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307" r:id="rId2"/>
    <p:sldId id="309" r:id="rId3"/>
    <p:sldId id="310" r:id="rId4"/>
    <p:sldId id="258" r:id="rId5"/>
    <p:sldId id="281" r:id="rId6"/>
    <p:sldId id="279" r:id="rId7"/>
    <p:sldId id="270" r:id="rId8"/>
    <p:sldId id="280" r:id="rId9"/>
    <p:sldId id="273" r:id="rId10"/>
    <p:sldId id="298" r:id="rId11"/>
    <p:sldId id="269" r:id="rId12"/>
    <p:sldId id="299" r:id="rId13"/>
    <p:sldId id="300" r:id="rId14"/>
    <p:sldId id="301" r:id="rId15"/>
    <p:sldId id="282" r:id="rId16"/>
    <p:sldId id="284" r:id="rId17"/>
    <p:sldId id="286" r:id="rId18"/>
    <p:sldId id="285" r:id="rId19"/>
    <p:sldId id="271" r:id="rId20"/>
    <p:sldId id="283" r:id="rId21"/>
    <p:sldId id="289" r:id="rId22"/>
    <p:sldId id="287" r:id="rId23"/>
    <p:sldId id="288" r:id="rId24"/>
    <p:sldId id="302" r:id="rId25"/>
    <p:sldId id="259" r:id="rId26"/>
    <p:sldId id="290" r:id="rId27"/>
    <p:sldId id="275" r:id="rId28"/>
    <p:sldId id="261" r:id="rId29"/>
    <p:sldId id="260" r:id="rId30"/>
    <p:sldId id="291" r:id="rId31"/>
    <p:sldId id="262" r:id="rId32"/>
    <p:sldId id="263" r:id="rId33"/>
    <p:sldId id="264" r:id="rId34"/>
    <p:sldId id="267" r:id="rId35"/>
    <p:sldId id="304" r:id="rId36"/>
    <p:sldId id="272" r:id="rId37"/>
    <p:sldId id="305" r:id="rId38"/>
    <p:sldId id="292" r:id="rId39"/>
    <p:sldId id="293" r:id="rId40"/>
    <p:sldId id="266" r:id="rId41"/>
    <p:sldId id="276" r:id="rId42"/>
    <p:sldId id="257" r:id="rId43"/>
    <p:sldId id="294" r:id="rId44"/>
    <p:sldId id="295" r:id="rId45"/>
    <p:sldId id="296" r:id="rId46"/>
    <p:sldId id="297" r:id="rId47"/>
    <p:sldId id="268" r:id="rId48"/>
    <p:sldId id="303" r:id="rId49"/>
    <p:sldId id="277" r:id="rId50"/>
    <p:sldId id="311" r:id="rId51"/>
    <p:sldId id="306" r:id="rId52"/>
    <p:sldId id="30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918" autoAdjust="0"/>
  </p:normalViewPr>
  <p:slideViewPr>
    <p:cSldViewPr snapToGrid="0" snapToObjects="1">
      <p:cViewPr varScale="1">
        <p:scale>
          <a:sx n="73" d="100"/>
          <a:sy n="73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7E296-4B5E-4AC6-8309-FDE2CB029032}" type="datetimeFigureOut">
              <a:rPr lang="en-GB" smtClean="0"/>
              <a:t>05/03/2014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22080-5E5F-4378-8E45-A88751310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05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IqesEQtYAI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teachertoolkit.me/2013/08/28/thwart-the-grim-reaper-ofsted-reworks-sep-13/www.teachertoolkit.me" TargetMode="External"/><Relationship Id="rId5" Type="http://schemas.openxmlformats.org/officeDocument/2006/relationships/hyperlink" Target="http://creativecommons.org/licenses/by-nc-nd/3.0/deed.en_US" TargetMode="External"/><Relationship Id="rId4" Type="http://schemas.openxmlformats.org/officeDocument/2006/relationships/hyperlink" Target="http://teachertoolkit.me/contact-me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lByDfPOG0LA?t=22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teachertoolkit.me/2013/08/28/thwart-the-grim-reaper-ofsted-reworks-sep-13/www.teachertoolkit.me" TargetMode="External"/><Relationship Id="rId5" Type="http://schemas.openxmlformats.org/officeDocument/2006/relationships/hyperlink" Target="http://creativecommons.org/licenses/by-nc-nd/3.0/deed.en_US" TargetMode="External"/><Relationship Id="rId4" Type="http://schemas.openxmlformats.org/officeDocument/2006/relationships/hyperlink" Target="http://teachertoolkit.me/contact-me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573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84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714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QUESTION: How many people enjoy reading?</a:t>
            </a:r>
          </a:p>
          <a:p>
            <a:endParaRPr lang="en-US" b="1" dirty="0" smtClean="0"/>
          </a:p>
          <a:p>
            <a:r>
              <a:rPr lang="en-US" b="1" dirty="0" smtClean="0"/>
              <a:t>http://readingagency.org.uk/news/reading-facts003</a:t>
            </a:r>
            <a:r>
              <a:rPr lang="en-US" b="1" dirty="0" smtClean="0"/>
              <a:t>/</a:t>
            </a:r>
          </a:p>
          <a:p>
            <a:endParaRPr lang="en-US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413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people enjoy reading?</a:t>
            </a:r>
          </a:p>
          <a:p>
            <a:endParaRPr lang="en-US" dirty="0" smtClean="0"/>
          </a:p>
          <a:p>
            <a:r>
              <a:rPr lang="en-US" dirty="0" smtClean="0"/>
              <a:t>http://readingagency.org.uk/news/reading-facts003</a:t>
            </a:r>
            <a:r>
              <a:rPr lang="en-US" dirty="0" smtClean="0"/>
              <a:t>/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218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people enjoy reading?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smtClean="0"/>
              <a:t>readingagency.org.uk/news/reading-facts003/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21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769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92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86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282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95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573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994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219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374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091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809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8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470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439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012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903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Blank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820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5536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525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765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7930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975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9608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514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433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48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078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00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Meet @</a:t>
            </a:r>
            <a:r>
              <a:rPr lang="en-GB" dirty="0" err="1" smtClean="0"/>
              <a:t>FreddieWM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5981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0115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1890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8474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7936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5264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586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5458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024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Owl scared: </a:t>
            </a:r>
            <a:r>
              <a:rPr lang="en-GB" sz="1200" dirty="0" smtClean="0">
                <a:hlinkClick r:id="rId3"/>
              </a:rPr>
              <a:t>http://www.youtube.com/watch?v=SIqesEQtYAI</a:t>
            </a:r>
            <a:r>
              <a:rPr lang="en-GB" sz="1200" dirty="0" smtClean="0"/>
              <a:t> 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4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5"/>
              </a:rPr>
              <a:t>Creative Commons Attribution-</a:t>
            </a:r>
            <a:r>
              <a:rPr lang="en-US" sz="1200" dirty="0" err="1" smtClean="0">
                <a:hlinkClick r:id="rId5"/>
              </a:rPr>
              <a:t>NonCommercial</a:t>
            </a:r>
            <a:r>
              <a:rPr lang="en-US" sz="1200" dirty="0" smtClean="0">
                <a:hlinkClick r:id="rId5"/>
              </a:rPr>
              <a:t>-</a:t>
            </a:r>
            <a:r>
              <a:rPr lang="en-US" sz="1200" dirty="0" err="1" smtClean="0">
                <a:hlinkClick r:id="rId5"/>
              </a:rPr>
              <a:t>NoDerivs</a:t>
            </a:r>
            <a:r>
              <a:rPr lang="en-US" sz="1200" dirty="0" smtClean="0">
                <a:hlinkClick r:id="rId5"/>
              </a:rPr>
              <a:t> 3.0 </a:t>
            </a:r>
            <a:r>
              <a:rPr lang="en-US" sz="1200" dirty="0" err="1" smtClean="0">
                <a:hlinkClick r:id="rId5"/>
              </a:rPr>
              <a:t>Unported</a:t>
            </a:r>
            <a:r>
              <a:rPr lang="en-US" sz="1200" dirty="0" smtClean="0">
                <a:hlinkClick r:id="rId5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6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13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4226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Blank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0471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5433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15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15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180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</a:t>
            </a:r>
            <a:r>
              <a:rPr lang="en-US" sz="1200" dirty="0" err="1" smtClean="0">
                <a:hlinkClick r:id="rId4"/>
              </a:rPr>
              <a:t>NonCommercial</a:t>
            </a:r>
            <a:r>
              <a:rPr lang="en-US" sz="1200" dirty="0" smtClean="0">
                <a:hlinkClick r:id="rId4"/>
              </a:rPr>
              <a:t>-</a:t>
            </a:r>
            <a:r>
              <a:rPr lang="en-US" sz="1200" dirty="0" err="1" smtClean="0">
                <a:hlinkClick r:id="rId4"/>
              </a:rPr>
              <a:t>NoDerivs</a:t>
            </a:r>
            <a:r>
              <a:rPr lang="en-US" sz="1200" dirty="0" smtClean="0">
                <a:hlinkClick r:id="rId4"/>
              </a:rPr>
              <a:t> 3.0 </a:t>
            </a:r>
            <a:r>
              <a:rPr lang="en-US" sz="1200" dirty="0" err="1" smtClean="0">
                <a:hlinkClick r:id="rId4"/>
              </a:rPr>
              <a:t>Unported</a:t>
            </a:r>
            <a:r>
              <a:rPr lang="en-US" sz="1200" dirty="0" smtClean="0">
                <a:hlinkClick r:id="rId4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702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defRPr/>
            </a:pPr>
            <a:r>
              <a:rPr lang="en-GB" sz="1200" dirty="0" smtClean="0">
                <a:hlinkClick r:id="rId3"/>
              </a:rPr>
              <a:t>http://youtu.be/lByDfPOG0LA?t=22s</a:t>
            </a:r>
            <a:r>
              <a:rPr lang="en-GB" sz="1200" dirty="0" smtClean="0"/>
              <a:t>  </a:t>
            </a:r>
            <a:endParaRPr lang="en-GB" sz="1200" dirty="0" smtClean="0"/>
          </a:p>
          <a:p>
            <a:pPr defTabSz="914400">
              <a:defRPr/>
            </a:pPr>
            <a:endParaRPr lang="en-GB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4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5"/>
              </a:rPr>
              <a:t>Creative Commons Attribution-</a:t>
            </a:r>
            <a:r>
              <a:rPr lang="en-US" sz="1200" dirty="0" err="1" smtClean="0">
                <a:hlinkClick r:id="rId5"/>
              </a:rPr>
              <a:t>NonCommercial</a:t>
            </a:r>
            <a:r>
              <a:rPr lang="en-US" sz="1200" dirty="0" smtClean="0">
                <a:hlinkClick r:id="rId5"/>
              </a:rPr>
              <a:t>-</a:t>
            </a:r>
            <a:r>
              <a:rPr lang="en-US" sz="1200" dirty="0" err="1" smtClean="0">
                <a:hlinkClick r:id="rId5"/>
              </a:rPr>
              <a:t>NoDerivs</a:t>
            </a:r>
            <a:r>
              <a:rPr lang="en-US" sz="1200" dirty="0" smtClean="0">
                <a:hlinkClick r:id="rId5"/>
              </a:rPr>
              <a:t> 3.0 </a:t>
            </a:r>
            <a:r>
              <a:rPr lang="en-US" sz="1200" dirty="0" err="1" smtClean="0">
                <a:hlinkClick r:id="rId5"/>
              </a:rPr>
              <a:t>Unported</a:t>
            </a:r>
            <a:r>
              <a:rPr lang="en-US" sz="1200" dirty="0" smtClean="0">
                <a:hlinkClick r:id="rId5"/>
              </a:rPr>
              <a:t>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6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defTabSz="914400"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6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EC2D-455E-4CDB-9777-3B3193593D8A}" type="datetime1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4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961B-930E-4445-B91E-4C08CB343349}" type="datetime1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4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A0E49-3372-4610-8D3E-5597F0DE1519}" type="datetime1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52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8728-C6EB-49B5-A8B1-94FB927425E1}" type="datetime1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8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941D-DEFC-436F-BDB7-0E9727FFBCEE}" type="datetime1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4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EB73-5E06-4E8A-BCBB-575330C7605D}" type="datetime1">
              <a:rPr lang="en-US" smtClean="0"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C64C-8902-4B16-AB6D-324BFA0994DC}" type="datetime1">
              <a:rPr lang="en-US" smtClean="0"/>
              <a:t>3/5/2014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6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A0CE-4F87-4762-9F7E-741AE13E9873}" type="datetime1">
              <a:rPr lang="en-US" smtClean="0"/>
              <a:t>3/5/2014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9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7506-CA37-4A60-B68F-3E85DE3D5046}" type="datetime1">
              <a:rPr lang="en-US" smtClean="0"/>
              <a:t>3/5/2014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E4025-6166-4880-992C-6EDC2F142819}" type="datetime1">
              <a:rPr lang="en-US" smtClean="0"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0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DEA0C-89C2-4A09-9F8C-C796939A3A42}" type="datetime1">
              <a:rPr lang="en-US" smtClean="0"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2B86B-764B-432C-A284-3A6145840AC5}" type="datetime1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A1528-8248-3040-874C-DD34A6D6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2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toolkit.m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IqesEQtYAI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IqesEQtYAI" TargetMode="External"/><Relationship Id="rId7" Type="http://schemas.openxmlformats.org/officeDocument/2006/relationships/hyperlink" Target="http://www.literacytrust.org.uk/about/faqs/filter/about%20literacy%20in%20the%20uk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MSU1tgjcW8E" TargetMode="External"/><Relationship Id="rId5" Type="http://schemas.openxmlformats.org/officeDocument/2006/relationships/hyperlink" Target="http://www.youtube.com/watch?v=eDzISc6o_Xs&amp;index=7&amp;list=PLbpi6ZahtOH6WqEc2d_xcPz0LXAbjfqUk" TargetMode="External"/><Relationship Id="rId4" Type="http://schemas.openxmlformats.org/officeDocument/2006/relationships/hyperlink" Target="http://www.youtube.com/watch?v=uVkuMsUYFw0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lByDfPOG0LA?t=22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254441" y="4678946"/>
            <a:ext cx="6811086" cy="1916982"/>
            <a:chOff x="1254441" y="4711716"/>
            <a:chExt cx="6811086" cy="1916982"/>
          </a:xfrm>
        </p:grpSpPr>
        <p:grpSp>
          <p:nvGrpSpPr>
            <p:cNvPr id="6" name="Group 5"/>
            <p:cNvGrpSpPr/>
            <p:nvPr/>
          </p:nvGrpSpPr>
          <p:grpSpPr>
            <a:xfrm>
              <a:off x="1254441" y="4756489"/>
              <a:ext cx="1352631" cy="1872209"/>
              <a:chOff x="711577" y="4737099"/>
              <a:chExt cx="1352631" cy="187220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7442" y="4737099"/>
                <a:ext cx="777107" cy="65926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577" y="5264383"/>
                <a:ext cx="1352631" cy="76085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3528" y="5928287"/>
                <a:ext cx="681021" cy="681021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2508965" y="4711716"/>
              <a:ext cx="5556562" cy="1860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dirty="0">
                  <a:solidFill>
                    <a:srgbClr val="0000FF"/>
                  </a:solidFill>
                  <a:latin typeface="Impact"/>
                  <a:cs typeface="Impact"/>
                </a:rPr>
                <a:t>TeacherToolkit@me.com </a:t>
              </a:r>
              <a:endParaRPr lang="en-US" sz="3500" dirty="0" smtClean="0">
                <a:solidFill>
                  <a:srgbClr val="0000FF"/>
                </a:solidFill>
                <a:latin typeface="Impact"/>
                <a:cs typeface="Impact"/>
              </a:endParaRP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dirty="0" smtClean="0">
                  <a:solidFill>
                    <a:srgbClr val="FF0000"/>
                  </a:solidFill>
                  <a:latin typeface="Impact"/>
                  <a:cs typeface="Impact"/>
                </a:rPr>
                <a:t>@TeacherToolkit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dirty="0" err="1" smtClean="0">
                  <a:latin typeface="Impact"/>
                  <a:cs typeface="Impact"/>
                </a:rPr>
                <a:t>www.TeacherToolkit.me</a:t>
              </a:r>
              <a:endParaRPr lang="en-US" sz="3500" dirty="0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3" name="Rectangle 12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244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Some facts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Parents / teachers </a:t>
            </a:r>
            <a:r>
              <a:rPr lang="en-US" dirty="0">
                <a:solidFill>
                  <a:srgbClr val="FF0000"/>
                </a:solidFill>
              </a:rPr>
              <a:t>are the most important reading role models for children and young people.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Only </a:t>
            </a:r>
            <a:r>
              <a:rPr lang="en-US" dirty="0"/>
              <a:t>1 in 5 parents easily find the opportunity to read to their children.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10 </a:t>
            </a:r>
            <a:r>
              <a:rPr lang="en-US" dirty="0">
                <a:solidFill>
                  <a:srgbClr val="FF0000"/>
                </a:solidFill>
              </a:rPr>
              <a:t>to 16 year-olds who read for pleasure do better at school.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2023950" cy="9836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71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guim.co.uk/sys-images/Guardian/Pix/pictures/2010/12/17/1292586961593/Boy-literacy-graphic-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88" y="0"/>
            <a:ext cx="5939933" cy="684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966"/>
            <a:ext cx="8229600" cy="37532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5000" b="1" dirty="0" smtClean="0"/>
              <a:t>Vote now!</a:t>
            </a:r>
            <a:endParaRPr lang="en-GB" sz="15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2023950" cy="9836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8831"/>
            <a:ext cx="4612225" cy="34591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1935" y="1621665"/>
            <a:ext cx="6249092" cy="452596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4000" dirty="0"/>
              <a:t>O</a:t>
            </a:r>
            <a:r>
              <a:rPr lang="en-US" sz="4000" dirty="0" smtClean="0"/>
              <a:t>nly </a:t>
            </a:r>
            <a:r>
              <a:rPr lang="en-US" sz="4000" dirty="0"/>
              <a:t>40% of England's </a:t>
            </a:r>
            <a:endParaRPr lang="en-US" sz="4000" dirty="0" smtClean="0"/>
          </a:p>
          <a:p>
            <a:pPr marL="0" indent="0" algn="r">
              <a:buNone/>
            </a:pPr>
            <a:r>
              <a:rPr lang="en-US" sz="4000" dirty="0" smtClean="0"/>
              <a:t>ten </a:t>
            </a:r>
            <a:r>
              <a:rPr lang="en-US" sz="4000" dirty="0"/>
              <a:t>year </a:t>
            </a:r>
            <a:r>
              <a:rPr lang="en-US" sz="4000" dirty="0" smtClean="0"/>
              <a:t>olds, </a:t>
            </a:r>
          </a:p>
          <a:p>
            <a:pPr marL="0" indent="0" algn="r">
              <a:buNone/>
            </a:pPr>
            <a:r>
              <a:rPr lang="en-US" sz="4000" dirty="0" smtClean="0"/>
              <a:t>have </a:t>
            </a:r>
            <a:r>
              <a:rPr lang="en-US" sz="4000" dirty="0"/>
              <a:t>a positive attitude </a:t>
            </a:r>
            <a:endParaRPr lang="en-US" sz="4000" dirty="0" smtClean="0"/>
          </a:p>
          <a:p>
            <a:pPr marL="0" indent="0" algn="r">
              <a:buNone/>
            </a:pPr>
            <a:r>
              <a:rPr lang="en-US" sz="4000" dirty="0" smtClean="0"/>
              <a:t>to </a:t>
            </a:r>
            <a:r>
              <a:rPr lang="en-US" sz="4000" dirty="0"/>
              <a:t>reading.</a:t>
            </a:r>
            <a:endParaRPr lang="en-GB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4638"/>
            <a:ext cx="2023950" cy="9836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1835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2023950" cy="98360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dirty="0">
                <a:solidFill>
                  <a:srgbClr val="FF0000"/>
                </a:solidFill>
              </a:rPr>
              <a:t>46% of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rgbClr val="FF0000"/>
                </a:solidFill>
              </a:rPr>
              <a:t>16 </a:t>
            </a:r>
            <a:r>
              <a:rPr lang="en-US" dirty="0">
                <a:solidFill>
                  <a:srgbClr val="FF0000"/>
                </a:solidFill>
              </a:rPr>
              <a:t>to 24 year olds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en-US" dirty="0" smtClean="0"/>
              <a:t>don't </a:t>
            </a:r>
            <a:r>
              <a:rPr lang="en-US" dirty="0"/>
              <a:t>read 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>
                <a:solidFill>
                  <a:srgbClr val="FF0000"/>
                </a:solidFill>
              </a:rPr>
              <a:t>for pleasure…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2100"/>
            <a:ext cx="5334000" cy="4025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26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 verbal literacy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605937"/>
            <a:ext cx="8001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 verbal literacy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71" y="1505906"/>
            <a:ext cx="6729399" cy="46662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0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 verbal literacy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37" y="1554995"/>
            <a:ext cx="6757715" cy="45011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 verbal literacy: Animals too!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258" y="1837514"/>
            <a:ext cx="4990288" cy="41555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01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 verbal literacy: </a:t>
            </a:r>
            <a:r>
              <a:rPr lang="en-GB" dirty="0" smtClean="0">
                <a:solidFill>
                  <a:srgbClr val="FF0000"/>
                </a:solidFill>
              </a:rPr>
              <a:t>Braille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8537" b="8537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2228" y="1600200"/>
            <a:ext cx="6035041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endParaRPr lang="en-US" sz="16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/>
              <a:t>This slideshow forms part of a formal presentation to be given in </a:t>
            </a:r>
            <a:r>
              <a:rPr lang="en-US" sz="1600" dirty="0" smtClean="0"/>
              <a:t>person, to a group of your students in an assembly setting.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6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b="1" dirty="0" smtClean="0"/>
              <a:t>This has been</a:t>
            </a:r>
            <a:r>
              <a:rPr lang="en-US" sz="1600" b="1" dirty="0" smtClean="0"/>
              <a:t> produced to promote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b="1" dirty="0" smtClean="0"/>
              <a:t>World Book Day on Thursday 6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 March 2014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6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 smtClean="0"/>
              <a:t>There are several slides that are </a:t>
            </a:r>
            <a:r>
              <a:rPr lang="en-US" sz="1600" dirty="0" smtClean="0">
                <a:solidFill>
                  <a:srgbClr val="FF0000"/>
                </a:solidFill>
              </a:rPr>
              <a:t>personal </a:t>
            </a:r>
            <a:r>
              <a:rPr lang="en-US" sz="1600" dirty="0" smtClean="0"/>
              <a:t>and need to be adapted to suit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 smtClean="0"/>
              <a:t>You (the presenter) and your own school context.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 smtClean="0"/>
              <a:t>Sources and useful  </a:t>
            </a:r>
            <a:r>
              <a:rPr lang="en-US" sz="1600" dirty="0" err="1" smtClean="0"/>
              <a:t>YouTubevideos</a:t>
            </a:r>
            <a:r>
              <a:rPr lang="en-US" sz="1600" dirty="0" smtClean="0"/>
              <a:t> have been linked on the last slide.</a:t>
            </a:r>
            <a:endParaRPr lang="en-US" sz="1600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600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 smtClean="0"/>
              <a:t>DISCLAIMER</a:t>
            </a:r>
            <a:endParaRPr lang="en-US" sz="16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 smtClean="0"/>
              <a:t>This is a free download from </a:t>
            </a:r>
            <a:r>
              <a:rPr lang="en-US" sz="1600" dirty="0" smtClean="0">
                <a:hlinkClick r:id="rId3"/>
              </a:rPr>
              <a:t>www.teachertoolkit.me</a:t>
            </a:r>
            <a:r>
              <a:rPr lang="en-US" sz="1600" dirty="0" smtClean="0"/>
              <a:t>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6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 smtClean="0"/>
              <a:t>Images have not been credited where possible and no revenue has been generated from this resource as a result.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6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 smtClean="0"/>
              <a:t>You will need to source your own images to suit the types of books you have read / wish to present yourself.</a:t>
            </a:r>
            <a:endParaRPr lang="en-US" sz="1600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16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@TeacherToolkit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600" dirty="0" smtClean="0"/>
              <a:t>(Feedback appreciated)</a:t>
            </a:r>
            <a:endParaRPr lang="en-US" sz="1600" dirty="0"/>
          </a:p>
          <a:p>
            <a:pPr marL="0" indent="0" algn="ctr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745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81"/>
            <a:ext cx="8229600" cy="982415"/>
          </a:xfrm>
        </p:spPr>
        <p:txBody>
          <a:bodyPr/>
          <a:lstStyle/>
          <a:p>
            <a:r>
              <a:rPr lang="en-GB" dirty="0" smtClean="0"/>
              <a:t>Semiotics?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Semiotics, also called semiotic studies </a:t>
            </a:r>
            <a:r>
              <a:rPr lang="en-US" sz="4000" dirty="0" smtClean="0"/>
              <a:t>is </a:t>
            </a:r>
            <a:r>
              <a:rPr lang="en-US" sz="4000" dirty="0">
                <a:solidFill>
                  <a:srgbClr val="FF0000"/>
                </a:solidFill>
              </a:rPr>
              <a:t>the study of signs</a:t>
            </a:r>
            <a:r>
              <a:rPr lang="en-US" sz="4000" dirty="0"/>
              <a:t> and sign processes</a:t>
            </a:r>
            <a:r>
              <a:rPr lang="en-US" sz="4000" dirty="0" smtClean="0"/>
              <a:t>, </a:t>
            </a:r>
            <a:r>
              <a:rPr lang="en-US" sz="4000" dirty="0"/>
              <a:t>analogy, metaphor, symbolism, </a:t>
            </a:r>
            <a:r>
              <a:rPr lang="en-US" sz="4000" dirty="0" smtClean="0"/>
              <a:t>and </a:t>
            </a:r>
            <a:r>
              <a:rPr lang="en-US" sz="4000" dirty="0"/>
              <a:t>communication.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7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313"/>
            <a:ext cx="9144000" cy="6070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81"/>
            <a:ext cx="8229600" cy="982415"/>
          </a:xfrm>
        </p:spPr>
        <p:txBody>
          <a:bodyPr/>
          <a:lstStyle/>
          <a:p>
            <a:r>
              <a:rPr lang="en-GB" dirty="0" smtClean="0"/>
              <a:t>The oldest semiotic language?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651107"/>
            <a:ext cx="8229600" cy="982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Hieroglyphics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1671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81"/>
            <a:ext cx="8229600" cy="982415"/>
          </a:xfrm>
        </p:spPr>
        <p:txBody>
          <a:bodyPr/>
          <a:lstStyle/>
          <a:p>
            <a:r>
              <a:rPr lang="en-GB" dirty="0" smtClean="0"/>
              <a:t>Semiotics today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24" r="2724"/>
          <a:stretch>
            <a:fillRect/>
          </a:stretch>
        </p:blipFill>
        <p:spPr>
          <a:xfrm>
            <a:off x="457200" y="997096"/>
            <a:ext cx="8229600" cy="452596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5329714"/>
            <a:ext cx="8229600" cy="1112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smtClean="0"/>
              <a:t>At some point, you may need to know </a:t>
            </a:r>
          </a:p>
          <a:p>
            <a:r>
              <a:rPr lang="en-GB" sz="3000" dirty="0" smtClean="0"/>
              <a:t>what these signs mean…</a:t>
            </a:r>
            <a:endParaRPr lang="en-GB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4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128"/>
            <a:ext cx="9144000" cy="6463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82"/>
            <a:ext cx="8229600" cy="792492"/>
          </a:xfrm>
        </p:spPr>
        <p:txBody>
          <a:bodyPr/>
          <a:lstStyle/>
          <a:p>
            <a:r>
              <a:rPr lang="en-GB" dirty="0" smtClean="0"/>
              <a:t>Semiotic meanings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247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Some facts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Reading books is the only out-of-school activity for 16-year-olds demonstrably linked to securing managerial or professional jobs.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15.9% of all 16- to 24-year-olds in England are not in Education, employment or training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70</a:t>
            </a:r>
            <a:r>
              <a:rPr lang="en-US" dirty="0"/>
              <a:t>% of pupils permanently excluded from school have difficulties in basic literacy skills.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2023950" cy="9836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6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own childhood at school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94" y="1290247"/>
            <a:ext cx="7482264" cy="52687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My own childhood – visiting the library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5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5" y="274638"/>
            <a:ext cx="8753381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My favourite children’s story </a:t>
            </a:r>
            <a:r>
              <a:rPr lang="en-GB" dirty="0" smtClean="0"/>
              <a:t>growing up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88096" r="-88096"/>
          <a:stretch>
            <a:fillRect/>
          </a:stretch>
        </p:blipFill>
        <p:spPr>
          <a:xfrm>
            <a:off x="0" y="1417638"/>
            <a:ext cx="9321069" cy="512622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Reading at school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26" y="1531254"/>
            <a:ext cx="3003614" cy="4543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723" y="1417638"/>
            <a:ext cx="3135943" cy="4721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865" y="1417637"/>
            <a:ext cx="3030370" cy="46569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Reading outside of school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8" y="1417638"/>
            <a:ext cx="3278912" cy="446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539" y="1358287"/>
            <a:ext cx="3349220" cy="4721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950" y="1417638"/>
            <a:ext cx="3306028" cy="4662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425" y="1417638"/>
            <a:ext cx="3469093" cy="46815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 of presentation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00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94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Reading as a young adult…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5600" dirty="0" smtClean="0"/>
              <a:t>I probably </a:t>
            </a:r>
            <a:r>
              <a:rPr lang="en-GB" sz="5600" dirty="0" smtClean="0">
                <a:solidFill>
                  <a:srgbClr val="FF0000"/>
                </a:solidFill>
              </a:rPr>
              <a:t>did n</a:t>
            </a:r>
            <a:r>
              <a:rPr lang="fr-FR" sz="5600" dirty="0">
                <a:solidFill>
                  <a:srgbClr val="FF0000"/>
                </a:solidFill>
              </a:rPr>
              <a:t>o</a:t>
            </a:r>
            <a:r>
              <a:rPr lang="en-GB" sz="5600" dirty="0" smtClean="0">
                <a:solidFill>
                  <a:srgbClr val="FF0000"/>
                </a:solidFill>
              </a:rPr>
              <a:t>t read </a:t>
            </a:r>
            <a:r>
              <a:rPr lang="en-GB" sz="5600" dirty="0" smtClean="0"/>
              <a:t/>
            </a:r>
            <a:br>
              <a:rPr lang="en-GB" sz="5600" dirty="0" smtClean="0"/>
            </a:br>
            <a:r>
              <a:rPr lang="en-GB" sz="5600" dirty="0" smtClean="0"/>
              <a:t>for pleasure </a:t>
            </a:r>
            <a:r>
              <a:rPr lang="en-GB" sz="5600" dirty="0"/>
              <a:t>b</a:t>
            </a:r>
            <a:r>
              <a:rPr lang="en-GB" sz="5600" dirty="0" smtClean="0"/>
              <a:t>etween </a:t>
            </a:r>
            <a:br>
              <a:rPr lang="en-GB" sz="5600" dirty="0" smtClean="0"/>
            </a:br>
            <a:r>
              <a:rPr lang="en-GB" sz="5600" dirty="0" smtClean="0"/>
              <a:t>the ages of</a:t>
            </a:r>
            <a:br>
              <a:rPr lang="en-GB" sz="5600" dirty="0" smtClean="0"/>
            </a:br>
            <a:r>
              <a:rPr lang="en-GB" sz="5600" dirty="0" smtClean="0"/>
              <a:t> 17 – 21 years old</a:t>
            </a:r>
            <a:endParaRPr lang="en-GB" sz="5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30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5" name="Rectangle 4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0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Reading as a young adult: </a:t>
            </a:r>
            <a:r>
              <a:rPr lang="en-GB" dirty="0" smtClean="0">
                <a:solidFill>
                  <a:srgbClr val="FF0000"/>
                </a:solidFill>
              </a:rPr>
              <a:t>23Yrs+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47" y="1585817"/>
            <a:ext cx="2691789" cy="403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637" y="1417638"/>
            <a:ext cx="3216510" cy="480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384" y="1322677"/>
            <a:ext cx="3159677" cy="4899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31" y="1322677"/>
            <a:ext cx="3650830" cy="46382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Reading as an adult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9306"/>
            <a:ext cx="4892536" cy="3525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833" y="2730143"/>
            <a:ext cx="7120385" cy="3633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890" y="1417638"/>
            <a:ext cx="2932091" cy="44839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Reading as a parent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63" y="1417638"/>
            <a:ext cx="3527118" cy="4567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255" y="1638084"/>
            <a:ext cx="4052993" cy="4052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291" y="1638084"/>
            <a:ext cx="4594509" cy="40529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 school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128" y="1600200"/>
            <a:ext cx="7879671" cy="4525963"/>
          </a:xfrm>
        </p:spPr>
        <p:txBody>
          <a:bodyPr/>
          <a:lstStyle/>
          <a:p>
            <a:r>
              <a:rPr lang="en-GB" dirty="0" smtClean="0"/>
              <a:t>I </a:t>
            </a:r>
            <a:r>
              <a:rPr lang="en-GB" dirty="0" smtClean="0">
                <a:solidFill>
                  <a:srgbClr val="FF0000"/>
                </a:solidFill>
              </a:rPr>
              <a:t>loved</a:t>
            </a:r>
            <a:r>
              <a:rPr lang="en-GB" dirty="0" smtClean="0"/>
              <a:t> spelling.</a:t>
            </a:r>
          </a:p>
          <a:p>
            <a:r>
              <a:rPr lang="en-GB" dirty="0"/>
              <a:t>I needed reading </a:t>
            </a:r>
            <a:r>
              <a:rPr lang="en-GB" dirty="0">
                <a:solidFill>
                  <a:srgbClr val="FF0000"/>
                </a:solidFill>
              </a:rPr>
              <a:t>intervention</a:t>
            </a:r>
            <a:r>
              <a:rPr lang="en-GB" dirty="0"/>
              <a:t>.</a:t>
            </a:r>
          </a:p>
          <a:p>
            <a:r>
              <a:rPr lang="en-GB" dirty="0" smtClean="0"/>
              <a:t>I </a:t>
            </a:r>
            <a:r>
              <a:rPr lang="en-GB" dirty="0" smtClean="0">
                <a:solidFill>
                  <a:srgbClr val="FF0000"/>
                </a:solidFill>
              </a:rPr>
              <a:t>disliked</a:t>
            </a:r>
            <a:r>
              <a:rPr lang="en-GB" dirty="0" smtClean="0"/>
              <a:t> reading aloud in class.</a:t>
            </a:r>
          </a:p>
          <a:p>
            <a:r>
              <a:rPr lang="en-GB" dirty="0" smtClean="0"/>
              <a:t>I just </a:t>
            </a:r>
            <a:r>
              <a:rPr lang="en-GB" dirty="0" smtClean="0">
                <a:solidFill>
                  <a:srgbClr val="FF0000"/>
                </a:solidFill>
              </a:rPr>
              <a:t>scraped</a:t>
            </a:r>
            <a:r>
              <a:rPr lang="en-GB" dirty="0" smtClean="0"/>
              <a:t> a (pass) grade C in English.</a:t>
            </a:r>
          </a:p>
          <a:p>
            <a:r>
              <a:rPr lang="en-GB" dirty="0" smtClean="0"/>
              <a:t>I studied English at A level and </a:t>
            </a:r>
            <a:r>
              <a:rPr lang="en-GB" dirty="0" smtClean="0">
                <a:solidFill>
                  <a:srgbClr val="FF0000"/>
                </a:solidFill>
              </a:rPr>
              <a:t>just</a:t>
            </a:r>
            <a:r>
              <a:rPr lang="en-GB" dirty="0" smtClean="0"/>
              <a:t> passed!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own literacy skills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128" y="2267206"/>
            <a:ext cx="7879671" cy="3858957"/>
          </a:xfrm>
        </p:spPr>
        <p:txBody>
          <a:bodyPr/>
          <a:lstStyle/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GB" dirty="0" smtClean="0"/>
              <a:t>I </a:t>
            </a:r>
            <a:r>
              <a:rPr lang="en-GB" u="sng" dirty="0" smtClean="0"/>
              <a:t>would</a:t>
            </a:r>
            <a:r>
              <a:rPr lang="en-GB" dirty="0" smtClean="0"/>
              <a:t> consider myself competent. 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GB" dirty="0" smtClean="0"/>
              <a:t>I </a:t>
            </a:r>
            <a:r>
              <a:rPr lang="en-GB" dirty="0" smtClean="0">
                <a:solidFill>
                  <a:srgbClr val="FF0000"/>
                </a:solidFill>
              </a:rPr>
              <a:t>would not </a:t>
            </a:r>
            <a:r>
              <a:rPr lang="en-GB" dirty="0" smtClean="0"/>
              <a:t>consider myself confident.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GB" dirty="0" smtClean="0"/>
              <a:t>So, I set myself targets – even today!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2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806"/>
            <a:ext cx="8229600" cy="5206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Blogging = improves my literacy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13336" b="1333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806"/>
            <a:ext cx="8229600" cy="5206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Guardian</a:t>
            </a:r>
            <a:endParaRPr lang="en-GB" dirty="0"/>
          </a:p>
        </p:txBody>
      </p:sp>
      <p:pic>
        <p:nvPicPr>
          <p:cNvPr id="5" name="Content Placeholder 4" descr="Screen Shot 2014-03-04 at 20.08.3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58" t="4" r="-21370" b="-3"/>
          <a:stretch/>
        </p:blipFill>
        <p:spPr>
          <a:xfrm>
            <a:off x="97403" y="902134"/>
            <a:ext cx="9026381" cy="595586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7" name="Rectangle 6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9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806"/>
            <a:ext cx="8229600" cy="52066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Publication day.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-22732" r="-22732"/>
          <a:stretch>
            <a:fillRect/>
          </a:stretch>
        </p:blipFill>
        <p:spPr>
          <a:xfrm>
            <a:off x="-207757" y="1234500"/>
            <a:ext cx="9842151" cy="5412804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309436"/>
            <a:ext cx="8229600" cy="520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My own book!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9" name="Rectangle 8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227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35" y="339256"/>
            <a:ext cx="8819071" cy="520664"/>
          </a:xfrm>
        </p:spPr>
        <p:txBody>
          <a:bodyPr>
            <a:noAutofit/>
          </a:bodyPr>
          <a:lstStyle/>
          <a:p>
            <a:r>
              <a:rPr lang="en-GB" sz="3500" dirty="0" smtClean="0"/>
              <a:t>What does this non-verbal </a:t>
            </a:r>
            <a:r>
              <a:rPr lang="en-GB" sz="3500" dirty="0" smtClean="0"/>
              <a:t/>
            </a:r>
            <a:br>
              <a:rPr lang="en-GB" sz="3500" dirty="0" smtClean="0"/>
            </a:br>
            <a:r>
              <a:rPr lang="en-GB" sz="3500" dirty="0" smtClean="0"/>
              <a:t>image </a:t>
            </a:r>
            <a:r>
              <a:rPr lang="en-GB" sz="3500" dirty="0" smtClean="0"/>
              <a:t>tell you?</a:t>
            </a:r>
            <a:endParaRPr lang="en-GB" sz="3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1160" r="-11160"/>
          <a:stretch>
            <a:fillRect/>
          </a:stretch>
        </p:blipFill>
        <p:spPr>
          <a:xfrm>
            <a:off x="457200" y="1310374"/>
            <a:ext cx="8229600" cy="504597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39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8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you read this?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325"/>
            <a:ext cx="8229600" cy="805549"/>
          </a:xfrm>
        </p:spPr>
        <p:txBody>
          <a:bodyPr/>
          <a:lstStyle/>
          <a:p>
            <a:r>
              <a:rPr lang="en-GB" dirty="0" smtClean="0"/>
              <a:t>Reading to my own child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71221" r="-71221"/>
          <a:stretch>
            <a:fillRect/>
          </a:stretch>
        </p:blipFill>
        <p:spPr>
          <a:xfrm>
            <a:off x="-569306" y="1103927"/>
            <a:ext cx="10209075" cy="561459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26"/>
            <a:ext cx="8229600" cy="1143000"/>
          </a:xfrm>
        </p:spPr>
        <p:txBody>
          <a:bodyPr/>
          <a:lstStyle/>
          <a:p>
            <a:r>
              <a:rPr lang="en-GB" dirty="0" smtClean="0"/>
              <a:t>My favourite children’s story today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494" y="1132754"/>
            <a:ext cx="4201570" cy="54403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Gruffalo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is big and strong, but simple-minded and direct. </a:t>
            </a:r>
            <a:r>
              <a:rPr lang="en-US" sz="2000" dirty="0" smtClean="0"/>
              <a:t>He's </a:t>
            </a:r>
            <a:r>
              <a:rPr lang="en-US" sz="2000" dirty="0"/>
              <a:t>not manipulative or evil – he's just very big and very hungry.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mice happen to be his </a:t>
            </a:r>
            <a:r>
              <a:rPr lang="en-US" sz="2000" dirty="0" err="1"/>
              <a:t>favourite</a:t>
            </a:r>
            <a:r>
              <a:rPr lang="en-US" sz="2000" dirty="0"/>
              <a:t> food.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115" b="111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211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/>
              <a:t>Mouse is </a:t>
            </a:r>
            <a:r>
              <a:rPr lang="en-US" sz="2000" dirty="0" smtClean="0"/>
              <a:t>clever</a:t>
            </a:r>
            <a:r>
              <a:rPr lang="en-US" sz="2000" dirty="0"/>
              <a:t>, a fast learner and an </a:t>
            </a:r>
            <a:r>
              <a:rPr lang="en-US" sz="2000" dirty="0" smtClean="0"/>
              <a:t>optimist</a:t>
            </a:r>
            <a:r>
              <a:rPr lang="en-US" sz="2000" dirty="0"/>
              <a:t>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He is cornered </a:t>
            </a:r>
            <a:r>
              <a:rPr lang="en-US" sz="2000" dirty="0"/>
              <a:t>by </a:t>
            </a:r>
            <a:r>
              <a:rPr lang="en-US" sz="2000" dirty="0" smtClean="0"/>
              <a:t>3 predators, </a:t>
            </a:r>
            <a:r>
              <a:rPr lang="en-US" sz="2000" dirty="0"/>
              <a:t>Mouse </a:t>
            </a:r>
            <a:r>
              <a:rPr lang="en-US" sz="2000" dirty="0" smtClean="0"/>
              <a:t>invents </a:t>
            </a:r>
            <a:r>
              <a:rPr lang="en-US" sz="2000" dirty="0"/>
              <a:t>the imaginary </a:t>
            </a:r>
            <a:r>
              <a:rPr lang="en-US" sz="2000" dirty="0" err="1"/>
              <a:t>Gruffalo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> The </a:t>
            </a:r>
            <a:r>
              <a:rPr lang="en-US" sz="2000" dirty="0"/>
              <a:t>story gets him out of </a:t>
            </a:r>
            <a:r>
              <a:rPr lang="en-US" sz="2000" dirty="0" smtClean="0"/>
              <a:t>trouble.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5" y="1885083"/>
            <a:ext cx="8443461" cy="47494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Fox thinks of himself as a charmer. He's not the brightest but is perfectly capable of seducing his prey and he's used to </a:t>
            </a:r>
            <a:r>
              <a:rPr lang="en-US" sz="2000" dirty="0" smtClean="0"/>
              <a:t>success.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1115" b="111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Snake is a cold-hearted eating machine. While one victim is in his mouth, his mind is already on his next </a:t>
            </a:r>
            <a:r>
              <a:rPr lang="en-US" sz="2000" dirty="0" smtClean="0"/>
              <a:t>prey.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1115" b="111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Owl is visibly past his prime, but he's in denial of that.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Frail </a:t>
            </a:r>
            <a:r>
              <a:rPr lang="en-US" sz="2000" dirty="0"/>
              <a:t>to look at, Owl is still murderous by nature.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1115" b="111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World Book Week</a:t>
            </a:r>
            <a:endParaRPr lang="en-GB" dirty="0"/>
          </a:p>
        </p:txBody>
      </p:sp>
      <p:pic>
        <p:nvPicPr>
          <p:cNvPr id="1026" name="Picture 2" descr="http://www.bookaid.org/wp-content/uploads/2014/02/WBD2014_lime_leftdown-344x4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3" y="1600200"/>
            <a:ext cx="3276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ookaid-wbd-2014-widg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67" y="2457128"/>
            <a:ext cx="3606208" cy="231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Final reminder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3955" y="2049388"/>
            <a:ext cx="758463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/>
              <a:t>10 to 16 year-olds </a:t>
            </a:r>
            <a:endParaRPr lang="en-US" sz="5000" b="1" dirty="0" smtClean="0"/>
          </a:p>
          <a:p>
            <a:pPr algn="ctr"/>
            <a:r>
              <a:rPr lang="en-US" sz="5000" b="1" dirty="0" smtClean="0"/>
              <a:t>who </a:t>
            </a:r>
            <a:r>
              <a:rPr lang="en-US" sz="5000" b="1" dirty="0"/>
              <a:t>read for pleasure do </a:t>
            </a:r>
            <a:r>
              <a:rPr lang="en-US" sz="5000" b="1" dirty="0">
                <a:solidFill>
                  <a:srgbClr val="FF0000"/>
                </a:solidFill>
              </a:rPr>
              <a:t>better</a:t>
            </a:r>
            <a:r>
              <a:rPr lang="en-US" sz="5000" b="1" dirty="0"/>
              <a:t> at school.</a:t>
            </a:r>
            <a:endParaRPr lang="en-GB" sz="5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25058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10" y="6291199"/>
            <a:ext cx="8895425" cy="392863"/>
          </a:xfrm>
        </p:spPr>
        <p:txBody>
          <a:bodyPr>
            <a:normAutofit/>
          </a:bodyPr>
          <a:lstStyle/>
          <a:p>
            <a:r>
              <a:rPr lang="en-GB" sz="1500" dirty="0"/>
              <a:t>Owl scared: </a:t>
            </a:r>
            <a:r>
              <a:rPr lang="en-GB" sz="1500" dirty="0">
                <a:hlinkClick r:id="rId3"/>
              </a:rPr>
              <a:t>http://</a:t>
            </a:r>
            <a:r>
              <a:rPr lang="en-GB" sz="1500" dirty="0" smtClean="0">
                <a:hlinkClick r:id="rId3"/>
              </a:rPr>
              <a:t>www.youtube.com/watch?v=SIqesEQtYAI</a:t>
            </a:r>
            <a:r>
              <a:rPr lang="en-GB" sz="1500" dirty="0" smtClean="0"/>
              <a:t> </a:t>
            </a:r>
          </a:p>
        </p:txBody>
      </p:sp>
      <p:pic>
        <p:nvPicPr>
          <p:cNvPr id="4" name="Picture 3" descr="Screen Shot 2014-03-05 at 00.19.09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05" y="1298936"/>
            <a:ext cx="7023403" cy="479859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According to research at Cambridge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GB" dirty="0"/>
              <a:t>I </a:t>
            </a:r>
            <a:r>
              <a:rPr lang="en-GB" dirty="0" err="1"/>
              <a:t>cnduo't</a:t>
            </a:r>
            <a:r>
              <a:rPr lang="en-GB" dirty="0"/>
              <a:t> </a:t>
            </a:r>
            <a:r>
              <a:rPr lang="en-GB" dirty="0" err="1"/>
              <a:t>bvleiee</a:t>
            </a:r>
            <a:r>
              <a:rPr lang="en-GB" dirty="0"/>
              <a:t> </a:t>
            </a:r>
            <a:r>
              <a:rPr lang="en-GB" dirty="0" err="1"/>
              <a:t>taht</a:t>
            </a:r>
            <a:r>
              <a:rPr lang="en-GB" dirty="0"/>
              <a:t> I </a:t>
            </a:r>
            <a:r>
              <a:rPr lang="en-GB" dirty="0" err="1"/>
              <a:t>culod</a:t>
            </a:r>
            <a:r>
              <a:rPr lang="en-GB" dirty="0"/>
              <a:t> </a:t>
            </a:r>
            <a:r>
              <a:rPr lang="en-GB" dirty="0" err="1"/>
              <a:t>aulaclty</a:t>
            </a:r>
            <a:r>
              <a:rPr lang="en-GB" dirty="0"/>
              <a:t> </a:t>
            </a:r>
            <a:r>
              <a:rPr lang="en-GB" dirty="0" err="1"/>
              <a:t>uesdtannrd</a:t>
            </a:r>
            <a:r>
              <a:rPr lang="en-GB" dirty="0"/>
              <a:t> </a:t>
            </a:r>
            <a:r>
              <a:rPr lang="en-GB" dirty="0" err="1"/>
              <a:t>waht</a:t>
            </a:r>
            <a:r>
              <a:rPr lang="en-GB" dirty="0"/>
              <a:t> I was </a:t>
            </a:r>
            <a:r>
              <a:rPr lang="en-GB" dirty="0" err="1"/>
              <a:t>rdnaieg</a:t>
            </a:r>
            <a:r>
              <a:rPr lang="en-GB" dirty="0"/>
              <a:t>. </a:t>
            </a:r>
            <a:r>
              <a:rPr lang="en-GB" dirty="0" err="1"/>
              <a:t>Unisg</a:t>
            </a:r>
            <a:r>
              <a:rPr lang="en-GB" dirty="0"/>
              <a:t> the </a:t>
            </a:r>
            <a:r>
              <a:rPr lang="en-GB" dirty="0" err="1"/>
              <a:t>icndeblire</a:t>
            </a:r>
            <a:r>
              <a:rPr lang="en-GB" dirty="0"/>
              <a:t> </a:t>
            </a:r>
            <a:r>
              <a:rPr lang="en-GB" dirty="0" err="1"/>
              <a:t>pweor</a:t>
            </a:r>
            <a:r>
              <a:rPr lang="en-GB" dirty="0"/>
              <a:t> of the </a:t>
            </a:r>
            <a:r>
              <a:rPr lang="en-GB" dirty="0" err="1"/>
              <a:t>hmuan</a:t>
            </a:r>
            <a:r>
              <a:rPr lang="en-GB" dirty="0"/>
              <a:t> </a:t>
            </a:r>
            <a:r>
              <a:rPr lang="en-GB" dirty="0" err="1"/>
              <a:t>mnid</a:t>
            </a:r>
            <a:r>
              <a:rPr lang="en-GB" dirty="0"/>
              <a:t>, </a:t>
            </a:r>
            <a:r>
              <a:rPr lang="en-GB" dirty="0" err="1"/>
              <a:t>aocdcrnig</a:t>
            </a:r>
            <a:r>
              <a:rPr lang="en-GB" dirty="0"/>
              <a:t> to </a:t>
            </a:r>
            <a:r>
              <a:rPr lang="en-GB" dirty="0" err="1"/>
              <a:t>rseecrah</a:t>
            </a:r>
            <a:r>
              <a:rPr lang="en-GB" dirty="0"/>
              <a:t> at </a:t>
            </a:r>
            <a:r>
              <a:rPr lang="en-GB" dirty="0" err="1"/>
              <a:t>Cmabrigde</a:t>
            </a:r>
            <a:r>
              <a:rPr lang="en-GB" dirty="0"/>
              <a:t> </a:t>
            </a:r>
            <a:r>
              <a:rPr lang="en-GB" dirty="0" err="1"/>
              <a:t>Uinervtisy</a:t>
            </a:r>
            <a:r>
              <a:rPr lang="en-GB" dirty="0"/>
              <a:t>, it </a:t>
            </a:r>
            <a:r>
              <a:rPr lang="en-GB" dirty="0" err="1"/>
              <a:t>dseno't</a:t>
            </a:r>
            <a:r>
              <a:rPr lang="en-GB" dirty="0"/>
              <a:t> </a:t>
            </a:r>
            <a:r>
              <a:rPr lang="en-GB" dirty="0" err="1"/>
              <a:t>mttaer</a:t>
            </a:r>
            <a:r>
              <a:rPr lang="en-GB" dirty="0"/>
              <a:t> in </a:t>
            </a:r>
            <a:r>
              <a:rPr lang="en-GB" dirty="0" err="1"/>
              <a:t>waht</a:t>
            </a:r>
            <a:r>
              <a:rPr lang="en-GB" dirty="0"/>
              <a:t> </a:t>
            </a:r>
            <a:r>
              <a:rPr lang="en-GB" dirty="0" err="1"/>
              <a:t>oderr</a:t>
            </a:r>
            <a:r>
              <a:rPr lang="en-GB" dirty="0"/>
              <a:t> the </a:t>
            </a:r>
            <a:r>
              <a:rPr lang="en-GB" dirty="0" err="1"/>
              <a:t>lterets</a:t>
            </a:r>
            <a:r>
              <a:rPr lang="en-GB" dirty="0"/>
              <a:t> in a </a:t>
            </a:r>
            <a:r>
              <a:rPr lang="en-GB" dirty="0" err="1"/>
              <a:t>wrod</a:t>
            </a:r>
            <a:r>
              <a:rPr lang="en-GB" dirty="0"/>
              <a:t> are, the </a:t>
            </a:r>
            <a:r>
              <a:rPr lang="en-GB" dirty="0" err="1"/>
              <a:t>olny</a:t>
            </a:r>
            <a:r>
              <a:rPr lang="en-GB" dirty="0"/>
              <a:t> </a:t>
            </a:r>
            <a:r>
              <a:rPr lang="en-GB" dirty="0" err="1"/>
              <a:t>irpoamtnt</a:t>
            </a:r>
            <a:r>
              <a:rPr lang="en-GB" dirty="0"/>
              <a:t> </a:t>
            </a:r>
            <a:r>
              <a:rPr lang="en-GB" dirty="0" err="1"/>
              <a:t>tihng</a:t>
            </a:r>
            <a:r>
              <a:rPr lang="en-GB" dirty="0"/>
              <a:t> is </a:t>
            </a:r>
            <a:r>
              <a:rPr lang="en-GB" dirty="0" err="1"/>
              <a:t>taht</a:t>
            </a:r>
            <a:r>
              <a:rPr lang="en-GB" dirty="0"/>
              <a:t> the </a:t>
            </a:r>
            <a:r>
              <a:rPr lang="en-GB" dirty="0" err="1"/>
              <a:t>frsit</a:t>
            </a:r>
            <a:r>
              <a:rPr lang="en-GB" dirty="0"/>
              <a:t> and </a:t>
            </a:r>
            <a:r>
              <a:rPr lang="en-GB" dirty="0" err="1"/>
              <a:t>lsat</a:t>
            </a:r>
            <a:r>
              <a:rPr lang="en-GB" dirty="0"/>
              <a:t> </a:t>
            </a:r>
            <a:r>
              <a:rPr lang="en-GB" dirty="0" err="1"/>
              <a:t>ltteer</a:t>
            </a:r>
            <a:r>
              <a:rPr lang="en-GB" dirty="0"/>
              <a:t> be in the </a:t>
            </a:r>
            <a:r>
              <a:rPr lang="en-GB" dirty="0" err="1"/>
              <a:t>rhgit</a:t>
            </a:r>
            <a:r>
              <a:rPr lang="en-GB" dirty="0"/>
              <a:t> </a:t>
            </a:r>
            <a:r>
              <a:rPr lang="en-GB" dirty="0" err="1"/>
              <a:t>pclae</a:t>
            </a:r>
            <a:r>
              <a:rPr lang="en-GB" dirty="0"/>
              <a:t>. The </a:t>
            </a:r>
            <a:r>
              <a:rPr lang="en-GB" dirty="0" err="1"/>
              <a:t>rset</a:t>
            </a:r>
            <a:r>
              <a:rPr lang="en-GB" dirty="0"/>
              <a:t> can be a </a:t>
            </a:r>
            <a:r>
              <a:rPr lang="en-GB" dirty="0" err="1"/>
              <a:t>taotl</a:t>
            </a:r>
            <a:r>
              <a:rPr lang="en-GB" dirty="0"/>
              <a:t> </a:t>
            </a:r>
            <a:r>
              <a:rPr lang="en-GB" dirty="0" err="1"/>
              <a:t>mses</a:t>
            </a:r>
            <a:r>
              <a:rPr lang="en-GB" dirty="0"/>
              <a:t> and you can </a:t>
            </a:r>
            <a:r>
              <a:rPr lang="en-GB" dirty="0" err="1"/>
              <a:t>sitll</a:t>
            </a:r>
            <a:r>
              <a:rPr lang="en-GB" dirty="0"/>
              <a:t> </a:t>
            </a:r>
            <a:r>
              <a:rPr lang="en-GB" dirty="0" err="1"/>
              <a:t>raed</a:t>
            </a:r>
            <a:r>
              <a:rPr lang="en-GB" dirty="0"/>
              <a:t> it </a:t>
            </a:r>
            <a:r>
              <a:rPr lang="en-GB" dirty="0" err="1"/>
              <a:t>whoutit</a:t>
            </a:r>
            <a:r>
              <a:rPr lang="en-GB" dirty="0"/>
              <a:t> a </a:t>
            </a:r>
            <a:r>
              <a:rPr lang="en-GB" dirty="0" err="1"/>
              <a:t>pboerlm</a:t>
            </a:r>
            <a:r>
              <a:rPr lang="en-GB" dirty="0"/>
              <a:t>. </a:t>
            </a:r>
            <a:r>
              <a:rPr lang="en-GB" dirty="0" err="1"/>
              <a:t>Tihs</a:t>
            </a:r>
            <a:r>
              <a:rPr lang="en-GB" dirty="0"/>
              <a:t> is </a:t>
            </a:r>
            <a:r>
              <a:rPr lang="en-GB" dirty="0" err="1"/>
              <a:t>bucseae</a:t>
            </a:r>
            <a:r>
              <a:rPr lang="en-GB" dirty="0"/>
              <a:t> the </a:t>
            </a:r>
            <a:r>
              <a:rPr lang="en-GB" dirty="0" err="1"/>
              <a:t>huamn</a:t>
            </a:r>
            <a:r>
              <a:rPr lang="en-GB" dirty="0"/>
              <a:t> </a:t>
            </a:r>
            <a:r>
              <a:rPr lang="en-GB" dirty="0" err="1"/>
              <a:t>mnid</a:t>
            </a:r>
            <a:r>
              <a:rPr lang="en-GB" dirty="0"/>
              <a:t> </a:t>
            </a:r>
            <a:r>
              <a:rPr lang="en-GB" dirty="0" err="1"/>
              <a:t>deos</a:t>
            </a:r>
            <a:r>
              <a:rPr lang="en-GB" dirty="0"/>
              <a:t> not </a:t>
            </a:r>
            <a:r>
              <a:rPr lang="en-GB" dirty="0" err="1"/>
              <a:t>raed</a:t>
            </a:r>
            <a:r>
              <a:rPr lang="en-GB" dirty="0"/>
              <a:t> </a:t>
            </a:r>
            <a:r>
              <a:rPr lang="en-GB" dirty="0" err="1"/>
              <a:t>ervey</a:t>
            </a:r>
            <a:r>
              <a:rPr lang="en-GB" dirty="0"/>
              <a:t> </a:t>
            </a:r>
            <a:r>
              <a:rPr lang="en-GB" dirty="0" err="1"/>
              <a:t>ltteer</a:t>
            </a:r>
            <a:r>
              <a:rPr lang="en-GB" dirty="0"/>
              <a:t> by </a:t>
            </a:r>
            <a:r>
              <a:rPr lang="en-GB" dirty="0" err="1"/>
              <a:t>istlef</a:t>
            </a:r>
            <a:r>
              <a:rPr lang="en-GB" dirty="0"/>
              <a:t>, but the </a:t>
            </a:r>
            <a:r>
              <a:rPr lang="en-GB" dirty="0" err="1"/>
              <a:t>wrod</a:t>
            </a:r>
            <a:r>
              <a:rPr lang="en-GB" dirty="0"/>
              <a:t> as a </a:t>
            </a:r>
            <a:r>
              <a:rPr lang="en-GB" dirty="0" err="1"/>
              <a:t>wlohe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41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 of presentation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50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792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Video links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10" y="1600200"/>
            <a:ext cx="8895425" cy="4525963"/>
          </a:xfrm>
        </p:spPr>
        <p:txBody>
          <a:bodyPr>
            <a:normAutofit/>
          </a:bodyPr>
          <a:lstStyle/>
          <a:p>
            <a:r>
              <a:rPr lang="en-GB" sz="1500" dirty="0"/>
              <a:t>Owl scared: </a:t>
            </a:r>
            <a:r>
              <a:rPr lang="en-GB" sz="1500" dirty="0">
                <a:hlinkClick r:id="rId3"/>
              </a:rPr>
              <a:t>http://</a:t>
            </a:r>
            <a:r>
              <a:rPr lang="en-GB" sz="1500" dirty="0" smtClean="0">
                <a:hlinkClick r:id="rId3"/>
              </a:rPr>
              <a:t>www.youtube.com/watch?v=SIqesEQtYAI</a:t>
            </a:r>
            <a:r>
              <a:rPr lang="en-GB" sz="1500" dirty="0" smtClean="0"/>
              <a:t> </a:t>
            </a:r>
          </a:p>
          <a:p>
            <a:r>
              <a:rPr lang="en-GB" sz="1500" dirty="0" smtClean="0"/>
              <a:t>Mouse </a:t>
            </a:r>
            <a:r>
              <a:rPr lang="en-GB" sz="1500" dirty="0" smtClean="0"/>
              <a:t>scared of snake (48 </a:t>
            </a:r>
            <a:r>
              <a:rPr lang="en-GB" sz="1500" dirty="0" err="1" smtClean="0"/>
              <a:t>secs</a:t>
            </a:r>
            <a:r>
              <a:rPr lang="en-GB" sz="1500" dirty="0"/>
              <a:t>) </a:t>
            </a:r>
            <a:r>
              <a:rPr lang="en-GB" sz="1500" dirty="0">
                <a:hlinkClick r:id="rId4"/>
              </a:rPr>
              <a:t>http://</a:t>
            </a:r>
            <a:r>
              <a:rPr lang="en-GB" sz="1500" dirty="0" smtClean="0">
                <a:hlinkClick r:id="rId4"/>
              </a:rPr>
              <a:t>www.youtube.com/watch?v=uVkuMsUYFw0</a:t>
            </a:r>
            <a:endParaRPr lang="en-GB" sz="1500" dirty="0" smtClean="0"/>
          </a:p>
          <a:p>
            <a:r>
              <a:rPr lang="en-GB" sz="1500" dirty="0"/>
              <a:t>Elijah Wood; </a:t>
            </a:r>
            <a:r>
              <a:rPr lang="en-GB" sz="1500" dirty="0">
                <a:hlinkClick r:id="rId5"/>
              </a:rPr>
              <a:t>http://</a:t>
            </a:r>
            <a:r>
              <a:rPr lang="en-GB" sz="1500" dirty="0" smtClean="0">
                <a:hlinkClick r:id="rId5"/>
              </a:rPr>
              <a:t>www.youtube.com/watch?v=eDzISc6o_Xs&amp;index=7&amp;list=PLbpi6ZahtOH6WqEc2d_xcPz0LXAbjfqUk</a:t>
            </a:r>
            <a:endParaRPr lang="en-GB" sz="1500" dirty="0" smtClean="0"/>
          </a:p>
          <a:p>
            <a:r>
              <a:rPr lang="en-GB" sz="1500" dirty="0" smtClean="0"/>
              <a:t>Year of Reading: </a:t>
            </a:r>
            <a:r>
              <a:rPr lang="en-GB" sz="1500" dirty="0">
                <a:hlinkClick r:id="rId6"/>
              </a:rPr>
              <a:t>http://</a:t>
            </a:r>
            <a:r>
              <a:rPr lang="en-GB" sz="1500" dirty="0" smtClean="0">
                <a:hlinkClick r:id="rId6"/>
              </a:rPr>
              <a:t>www.youtube.com/watch?v=MSU1tgjcW8E</a:t>
            </a:r>
            <a:r>
              <a:rPr lang="en-GB" sz="1500" dirty="0" smtClean="0"/>
              <a:t>   </a:t>
            </a:r>
          </a:p>
          <a:p>
            <a:r>
              <a:rPr lang="en-GB" sz="1500" dirty="0">
                <a:hlinkClick r:id="rId7"/>
              </a:rPr>
              <a:t>http://</a:t>
            </a:r>
            <a:r>
              <a:rPr lang="en-GB" sz="1500" dirty="0" smtClean="0">
                <a:hlinkClick r:id="rId7"/>
              </a:rPr>
              <a:t>www.literacytrust.org.uk/about/faqs/filter/about%20literacy%20in%20the%20uk</a:t>
            </a:r>
            <a:r>
              <a:rPr lang="en-GB" sz="1500" dirty="0" smtClean="0"/>
              <a:t> </a:t>
            </a:r>
            <a:endParaRPr lang="en-GB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3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0" name="Rectangle 9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26163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dirty="0" smtClean="0">
                <a:latin typeface="Impact"/>
                <a:cs typeface="Impact"/>
              </a:rPr>
              <a:t>Thank you!</a:t>
            </a:r>
            <a:endParaRPr lang="en-US" sz="5000" dirty="0">
              <a:latin typeface="Impact"/>
              <a:cs typeface="Impac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54441" y="4678946"/>
            <a:ext cx="6811086" cy="1916982"/>
            <a:chOff x="1254441" y="4711716"/>
            <a:chExt cx="6811086" cy="1916982"/>
          </a:xfrm>
        </p:grpSpPr>
        <p:grpSp>
          <p:nvGrpSpPr>
            <p:cNvPr id="17" name="Group 16"/>
            <p:cNvGrpSpPr/>
            <p:nvPr/>
          </p:nvGrpSpPr>
          <p:grpSpPr>
            <a:xfrm>
              <a:off x="1254441" y="4756489"/>
              <a:ext cx="1352631" cy="1872209"/>
              <a:chOff x="711577" y="4737099"/>
              <a:chExt cx="1352631" cy="187220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442" y="4737099"/>
                <a:ext cx="777107" cy="65926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1577" y="5264383"/>
                <a:ext cx="1352631" cy="76085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528" y="5928287"/>
                <a:ext cx="681021" cy="681021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2508965" y="4711716"/>
              <a:ext cx="5556562" cy="1860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dirty="0">
                  <a:solidFill>
                    <a:srgbClr val="0000FF"/>
                  </a:solidFill>
                  <a:latin typeface="Impact"/>
                  <a:cs typeface="Impact"/>
                </a:rPr>
                <a:t>TeacherToolkit@me.com </a:t>
              </a:r>
              <a:endParaRPr lang="en-US" sz="3500" dirty="0" smtClean="0">
                <a:solidFill>
                  <a:srgbClr val="0000FF"/>
                </a:solidFill>
                <a:latin typeface="Impact"/>
                <a:cs typeface="Impact"/>
              </a:endParaRP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dirty="0" smtClean="0">
                  <a:solidFill>
                    <a:srgbClr val="FF0000"/>
                  </a:solidFill>
                  <a:latin typeface="Impact"/>
                  <a:cs typeface="Impact"/>
                </a:rPr>
                <a:t>@TeacherToolkit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dirty="0" err="1" smtClean="0">
                  <a:latin typeface="Impact"/>
                  <a:cs typeface="Impact"/>
                </a:rPr>
                <a:t>www.TeacherToolkit.me</a:t>
              </a:r>
              <a:endParaRPr lang="en-US" sz="35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228" y="1262664"/>
            <a:ext cx="2141091" cy="32939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Some facts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overwhelming evidence that literacy has a significant relationship to people's life chances. </a:t>
            </a:r>
          </a:p>
          <a:p>
            <a:r>
              <a:rPr lang="en-US" dirty="0" smtClean="0"/>
              <a:t>A </a:t>
            </a:r>
            <a:r>
              <a:rPr lang="en-US" dirty="0"/>
              <a:t>person with </a:t>
            </a:r>
            <a:r>
              <a:rPr lang="en-US" dirty="0" smtClean="0">
                <a:solidFill>
                  <a:srgbClr val="FF0000"/>
                </a:solidFill>
              </a:rPr>
              <a:t>low</a:t>
            </a:r>
            <a:r>
              <a:rPr lang="en-US" dirty="0" smtClean="0"/>
              <a:t> </a:t>
            </a:r>
            <a:r>
              <a:rPr lang="en-US" dirty="0"/>
              <a:t>literacy is more likely </a:t>
            </a:r>
            <a:r>
              <a:rPr lang="en-US" dirty="0" smtClean="0"/>
              <a:t>to have reduced work-opportunities.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2023950" cy="9836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811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Literacy across the world</a:t>
            </a:r>
            <a:endParaRPr lang="en-GB" dirty="0"/>
          </a:p>
        </p:txBody>
      </p:sp>
      <p:pic>
        <p:nvPicPr>
          <p:cNvPr id="5122" name="Picture 2" descr="http://upload.wikimedia.org/wikipedia/commons/3/39/WorldMapLiteracy2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944211"/>
            <a:ext cx="9108009" cy="42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Verbal literacy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Watch this video…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(I Can't Read) HBO </a:t>
            </a:r>
            <a:r>
              <a:rPr lang="en-GB" b="1" dirty="0" err="1"/>
              <a:t>Def</a:t>
            </a:r>
            <a:r>
              <a:rPr lang="en-GB" b="1" dirty="0"/>
              <a:t> Jam Poetry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2000" dirty="0"/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417637"/>
            <a:ext cx="8392446" cy="50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7608" y="64451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GB" sz="1200" dirty="0">
                <a:hlinkClick r:id="rId3"/>
              </a:rPr>
              <a:t>http://youtu.be/lByDfPOG0LA?t=</a:t>
            </a:r>
            <a:r>
              <a:rPr lang="en-GB" sz="1200" dirty="0" smtClean="0">
                <a:hlinkClick r:id="rId3"/>
              </a:rPr>
              <a:t>22s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2628</Words>
  <Application>Microsoft Office PowerPoint</Application>
  <PresentationFormat>On-screen Show (4:3)</PresentationFormat>
  <Paragraphs>360</Paragraphs>
  <Slides>52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Contact</vt:lpstr>
      <vt:lpstr>Context</vt:lpstr>
      <vt:lpstr>Start of presentation</vt:lpstr>
      <vt:lpstr>Can you read this?</vt:lpstr>
      <vt:lpstr>According to research at Cambridge</vt:lpstr>
      <vt:lpstr>Some facts</vt:lpstr>
      <vt:lpstr>Literacy across the world</vt:lpstr>
      <vt:lpstr>Verbal literacy</vt:lpstr>
      <vt:lpstr>(I Can't Read) HBO Def Jam Poetry </vt:lpstr>
      <vt:lpstr>Some facts</vt:lpstr>
      <vt:lpstr>PowerPoint Presentation</vt:lpstr>
      <vt:lpstr>PowerPoint Presentation</vt:lpstr>
      <vt:lpstr>PowerPoint Presentation</vt:lpstr>
      <vt:lpstr>PowerPoint Presentation</vt:lpstr>
      <vt:lpstr>Non verbal literacy</vt:lpstr>
      <vt:lpstr>Non verbal literacy</vt:lpstr>
      <vt:lpstr>Non verbal literacy</vt:lpstr>
      <vt:lpstr>Non verbal literacy: Animals too!</vt:lpstr>
      <vt:lpstr>Non verbal literacy: Braille</vt:lpstr>
      <vt:lpstr>Semiotics?</vt:lpstr>
      <vt:lpstr>The oldest semiotic language?</vt:lpstr>
      <vt:lpstr>Semiotics today</vt:lpstr>
      <vt:lpstr>Semiotic meanings</vt:lpstr>
      <vt:lpstr>Some facts</vt:lpstr>
      <vt:lpstr>My own childhood at school</vt:lpstr>
      <vt:lpstr>My own childhood – visiting the library</vt:lpstr>
      <vt:lpstr>My favourite children’s story growing up</vt:lpstr>
      <vt:lpstr>Reading at school</vt:lpstr>
      <vt:lpstr>Reading outside of school</vt:lpstr>
      <vt:lpstr>Reading as a young adult…    I probably did not read  for pleasure between  the ages of  17 – 21 years old</vt:lpstr>
      <vt:lpstr>Reading as a young adult: 23Yrs+</vt:lpstr>
      <vt:lpstr>Reading as an adult</vt:lpstr>
      <vt:lpstr>Reading as a parent</vt:lpstr>
      <vt:lpstr>At school</vt:lpstr>
      <vt:lpstr>My own literacy skills</vt:lpstr>
      <vt:lpstr>Blogging = improves my literacy</vt:lpstr>
      <vt:lpstr>The Guardian</vt:lpstr>
      <vt:lpstr>Publication day.</vt:lpstr>
      <vt:lpstr>What does this non-verbal  image tell you?</vt:lpstr>
      <vt:lpstr>Reading to my own child</vt:lpstr>
      <vt:lpstr>My favourite children’s story today</vt:lpstr>
      <vt:lpstr>Gruffalo is big and strong, but simple-minded and direct. He's not manipulative or evil – he's just very big and very hungry.  And mice happen to be his favourite food.</vt:lpstr>
      <vt:lpstr>Mouse is clever, a fast learner and an optimist.  He is cornered by 3 predators, Mouse invents the imaginary Gruffalo.  The story gets him out of trouble.</vt:lpstr>
      <vt:lpstr>Fox thinks of himself as a charmer. He's not the brightest but is perfectly capable of seducing his prey and he's used to success.</vt:lpstr>
      <vt:lpstr>Snake is a cold-hearted eating machine. While one victim is in his mouth, his mind is already on his next prey.</vt:lpstr>
      <vt:lpstr>Owl is visibly past his prime, but he's in denial of that.  Frail to look at, Owl is still murderous by nature. </vt:lpstr>
      <vt:lpstr>World Book Week</vt:lpstr>
      <vt:lpstr>Final reminder</vt:lpstr>
      <vt:lpstr>Watch</vt:lpstr>
      <vt:lpstr>End of presentation</vt:lpstr>
      <vt:lpstr>Video links</vt:lpstr>
      <vt:lpstr>Thank you!</vt:lpstr>
    </vt:vector>
  </TitlesOfParts>
  <Company>Greig City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read this?</dc:title>
  <dc:creator>Ross McGill</dc:creator>
  <cp:lastModifiedBy>Mr R McGill</cp:lastModifiedBy>
  <cp:revision>41</cp:revision>
  <dcterms:created xsi:type="dcterms:W3CDTF">2014-03-03T19:31:50Z</dcterms:created>
  <dcterms:modified xsi:type="dcterms:W3CDTF">2014-03-05T14:27:16Z</dcterms:modified>
</cp:coreProperties>
</file>