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
  </p:notesMasterIdLst>
  <p:sldIdLst>
    <p:sldId id="256" r:id="rId2"/>
    <p:sldId id="257" r:id="rId3"/>
    <p:sldId id="258" r:id="rId4"/>
    <p:sldId id="262" r:id="rId5"/>
    <p:sldId id="259" r:id="rId6"/>
    <p:sldId id="261" r:id="rId7"/>
  </p:sldIdLst>
  <p:sldSz cx="9144000" cy="6858000" type="screen4x3"/>
  <p:notesSz cx="67611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243" autoAdjust="0"/>
  </p:normalViewPr>
  <p:slideViewPr>
    <p:cSldViewPr>
      <p:cViewPr varScale="1">
        <p:scale>
          <a:sx n="86" d="100"/>
          <a:sy n="86" d="100"/>
        </p:scale>
        <p:origin x="-684" y="-78"/>
      </p:cViewPr>
      <p:guideLst>
        <p:guide orient="horz" pos="2160"/>
        <p:guide pos="2880"/>
      </p:guideLst>
    </p:cSldViewPr>
  </p:slideViewPr>
  <p:notesTextViewPr>
    <p:cViewPr>
      <p:scale>
        <a:sx n="1" d="1"/>
        <a:sy n="1" d="1"/>
      </p:scale>
      <p:origin x="0" y="0"/>
    </p:cViewPr>
  </p:notesTextViewPr>
  <p:notesViewPr>
    <p:cSldViewPr>
      <p:cViewPr varScale="1">
        <p:scale>
          <a:sx n="83" d="100"/>
          <a:sy n="83" d="100"/>
        </p:scale>
        <p:origin x="-1992" y="-60"/>
      </p:cViewPr>
      <p:guideLst>
        <p:guide orient="horz" pos="3132"/>
        <p:guide pos="213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29761" y="0"/>
            <a:ext cx="2929837" cy="497126"/>
          </a:xfrm>
          <a:prstGeom prst="rect">
            <a:avLst/>
          </a:prstGeom>
        </p:spPr>
        <p:txBody>
          <a:bodyPr vert="horz" lIns="91440" tIns="45720" rIns="91440" bIns="45720" rtlCol="0"/>
          <a:lstStyle>
            <a:lvl1pPr algn="r">
              <a:defRPr sz="1200"/>
            </a:lvl1pPr>
          </a:lstStyle>
          <a:p>
            <a:fld id="{44B5F00A-97A9-4D2A-9495-207B1877571C}" type="datetimeFigureOut">
              <a:rPr lang="en-GB" smtClean="0"/>
              <a:t>11/07/2014</a:t>
            </a:fld>
            <a:endParaRPr lang="en-GB"/>
          </a:p>
        </p:txBody>
      </p:sp>
      <p:sp>
        <p:nvSpPr>
          <p:cNvPr id="4" name="Slide Image Placeholder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6117" y="4722694"/>
            <a:ext cx="5408930" cy="447413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3662"/>
            <a:ext cx="2929837" cy="49712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29761" y="9443662"/>
            <a:ext cx="2929837" cy="497126"/>
          </a:xfrm>
          <a:prstGeom prst="rect">
            <a:avLst/>
          </a:prstGeom>
        </p:spPr>
        <p:txBody>
          <a:bodyPr vert="horz" lIns="91440" tIns="45720" rIns="91440" bIns="45720" rtlCol="0" anchor="b"/>
          <a:lstStyle>
            <a:lvl1pPr algn="r">
              <a:defRPr sz="1200"/>
            </a:lvl1pPr>
          </a:lstStyle>
          <a:p>
            <a:fld id="{8755D9E8-D614-46C6-A149-D6EE06C08424}" type="slidenum">
              <a:rPr lang="en-GB" smtClean="0"/>
              <a:t>‹#›</a:t>
            </a:fld>
            <a:endParaRPr lang="en-GB"/>
          </a:p>
        </p:txBody>
      </p:sp>
    </p:spTree>
    <p:extLst>
      <p:ext uri="{BB962C8B-B14F-4D97-AF65-F5344CB8AC3E}">
        <p14:creationId xmlns:p14="http://schemas.microsoft.com/office/powerpoint/2010/main" val="2399060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55D9E8-D614-46C6-A149-D6EE06C08424}" type="slidenum">
              <a:rPr lang="en-GB" smtClean="0"/>
              <a:t>1</a:t>
            </a:fld>
            <a:endParaRPr lang="en-GB"/>
          </a:p>
        </p:txBody>
      </p:sp>
    </p:spTree>
    <p:extLst>
      <p:ext uri="{BB962C8B-B14F-4D97-AF65-F5344CB8AC3E}">
        <p14:creationId xmlns:p14="http://schemas.microsoft.com/office/powerpoint/2010/main" val="1631469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a new and inexperienced member of SLT I </a:t>
            </a:r>
            <a:r>
              <a:rPr lang="en-GB" dirty="0"/>
              <a:t>have looked towards educational </a:t>
            </a:r>
            <a:r>
              <a:rPr lang="en-GB" dirty="0" smtClean="0"/>
              <a:t>research to support me., </a:t>
            </a:r>
            <a:r>
              <a:rPr lang="en-GB" dirty="0"/>
              <a:t>I have read blogs, educational </a:t>
            </a:r>
            <a:r>
              <a:rPr lang="en-GB" dirty="0" smtClean="0"/>
              <a:t>books, a </a:t>
            </a:r>
            <a:r>
              <a:rPr lang="en-GB" dirty="0"/>
              <a:t>few research papers. a</a:t>
            </a:r>
            <a:r>
              <a:rPr lang="en-GB" dirty="0" smtClean="0"/>
              <a:t>nd started </a:t>
            </a:r>
            <a:r>
              <a:rPr lang="en-GB" dirty="0"/>
              <a:t>writing </a:t>
            </a:r>
            <a:r>
              <a:rPr lang="en-GB" dirty="0" smtClean="0"/>
              <a:t>a blog </a:t>
            </a:r>
            <a:r>
              <a:rPr lang="en-GB" dirty="0"/>
              <a:t>too</a:t>
            </a:r>
            <a:r>
              <a:rPr lang="en-GB" dirty="0" smtClean="0"/>
              <a:t>. It has opened up a real awareness to me role and the debate around educational research but ultimately it has provided a catalyst to many of the programmes we have developed at Aldridge School.</a:t>
            </a:r>
          </a:p>
          <a:p>
            <a:endParaRPr lang="en-GB" sz="1200" b="0" i="0" kern="1200" dirty="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With</a:t>
            </a:r>
            <a:r>
              <a:rPr lang="en-GB" sz="1200" b="0" i="0" kern="1200" baseline="0" dirty="0" smtClean="0">
                <a:solidFill>
                  <a:schemeClr val="tx1"/>
                </a:solidFill>
                <a:effectLst/>
                <a:latin typeface="+mn-lt"/>
                <a:ea typeface="+mn-ea"/>
                <a:cs typeface="+mn-cs"/>
              </a:rPr>
              <a:t> the T&amp;L team</a:t>
            </a:r>
            <a:r>
              <a:rPr lang="en-GB" sz="1200" b="0" i="0" kern="1200" dirty="0" smtClean="0">
                <a:solidFill>
                  <a:schemeClr val="tx1"/>
                </a:solidFill>
                <a:effectLst/>
                <a:latin typeface="+mn-lt"/>
                <a:ea typeface="+mn-ea"/>
                <a:cs typeface="+mn-cs"/>
              </a:rPr>
              <a:t>, I have been working this year to develop a research-aware climate. At present, our approach to research is still in the early </a:t>
            </a:r>
            <a:r>
              <a:rPr lang="en-GB" dirty="0" smtClean="0"/>
              <a:t>stages </a:t>
            </a:r>
            <a:r>
              <a:rPr lang="en-GB" sz="1200" b="0" i="0" kern="1200" dirty="0" smtClean="0">
                <a:solidFill>
                  <a:schemeClr val="tx1"/>
                </a:solidFill>
                <a:effectLst/>
                <a:latin typeface="+mn-lt"/>
                <a:ea typeface="+mn-ea"/>
                <a:cs typeface="+mn-cs"/>
              </a:rPr>
              <a:t>and</a:t>
            </a:r>
            <a:r>
              <a:rPr lang="en-GB" sz="1200" b="0" i="0" kern="1200" baseline="0" dirty="0" smtClean="0">
                <a:solidFill>
                  <a:schemeClr val="tx1"/>
                </a:solidFill>
                <a:effectLst/>
                <a:latin typeface="+mn-lt"/>
                <a:ea typeface="+mn-ea"/>
                <a:cs typeface="+mn-cs"/>
              </a:rPr>
              <a:t> we see this year as our first steps</a:t>
            </a:r>
            <a:r>
              <a:rPr lang="en-GB" sz="1200" b="0" i="0" kern="1200" dirty="0" smtClean="0">
                <a:solidFill>
                  <a:schemeClr val="tx1"/>
                </a:solidFill>
                <a:effectLst/>
                <a:latin typeface="+mn-lt"/>
                <a:ea typeface="+mn-ea"/>
                <a:cs typeface="+mn-cs"/>
              </a:rPr>
              <a:t>. We are already a very good school</a:t>
            </a:r>
            <a:r>
              <a:rPr lang="en-GB" sz="1200" b="0" i="0" kern="1200" baseline="0" dirty="0" smtClean="0">
                <a:solidFill>
                  <a:schemeClr val="tx1"/>
                </a:solidFill>
                <a:effectLst/>
                <a:latin typeface="+mn-lt"/>
                <a:ea typeface="+mn-ea"/>
                <a:cs typeface="+mn-cs"/>
              </a:rPr>
              <a:t> whose motto is ‘Achieving Excellence’. The T&amp;L team</a:t>
            </a:r>
            <a:r>
              <a:rPr lang="en-GB" sz="1200" b="0" i="0" kern="1200" dirty="0" smtClean="0">
                <a:solidFill>
                  <a:schemeClr val="tx1"/>
                </a:solidFill>
                <a:effectLst/>
                <a:latin typeface="+mn-lt"/>
                <a:ea typeface="+mn-ea"/>
                <a:cs typeface="+mn-cs"/>
              </a:rPr>
              <a:t> believe that creating a research-rich climate and providing increased</a:t>
            </a:r>
            <a:r>
              <a:rPr lang="en-GB" sz="1200" b="0" i="0" kern="1200" baseline="0" dirty="0" smtClean="0">
                <a:solidFill>
                  <a:schemeClr val="tx1"/>
                </a:solidFill>
                <a:effectLst/>
                <a:latin typeface="+mn-lt"/>
                <a:ea typeface="+mn-ea"/>
                <a:cs typeface="+mn-cs"/>
              </a:rPr>
              <a:t> opportunities to share best practice and research </a:t>
            </a:r>
            <a:r>
              <a:rPr lang="en-GB" sz="1200" b="0" i="0" kern="1200" dirty="0" smtClean="0">
                <a:solidFill>
                  <a:schemeClr val="tx1"/>
                </a:solidFill>
                <a:effectLst/>
                <a:latin typeface="+mn-lt"/>
                <a:ea typeface="+mn-ea"/>
                <a:cs typeface="+mn-cs"/>
              </a:rPr>
              <a:t>would be an important step. We are well-aware that this </a:t>
            </a:r>
            <a:r>
              <a:rPr lang="en-GB" dirty="0" smtClean="0"/>
              <a:t>is a </a:t>
            </a:r>
            <a:r>
              <a:rPr lang="en-GB" sz="1200" b="0" i="0" kern="1200" dirty="0" smtClean="0">
                <a:solidFill>
                  <a:schemeClr val="tx1"/>
                </a:solidFill>
                <a:effectLst/>
                <a:latin typeface="+mn-lt"/>
                <a:ea typeface="+mn-ea"/>
                <a:cs typeface="+mn-cs"/>
              </a:rPr>
              <a:t> journey and</a:t>
            </a:r>
            <a:r>
              <a:rPr lang="en-GB" sz="1200" b="0" i="0" kern="1200" baseline="0" dirty="0" smtClean="0">
                <a:solidFill>
                  <a:schemeClr val="tx1"/>
                </a:solidFill>
                <a:effectLst/>
                <a:latin typeface="+mn-lt"/>
                <a:ea typeface="+mn-ea"/>
                <a:cs typeface="+mn-cs"/>
              </a:rPr>
              <a:t> this year we have made efforts to support staff to become</a:t>
            </a:r>
            <a:r>
              <a:rPr lang="en-GB" sz="1200" b="0" i="0" kern="1200" dirty="0" smtClean="0">
                <a:solidFill>
                  <a:schemeClr val="tx1"/>
                </a:solidFill>
                <a:effectLst/>
                <a:latin typeface="+mn-lt"/>
                <a:ea typeface="+mn-ea"/>
                <a:cs typeface="+mn-cs"/>
              </a:rPr>
              <a:t> ‘research-aware’. Therefore</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the two long-term goals we</a:t>
            </a:r>
            <a:r>
              <a:rPr lang="en-GB" sz="1200" b="0" i="0" kern="1200" baseline="0" dirty="0" smtClean="0">
                <a:solidFill>
                  <a:schemeClr val="tx1"/>
                </a:solidFill>
                <a:effectLst/>
                <a:latin typeface="+mn-lt"/>
                <a:ea typeface="+mn-ea"/>
                <a:cs typeface="+mn-cs"/>
              </a:rPr>
              <a:t> are </a:t>
            </a:r>
            <a:r>
              <a:rPr lang="en-GB" sz="1200" b="0" i="0" kern="1200" dirty="0" smtClean="0">
                <a:solidFill>
                  <a:schemeClr val="tx1"/>
                </a:solidFill>
                <a:effectLst/>
                <a:latin typeface="+mn-lt"/>
                <a:ea typeface="+mn-ea"/>
                <a:cs typeface="+mn-cs"/>
              </a:rPr>
              <a:t>working towards are as follows:</a:t>
            </a:r>
          </a:p>
          <a:p>
            <a:pPr marL="171450" indent="-171450">
              <a:buFont typeface="Arial" panose="020B0604020202020204" pitchFamily="34" charset="0"/>
              <a:buChar char="•"/>
            </a:pPr>
            <a:r>
              <a:rPr lang="en-GB" sz="1200" b="0" i="0" kern="1200" baseline="0" dirty="0" smtClean="0">
                <a:solidFill>
                  <a:schemeClr val="tx1"/>
                </a:solidFill>
                <a:effectLst/>
                <a:latin typeface="+mn-lt"/>
                <a:ea typeface="+mn-ea"/>
                <a:cs typeface="+mn-cs"/>
              </a:rPr>
              <a:t>Encouraging staff at all levels to access educational research with a critical eye</a:t>
            </a:r>
          </a:p>
          <a:p>
            <a:pPr marL="171450" indent="-171450">
              <a:buFont typeface="Arial" panose="020B0604020202020204" pitchFamily="34" charset="0"/>
              <a:buChar char="•"/>
            </a:pPr>
            <a:r>
              <a:rPr lang="en-GB" sz="1200" b="0" i="0" kern="1200" baseline="0" dirty="0" smtClean="0">
                <a:solidFill>
                  <a:schemeClr val="tx1"/>
                </a:solidFill>
                <a:effectLst/>
                <a:latin typeface="+mn-lt"/>
                <a:ea typeface="+mn-ea"/>
                <a:cs typeface="+mn-cs"/>
              </a:rPr>
              <a:t>To develop and support a range of forms of research</a:t>
            </a:r>
            <a:endParaRPr lang="en-GB" baseline="0" dirty="0"/>
          </a:p>
        </p:txBody>
      </p:sp>
      <p:sp>
        <p:nvSpPr>
          <p:cNvPr id="4" name="Slide Number Placeholder 3"/>
          <p:cNvSpPr>
            <a:spLocks noGrp="1"/>
          </p:cNvSpPr>
          <p:nvPr>
            <p:ph type="sldNum" sz="quarter" idx="10"/>
          </p:nvPr>
        </p:nvSpPr>
        <p:spPr/>
        <p:txBody>
          <a:bodyPr/>
          <a:lstStyle/>
          <a:p>
            <a:fld id="{8755D9E8-D614-46C6-A149-D6EE06C08424}" type="slidenum">
              <a:rPr lang="en-GB" smtClean="0"/>
              <a:t>2</a:t>
            </a:fld>
            <a:endParaRPr lang="en-GB"/>
          </a:p>
        </p:txBody>
      </p:sp>
    </p:spTree>
    <p:extLst>
      <p:ext uri="{BB962C8B-B14F-4D97-AF65-F5344CB8AC3E}">
        <p14:creationId xmlns:p14="http://schemas.microsoft.com/office/powerpoint/2010/main" val="3185222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430213"/>
            <a:ext cx="3816350" cy="2862262"/>
          </a:xfrm>
        </p:spPr>
      </p:sp>
      <p:sp>
        <p:nvSpPr>
          <p:cNvPr id="3" name="Notes Placeholder 2"/>
          <p:cNvSpPr>
            <a:spLocks noGrp="1"/>
          </p:cNvSpPr>
          <p:nvPr>
            <p:ph type="body" idx="1"/>
          </p:nvPr>
        </p:nvSpPr>
        <p:spPr>
          <a:xfrm>
            <a:off x="327959" y="3483629"/>
            <a:ext cx="6105245" cy="4474131"/>
          </a:xfrm>
        </p:spPr>
        <p:txBody>
          <a:bodyPr/>
          <a:lstStyle/>
          <a:p>
            <a:r>
              <a:rPr lang="en-GB" sz="1400" b="0" i="0" u="sng" kern="1200" baseline="0" dirty="0" smtClean="0">
                <a:solidFill>
                  <a:schemeClr val="tx1"/>
                </a:solidFill>
                <a:effectLst/>
                <a:latin typeface="+mn-lt"/>
                <a:ea typeface="+mn-ea"/>
                <a:cs typeface="+mn-cs"/>
              </a:rPr>
              <a:t>Encouraging staff at all levels to access educational research with a critical eye</a:t>
            </a:r>
          </a:p>
          <a:p>
            <a:r>
              <a:rPr lang="en-GB" sz="1400" b="0" i="0" u="none" kern="1200" baseline="0" dirty="0" smtClean="0">
                <a:solidFill>
                  <a:schemeClr val="tx1"/>
                </a:solidFill>
                <a:effectLst/>
                <a:latin typeface="+mn-lt"/>
                <a:ea typeface="+mn-ea"/>
                <a:cs typeface="+mn-cs"/>
              </a:rPr>
              <a:t>Introduced T&amp;L journal to celebrate and share the learning of staff at Aldridge school. Although still in the early stages it provides an opportunity for staff to showcase reflective practice on areas such as reflections on the impact of our Speaking and Listening Active Development Days, Using student-led learning and improving student response to teacher feedback. Staff have also contributed references for further reading on key topics</a:t>
            </a:r>
          </a:p>
          <a:p>
            <a:endParaRPr lang="en-GB" sz="1400" b="0" i="0" u="none" kern="1200" baseline="0" dirty="0" smtClean="0">
              <a:solidFill>
                <a:schemeClr val="tx1"/>
              </a:solidFill>
              <a:effectLst/>
              <a:latin typeface="+mn-lt"/>
              <a:ea typeface="+mn-ea"/>
              <a:cs typeface="+mn-cs"/>
            </a:endParaRPr>
          </a:p>
          <a:p>
            <a:r>
              <a:rPr lang="en-GB" sz="1050" b="0" i="0" u="sng" kern="1200" baseline="0" dirty="0" smtClean="0">
                <a:solidFill>
                  <a:schemeClr val="tx1"/>
                </a:solidFill>
                <a:effectLst/>
                <a:latin typeface="+mn-lt"/>
                <a:ea typeface="+mn-ea"/>
                <a:cs typeface="+mn-cs"/>
              </a:rPr>
              <a:t>To develop and support a range of form of research</a:t>
            </a:r>
          </a:p>
          <a:p>
            <a:r>
              <a:rPr lang="en-GB" sz="1050" b="0" i="0" u="none" kern="1200" baseline="0" dirty="0" smtClean="0">
                <a:solidFill>
                  <a:schemeClr val="tx1"/>
                </a:solidFill>
                <a:effectLst/>
                <a:latin typeface="+mn-lt"/>
                <a:ea typeface="+mn-ea"/>
                <a:cs typeface="+mn-cs"/>
              </a:rPr>
              <a:t>All school leaders want to have good quality CPD that develops them as individuals. Clearly there are always a number of challenges associated with this, not least budgetary restrictions. Part of the programme I have led this year has focussed on developing opportunities for bespoke CPD so that through a variety of opportunities staff can select sessions that are relevant to their own needs. Short and long term impact statements are collated through </a:t>
            </a:r>
            <a:r>
              <a:rPr lang="en-GB" sz="1050" b="0" i="0" u="none" kern="1200" baseline="0" dirty="0" err="1" smtClean="0">
                <a:solidFill>
                  <a:schemeClr val="tx1"/>
                </a:solidFill>
                <a:effectLst/>
                <a:latin typeface="+mn-lt"/>
                <a:ea typeface="+mn-ea"/>
                <a:cs typeface="+mn-cs"/>
              </a:rPr>
              <a:t>Bluesky</a:t>
            </a:r>
            <a:r>
              <a:rPr lang="en-GB" sz="1050" b="0" i="0" u="none" kern="1200" baseline="0" dirty="0" smtClean="0">
                <a:solidFill>
                  <a:schemeClr val="tx1"/>
                </a:solidFill>
                <a:effectLst/>
                <a:latin typeface="+mn-lt"/>
                <a:ea typeface="+mn-ea"/>
                <a:cs typeface="+mn-cs"/>
              </a:rPr>
              <a:t> Education. </a:t>
            </a:r>
          </a:p>
          <a:p>
            <a:pPr marL="0" marR="0" indent="0" algn="l" defTabSz="914400" rtl="0" eaLnBrk="1" fontAlgn="auto" latinLnBrk="0" hangingPunct="1">
              <a:lnSpc>
                <a:spcPct val="100000"/>
              </a:lnSpc>
              <a:spcBef>
                <a:spcPts val="0"/>
              </a:spcBef>
              <a:spcAft>
                <a:spcPts val="0"/>
              </a:spcAft>
              <a:buClrTx/>
              <a:buSzTx/>
              <a:buFontTx/>
              <a:buNone/>
              <a:tabLst/>
              <a:defRPr/>
            </a:pPr>
            <a:r>
              <a:rPr lang="en-GB" sz="1050" b="0" i="0" u="none" kern="1200" baseline="0" dirty="0" smtClean="0">
                <a:solidFill>
                  <a:schemeClr val="tx1"/>
                </a:solidFill>
                <a:effectLst/>
                <a:latin typeface="+mn-lt"/>
                <a:ea typeface="+mn-ea"/>
                <a:cs typeface="+mn-cs"/>
              </a:rPr>
              <a:t>In 2013-4 staff could apply to be the Lead Learner for their faculty. Lead Learners have identified areas of development (or frustrations!) and used Faculty meetings as an opportunity to share key research and discuss the impact. Staff have also been approached and can volunteer to lead a Tea-time taster which are held every month based around their own projects. TTT are an opportunity again to share an overview of their work and its impact along with practical applications for the classroom. </a:t>
            </a:r>
          </a:p>
          <a:p>
            <a:pPr marL="0" marR="0" indent="0" algn="l" defTabSz="914400" rtl="0" eaLnBrk="1" fontAlgn="auto" latinLnBrk="0" hangingPunct="1">
              <a:lnSpc>
                <a:spcPct val="100000"/>
              </a:lnSpc>
              <a:spcBef>
                <a:spcPts val="0"/>
              </a:spcBef>
              <a:spcAft>
                <a:spcPts val="0"/>
              </a:spcAft>
              <a:buClrTx/>
              <a:buSzTx/>
              <a:buFontTx/>
              <a:buNone/>
              <a:tabLst/>
              <a:defRPr/>
            </a:pPr>
            <a:r>
              <a:rPr lang="en-GB" sz="1050" b="0" i="0" u="none" kern="1200" baseline="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050" b="0" i="0" u="none" kern="1200" baseline="0" dirty="0" smtClean="0">
                <a:solidFill>
                  <a:schemeClr val="tx1"/>
                </a:solidFill>
                <a:effectLst/>
                <a:latin typeface="+mn-lt"/>
                <a:ea typeface="+mn-ea"/>
                <a:cs typeface="+mn-cs"/>
              </a:rPr>
              <a:t>This is a brief summary of the work of our Maths Lead Learner has focussed on developing strategies to ensure that marking informs planning.   She </a:t>
            </a:r>
            <a:r>
              <a:rPr lang="en-GB" sz="1050" kern="1200" dirty="0" smtClean="0">
                <a:solidFill>
                  <a:schemeClr val="tx1"/>
                </a:solidFill>
                <a:effectLst/>
                <a:latin typeface="+mn-lt"/>
                <a:ea typeface="+mn-ea"/>
                <a:cs typeface="+mn-cs"/>
              </a:rPr>
              <a:t>developed this resource so while the</a:t>
            </a:r>
            <a:r>
              <a:rPr lang="en-GB" sz="1050" kern="1200" baseline="0" dirty="0" smtClean="0">
                <a:solidFill>
                  <a:schemeClr val="tx1"/>
                </a:solidFill>
                <a:effectLst/>
                <a:latin typeface="+mn-lt"/>
                <a:ea typeface="+mn-ea"/>
                <a:cs typeface="+mn-cs"/>
              </a:rPr>
              <a:t> Faculty</a:t>
            </a:r>
            <a:r>
              <a:rPr lang="en-GB" sz="1050" kern="1200" dirty="0" smtClean="0">
                <a:solidFill>
                  <a:schemeClr val="tx1"/>
                </a:solidFill>
                <a:effectLst/>
                <a:latin typeface="+mn-lt"/>
                <a:ea typeface="+mn-ea"/>
                <a:cs typeface="+mn-cs"/>
              </a:rPr>
              <a:t> are marking assessments</a:t>
            </a:r>
            <a:r>
              <a:rPr lang="en-GB" sz="1050" kern="1200" baseline="0" dirty="0" smtClean="0">
                <a:solidFill>
                  <a:schemeClr val="tx1"/>
                </a:solidFill>
                <a:effectLst/>
                <a:latin typeface="+mn-lt"/>
                <a:ea typeface="+mn-ea"/>
                <a:cs typeface="+mn-cs"/>
              </a:rPr>
              <a:t> </a:t>
            </a:r>
            <a:r>
              <a:rPr lang="en-GB" sz="1050" kern="1200" dirty="0" smtClean="0">
                <a:solidFill>
                  <a:schemeClr val="tx1"/>
                </a:solidFill>
                <a:effectLst/>
                <a:latin typeface="+mn-lt"/>
                <a:ea typeface="+mn-ea"/>
                <a:cs typeface="+mn-cs"/>
              </a:rPr>
              <a:t>notes can be made on common misconceptions and strengths.  This way teacher notes are organised and ready to use. Students</a:t>
            </a:r>
            <a:r>
              <a:rPr lang="en-GB" sz="1050" kern="1200" baseline="0" dirty="0" smtClean="0">
                <a:solidFill>
                  <a:schemeClr val="tx1"/>
                </a:solidFill>
                <a:effectLst/>
                <a:latin typeface="+mn-lt"/>
                <a:ea typeface="+mn-ea"/>
                <a:cs typeface="+mn-cs"/>
              </a:rPr>
              <a:t> have been more clear on the individual progress they are making and </a:t>
            </a:r>
            <a:r>
              <a:rPr lang="en-GB" sz="1050" kern="1200" dirty="0" smtClean="0">
                <a:solidFill>
                  <a:schemeClr val="tx1"/>
                </a:solidFill>
                <a:effectLst/>
                <a:latin typeface="+mn-lt"/>
                <a:ea typeface="+mn-ea"/>
                <a:cs typeface="+mn-cs"/>
              </a:rPr>
              <a:t>it has increased the</a:t>
            </a:r>
            <a:r>
              <a:rPr lang="en-GB" sz="1050" kern="1200" baseline="0" dirty="0" smtClean="0">
                <a:solidFill>
                  <a:schemeClr val="tx1"/>
                </a:solidFill>
                <a:effectLst/>
                <a:latin typeface="+mn-lt"/>
                <a:ea typeface="+mn-ea"/>
                <a:cs typeface="+mn-cs"/>
              </a:rPr>
              <a:t> number of students reaching their target as student shave the opportunity to </a:t>
            </a:r>
            <a:r>
              <a:rPr lang="en-GB" sz="1050" kern="1200" dirty="0" smtClean="0">
                <a:solidFill>
                  <a:schemeClr val="tx1"/>
                </a:solidFill>
                <a:effectLst/>
                <a:latin typeface="+mn-lt"/>
                <a:ea typeface="+mn-ea"/>
                <a:cs typeface="+mn-cs"/>
              </a:rPr>
              <a:t>evaluate their work and rework some questions they couldn't answer before.  From a teacher’s point of view the marking</a:t>
            </a:r>
            <a:r>
              <a:rPr lang="en-GB" sz="1050" kern="1200" baseline="0" dirty="0" smtClean="0">
                <a:solidFill>
                  <a:schemeClr val="tx1"/>
                </a:solidFill>
                <a:effectLst/>
                <a:latin typeface="+mn-lt"/>
                <a:ea typeface="+mn-ea"/>
                <a:cs typeface="+mn-cs"/>
              </a:rPr>
              <a:t> aid </a:t>
            </a:r>
            <a:r>
              <a:rPr lang="en-GB" sz="1050" kern="1200" dirty="0" smtClean="0">
                <a:solidFill>
                  <a:schemeClr val="tx1"/>
                </a:solidFill>
                <a:effectLst/>
                <a:latin typeface="+mn-lt"/>
                <a:ea typeface="+mn-ea"/>
                <a:cs typeface="+mn-cs"/>
              </a:rPr>
              <a:t>focusses any analysis or revision you are doing with a particular class as it addresses problems specific to this class. It is also handy to have for future planning where you might not remember very well exactly how each class did. The recommendation</a:t>
            </a:r>
            <a:r>
              <a:rPr lang="en-GB" sz="1050" kern="1200" baseline="0" dirty="0" smtClean="0">
                <a:solidFill>
                  <a:schemeClr val="tx1"/>
                </a:solidFill>
                <a:effectLst/>
                <a:latin typeface="+mn-lt"/>
                <a:ea typeface="+mn-ea"/>
                <a:cs typeface="+mn-cs"/>
              </a:rPr>
              <a:t> is that the marking aid is embedded into Faculty practice so it can be used to adapt </a:t>
            </a:r>
            <a:r>
              <a:rPr lang="en-GB" sz="1050" kern="1200" baseline="0" dirty="0" err="1" smtClean="0">
                <a:solidFill>
                  <a:schemeClr val="tx1"/>
                </a:solidFill>
                <a:effectLst/>
                <a:latin typeface="+mn-lt"/>
                <a:ea typeface="+mn-ea"/>
                <a:cs typeface="+mn-cs"/>
              </a:rPr>
              <a:t>SoL</a:t>
            </a:r>
            <a:r>
              <a:rPr lang="en-GB" sz="1050" kern="1200" baseline="0" dirty="0" smtClean="0">
                <a:solidFill>
                  <a:schemeClr val="tx1"/>
                </a:solidFill>
                <a:effectLst/>
                <a:latin typeface="+mn-lt"/>
                <a:ea typeface="+mn-ea"/>
                <a:cs typeface="+mn-cs"/>
              </a:rPr>
              <a:t> and assessment tasks. </a:t>
            </a:r>
            <a:endParaRPr lang="en-GB" sz="1050" kern="1200" dirty="0" smtClean="0">
              <a:solidFill>
                <a:schemeClr val="tx1"/>
              </a:solidFill>
              <a:effectLst/>
              <a:latin typeface="+mn-lt"/>
              <a:ea typeface="+mn-ea"/>
              <a:cs typeface="+mn-cs"/>
            </a:endParaRPr>
          </a:p>
          <a:p>
            <a:endParaRPr lang="en-GB" sz="1400" u="none" baseline="0" dirty="0" smtClean="0"/>
          </a:p>
          <a:p>
            <a:pPr fontAlgn="base"/>
            <a:endParaRPr lang="en-GB" sz="14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755D9E8-D614-46C6-A149-D6EE06C08424}" type="slidenum">
              <a:rPr lang="en-GB" smtClean="0"/>
              <a:t>3</a:t>
            </a:fld>
            <a:endParaRPr lang="en-GB"/>
          </a:p>
        </p:txBody>
      </p:sp>
    </p:spTree>
    <p:extLst>
      <p:ext uri="{BB962C8B-B14F-4D97-AF65-F5344CB8AC3E}">
        <p14:creationId xmlns:p14="http://schemas.microsoft.com/office/powerpoint/2010/main" val="3673900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55D9E8-D614-46C6-A149-D6EE06C08424}" type="slidenum">
              <a:rPr lang="en-GB" smtClean="0"/>
              <a:t>4</a:t>
            </a:fld>
            <a:endParaRPr lang="en-GB"/>
          </a:p>
        </p:txBody>
      </p:sp>
    </p:spTree>
    <p:extLst>
      <p:ext uri="{BB962C8B-B14F-4D97-AF65-F5344CB8AC3E}">
        <p14:creationId xmlns:p14="http://schemas.microsoft.com/office/powerpoint/2010/main" val="3288463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Staff at Aldridge School have been able to apply for a one year role as a ‘T&amp;L Coach’</a:t>
            </a:r>
            <a:r>
              <a:rPr lang="en-GB" sz="1200" b="0" i="0" kern="1200" baseline="0" dirty="0" smtClean="0">
                <a:solidFill>
                  <a:schemeClr val="tx1"/>
                </a:solidFill>
                <a:effectLst/>
                <a:latin typeface="+mn-lt"/>
                <a:ea typeface="+mn-ea"/>
                <a:cs typeface="+mn-cs"/>
              </a:rPr>
              <a:t> which replaces the Faculty Lead Learner post.</a:t>
            </a:r>
            <a:r>
              <a:rPr lang="en-GB" sz="1200" b="0" i="0" kern="1200" dirty="0" smtClean="0">
                <a:solidFill>
                  <a:schemeClr val="tx1"/>
                </a:solidFill>
                <a:effectLst/>
                <a:latin typeface="+mn-lt"/>
                <a:ea typeface="+mn-ea"/>
                <a:cs typeface="+mn-cs"/>
              </a:rPr>
              <a:t>  This whole-school role has been structured using a TLR 3 payment and,</a:t>
            </a:r>
            <a:r>
              <a:rPr lang="en-GB" sz="1200" b="0" i="0" kern="1200" baseline="0" dirty="0" smtClean="0">
                <a:solidFill>
                  <a:schemeClr val="tx1"/>
                </a:solidFill>
                <a:effectLst/>
                <a:latin typeface="+mn-lt"/>
                <a:ea typeface="+mn-ea"/>
                <a:cs typeface="+mn-cs"/>
              </a:rPr>
              <a:t> while it does include an aspect of supporting staff through coaching, a significant element of the role </a:t>
            </a:r>
            <a:r>
              <a:rPr lang="en-GB" sz="1200" b="0" i="0" kern="1200" dirty="0" smtClean="0">
                <a:solidFill>
                  <a:schemeClr val="tx1"/>
                </a:solidFill>
                <a:effectLst/>
                <a:latin typeface="+mn-lt"/>
                <a:ea typeface="+mn-ea"/>
                <a:cs typeface="+mn-cs"/>
              </a:rPr>
              <a:t>will focus on developing effective approaches to teaching and learning in a specific area.  This will be done by</a:t>
            </a:r>
            <a:r>
              <a:rPr lang="en-GB" sz="1200" b="0" i="0" kern="1200" baseline="0" dirty="0" smtClean="0">
                <a:solidFill>
                  <a:schemeClr val="tx1"/>
                </a:solidFill>
                <a:effectLst/>
                <a:latin typeface="+mn-lt"/>
                <a:ea typeface="+mn-ea"/>
                <a:cs typeface="+mn-cs"/>
              </a:rPr>
              <a:t> leading an Outstanding Learning Community.  OLC’s are part of our bespoke CPD which focusses on being targeted, collaborative and evidence-based. OLC’s are semi-autonomous learning bodies; each one focussed on a strand of T&amp;L. Staff will select a strand of T&amp;L to develop as part of these enquiry projects which will meet during Twilight time</a:t>
            </a:r>
            <a:r>
              <a:rPr lang="en-GB" sz="1200" b="0" i="0" kern="1200" baseline="0" smtClean="0">
                <a:solidFill>
                  <a:schemeClr val="tx1"/>
                </a:solidFill>
                <a:effectLst/>
                <a:latin typeface="+mn-lt"/>
                <a:ea typeface="+mn-ea"/>
                <a:cs typeface="+mn-cs"/>
              </a:rPr>
              <a:t>. </a:t>
            </a:r>
            <a:endParaRPr lang="en-GB"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755D9E8-D614-46C6-A149-D6EE06C08424}" type="slidenum">
              <a:rPr lang="en-GB" smtClean="0"/>
              <a:t>5</a:t>
            </a:fld>
            <a:endParaRPr lang="en-GB"/>
          </a:p>
        </p:txBody>
      </p:sp>
    </p:spTree>
    <p:extLst>
      <p:ext uri="{BB962C8B-B14F-4D97-AF65-F5344CB8AC3E}">
        <p14:creationId xmlns:p14="http://schemas.microsoft.com/office/powerpoint/2010/main" val="318522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The following projects will form part of our Outstanding Learning</a:t>
            </a:r>
            <a:r>
              <a:rPr lang="en-GB" sz="1200" b="0" i="0" kern="1200" baseline="0" dirty="0" smtClean="0">
                <a:solidFill>
                  <a:schemeClr val="tx1"/>
                </a:solidFill>
                <a:effectLst/>
                <a:latin typeface="+mn-lt"/>
                <a:ea typeface="+mn-ea"/>
                <a:cs typeface="+mn-cs"/>
              </a:rPr>
              <a:t> Communities in 2014-15</a:t>
            </a:r>
            <a:r>
              <a:rPr lang="en-GB" sz="1200" b="0" i="0" kern="1200" dirty="0" smtClean="0">
                <a:solidFill>
                  <a:schemeClr val="tx1"/>
                </a:solidFill>
                <a:effectLst/>
                <a:latin typeface="+mn-lt"/>
                <a:ea typeface="+mn-ea"/>
                <a:cs typeface="+mn-cs"/>
              </a:rPr>
              <a:t> </a:t>
            </a:r>
          </a:p>
          <a:p>
            <a:pPr marL="171450" marR="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GB" sz="1200" b="0" i="0" kern="1200" dirty="0" smtClean="0">
              <a:solidFill>
                <a:schemeClr val="tx1"/>
              </a:solidFill>
              <a:effectLst/>
              <a:latin typeface="+mn-lt"/>
              <a:ea typeface="+mn-ea"/>
              <a:cs typeface="+mn-cs"/>
            </a:endParaRPr>
          </a:p>
          <a:p>
            <a:pPr fontAlgn="base"/>
            <a:r>
              <a:rPr lang="en-GB" sz="1200" b="0" i="0" kern="1200" dirty="0" smtClean="0">
                <a:solidFill>
                  <a:schemeClr val="tx1"/>
                </a:solidFill>
                <a:effectLst/>
                <a:latin typeface="+mn-lt"/>
                <a:ea typeface="+mn-ea"/>
                <a:cs typeface="+mn-cs"/>
              </a:rPr>
              <a:t>Findings will be shared through a T&amp;L blog that will go live in September as well as through a specific Twitter account. Intend for our T&amp;L journal to be available via </a:t>
            </a:r>
            <a:r>
              <a:rPr lang="en-GB" sz="1200" b="0" i="0" kern="1200" dirty="0" err="1" smtClean="0">
                <a:solidFill>
                  <a:schemeClr val="tx1"/>
                </a:solidFill>
                <a:effectLst/>
                <a:latin typeface="+mn-lt"/>
                <a:ea typeface="+mn-ea"/>
                <a:cs typeface="+mn-cs"/>
              </a:rPr>
              <a:t>iBooks</a:t>
            </a:r>
            <a:r>
              <a:rPr lang="en-GB" sz="1200" b="0" i="0" kern="1200" dirty="0" smtClean="0">
                <a:solidFill>
                  <a:schemeClr val="tx1"/>
                </a:solidFill>
                <a:effectLst/>
                <a:latin typeface="+mn-lt"/>
                <a:ea typeface="+mn-ea"/>
                <a:cs typeface="+mn-cs"/>
              </a:rPr>
              <a:t>.</a:t>
            </a:r>
            <a:r>
              <a:rPr lang="en-GB" sz="1200" b="0" i="0" kern="1200" baseline="0" dirty="0" smtClean="0">
                <a:solidFill>
                  <a:schemeClr val="tx1"/>
                </a:solidFill>
                <a:effectLst/>
                <a:latin typeface="+mn-lt"/>
                <a:ea typeface="+mn-ea"/>
                <a:cs typeface="+mn-cs"/>
              </a:rPr>
              <a:t> </a:t>
            </a:r>
            <a:endParaRPr lang="en-GB" sz="1200" b="0" i="0" kern="1200" dirty="0" smtClean="0">
              <a:solidFill>
                <a:schemeClr val="tx1"/>
              </a:solidFill>
              <a:effectLst/>
              <a:latin typeface="+mn-lt"/>
              <a:ea typeface="+mn-ea"/>
              <a:cs typeface="+mn-cs"/>
            </a:endParaRPr>
          </a:p>
          <a:p>
            <a:pPr fontAlgn="base"/>
            <a:endParaRPr lang="en-GB" sz="1200" b="0" i="0" kern="1200" dirty="0" smtClean="0">
              <a:solidFill>
                <a:schemeClr val="tx1"/>
              </a:solidFill>
              <a:effectLst/>
              <a:latin typeface="+mn-lt"/>
              <a:ea typeface="+mn-ea"/>
              <a:cs typeface="+mn-cs"/>
            </a:endParaRPr>
          </a:p>
          <a:p>
            <a:pPr fontAlgn="base"/>
            <a:r>
              <a:rPr lang="en-GB" sz="1200" b="0" i="0" kern="1200" dirty="0" smtClean="0">
                <a:solidFill>
                  <a:schemeClr val="tx1"/>
                </a:solidFill>
                <a:effectLst/>
                <a:latin typeface="+mn-lt"/>
                <a:ea typeface="+mn-ea"/>
                <a:cs typeface="+mn-cs"/>
              </a:rPr>
              <a:t>We</a:t>
            </a:r>
            <a:r>
              <a:rPr lang="en-GB" sz="1200" b="0" i="0" kern="1200" baseline="0" dirty="0" smtClean="0">
                <a:solidFill>
                  <a:schemeClr val="tx1"/>
                </a:solidFill>
                <a:effectLst/>
                <a:latin typeface="+mn-lt"/>
                <a:ea typeface="+mn-ea"/>
                <a:cs typeface="+mn-cs"/>
              </a:rPr>
              <a:t> plan for the final Twilight of the year to be a </a:t>
            </a:r>
            <a:r>
              <a:rPr lang="en-GB" sz="1200" b="0" i="0" kern="1200" baseline="0" dirty="0" err="1" smtClean="0">
                <a:solidFill>
                  <a:schemeClr val="tx1"/>
                </a:solidFill>
                <a:effectLst/>
                <a:latin typeface="+mn-lt"/>
                <a:ea typeface="+mn-ea"/>
                <a:cs typeface="+mn-cs"/>
              </a:rPr>
              <a:t>Teammeet</a:t>
            </a:r>
            <a:r>
              <a:rPr lang="en-GB" sz="1200" b="0" i="0" kern="1200" baseline="0" dirty="0" smtClean="0">
                <a:solidFill>
                  <a:schemeClr val="tx1"/>
                </a:solidFill>
                <a:effectLst/>
                <a:latin typeface="+mn-lt"/>
                <a:ea typeface="+mn-ea"/>
                <a:cs typeface="+mn-cs"/>
              </a:rPr>
              <a:t> style whole-school event where staff and groups can share their journey,, their challenges,</a:t>
            </a:r>
            <a:r>
              <a:rPr lang="en-GB" sz="1200" b="0" i="0" kern="1200" dirty="0" smtClean="0">
                <a:solidFill>
                  <a:schemeClr val="tx1"/>
                </a:solidFill>
                <a:effectLst/>
                <a:latin typeface="+mn-lt"/>
                <a:ea typeface="+mn-ea"/>
                <a:cs typeface="+mn-cs"/>
              </a:rPr>
              <a:t> the impact and </a:t>
            </a:r>
            <a:r>
              <a:rPr lang="en-GB" sz="1200" b="0" i="0" kern="1200" baseline="0" dirty="0" smtClean="0">
                <a:solidFill>
                  <a:schemeClr val="tx1"/>
                </a:solidFill>
                <a:effectLst/>
                <a:latin typeface="+mn-lt"/>
                <a:ea typeface="+mn-ea"/>
                <a:cs typeface="+mn-cs"/>
              </a:rPr>
              <a:t>recommendations for further research and practice.</a:t>
            </a:r>
          </a:p>
          <a:p>
            <a:pPr fontAlgn="base"/>
            <a:endParaRPr lang="en-GB" dirty="0"/>
          </a:p>
          <a:p>
            <a:pPr fontAlgn="base"/>
            <a:r>
              <a:rPr lang="en-GB" dirty="0" smtClean="0"/>
              <a:t>I’m looking forward to the </a:t>
            </a:r>
            <a:r>
              <a:rPr lang="en-GB" dirty="0"/>
              <a:t>ways my school can inspire </a:t>
            </a:r>
            <a:r>
              <a:rPr lang="en-GB" dirty="0" smtClean="0"/>
              <a:t>our staff to </a:t>
            </a:r>
            <a:r>
              <a:rPr lang="en-GB" dirty="0"/>
              <a:t>become engaged </a:t>
            </a:r>
            <a:r>
              <a:rPr lang="en-GB" i="1" dirty="0" smtClean="0"/>
              <a:t>with</a:t>
            </a:r>
            <a:r>
              <a:rPr lang="en-GB" dirty="0"/>
              <a:t> </a:t>
            </a:r>
            <a:r>
              <a:rPr lang="en-GB" dirty="0" smtClean="0"/>
              <a:t>and </a:t>
            </a:r>
            <a:r>
              <a:rPr lang="en-GB" i="1" dirty="0" smtClean="0"/>
              <a:t>in</a:t>
            </a:r>
            <a:r>
              <a:rPr lang="en-GB" dirty="0"/>
              <a:t> </a:t>
            </a:r>
            <a:r>
              <a:rPr lang="en-GB" i="1" dirty="0" smtClean="0"/>
              <a:t>,</a:t>
            </a:r>
            <a:r>
              <a:rPr lang="en-GB" dirty="0"/>
              <a:t> research. </a:t>
            </a:r>
            <a:r>
              <a:rPr lang="en-GB" dirty="0" smtClean="0"/>
              <a:t> I am no research expert myself and have a </a:t>
            </a:r>
            <a:r>
              <a:rPr lang="en-GB" dirty="0"/>
              <a:t>lot </a:t>
            </a:r>
            <a:r>
              <a:rPr lang="en-GB" dirty="0" smtClean="0"/>
              <a:t>of summer </a:t>
            </a:r>
            <a:r>
              <a:rPr lang="en-GB" dirty="0"/>
              <a:t>reading to </a:t>
            </a:r>
            <a:r>
              <a:rPr lang="en-GB" dirty="0" smtClean="0"/>
              <a:t>do. </a:t>
            </a:r>
            <a:r>
              <a:rPr lang="en-GB" dirty="0"/>
              <a:t>We </a:t>
            </a:r>
            <a:r>
              <a:rPr lang="en-GB" dirty="0" smtClean="0"/>
              <a:t>are well aware that our programme will not be perfect the first time round but we are committed to what </a:t>
            </a:r>
            <a:r>
              <a:rPr lang="en-GB" dirty="0"/>
              <a:t>we want to achieve: a school where research evidence can </a:t>
            </a:r>
            <a:r>
              <a:rPr lang="en-GB" dirty="0" smtClean="0"/>
              <a:t>highlight our successes</a:t>
            </a:r>
            <a:r>
              <a:rPr lang="en-GB" dirty="0"/>
              <a:t>, </a:t>
            </a:r>
            <a:r>
              <a:rPr lang="en-GB" dirty="0" smtClean="0"/>
              <a:t>failures </a:t>
            </a:r>
            <a:r>
              <a:rPr lang="en-GB" dirty="0"/>
              <a:t>and </a:t>
            </a:r>
            <a:r>
              <a:rPr lang="en-GB" dirty="0" smtClean="0"/>
              <a:t>move us towards our goal of excellence. </a:t>
            </a:r>
            <a:endParaRPr lang="en-GB" sz="1200" b="0" i="0" kern="1200" dirty="0" smtClean="0">
              <a:solidFill>
                <a:schemeClr val="tx1"/>
              </a:solidFill>
              <a:effectLst/>
              <a:latin typeface="+mn-lt"/>
              <a:ea typeface="+mn-ea"/>
              <a:cs typeface="+mn-cs"/>
            </a:endParaRPr>
          </a:p>
          <a:p>
            <a:endParaRPr lang="en-GB" dirty="0" smtClean="0"/>
          </a:p>
          <a:p>
            <a:endParaRPr lang="en-GB" dirty="0"/>
          </a:p>
        </p:txBody>
      </p:sp>
      <p:sp>
        <p:nvSpPr>
          <p:cNvPr id="4" name="Slide Number Placeholder 3"/>
          <p:cNvSpPr>
            <a:spLocks noGrp="1"/>
          </p:cNvSpPr>
          <p:nvPr>
            <p:ph type="sldNum" sz="quarter" idx="10"/>
          </p:nvPr>
        </p:nvSpPr>
        <p:spPr/>
        <p:txBody>
          <a:bodyPr/>
          <a:lstStyle/>
          <a:p>
            <a:fld id="{8755D9E8-D614-46C6-A149-D6EE06C08424}" type="slidenum">
              <a:rPr lang="en-GB" smtClean="0"/>
              <a:t>6</a:t>
            </a:fld>
            <a:endParaRPr lang="en-GB"/>
          </a:p>
        </p:txBody>
      </p:sp>
    </p:spTree>
    <p:extLst>
      <p:ext uri="{BB962C8B-B14F-4D97-AF65-F5344CB8AC3E}">
        <p14:creationId xmlns:p14="http://schemas.microsoft.com/office/powerpoint/2010/main" val="2244203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231848B-EED8-4F7E-AFA3-8E2045D1E433}" type="datetimeFigureOut">
              <a:rPr lang="en-GB" smtClean="0"/>
              <a:t>11/07/2014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C02E77-31DF-404A-BFBF-65008172C0DF}" type="slidenum">
              <a:rPr lang="en-GB" smtClean="0"/>
              <a:t>‹#›</a:t>
            </a:fld>
            <a:endParaRPr lang="en-GB"/>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31848B-EED8-4F7E-AFA3-8E2045D1E433}" type="datetimeFigureOut">
              <a:rPr lang="en-GB" smtClean="0"/>
              <a:t>11/07/2014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C02E77-31DF-404A-BFBF-65008172C0DF}"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31848B-EED8-4F7E-AFA3-8E2045D1E433}" type="datetimeFigureOut">
              <a:rPr lang="en-GB" smtClean="0"/>
              <a:t>11/07/2014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C02E77-31DF-404A-BFBF-65008172C0DF}"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231848B-EED8-4F7E-AFA3-8E2045D1E433}" type="datetimeFigureOut">
              <a:rPr lang="en-GB" smtClean="0"/>
              <a:t>11/07/2014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C02E77-31DF-404A-BFBF-65008172C0DF}" type="slidenum">
              <a:rPr lang="en-GB" smtClean="0"/>
              <a:t>‹#›</a:t>
            </a:fld>
            <a:endParaRPr lang="en-GB"/>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31848B-EED8-4F7E-AFA3-8E2045D1E433}" type="datetimeFigureOut">
              <a:rPr lang="en-GB" smtClean="0"/>
              <a:t>11/07/2014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C02E77-31DF-404A-BFBF-65008172C0DF}"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231848B-EED8-4F7E-AFA3-8E2045D1E433}" type="datetimeFigureOut">
              <a:rPr lang="en-GB" smtClean="0"/>
              <a:t>11/07/2014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8C02E77-31DF-404A-BFBF-65008172C0DF}" type="slidenum">
              <a:rPr lang="en-GB" smtClean="0"/>
              <a:t>‹#›</a:t>
            </a:fld>
            <a:endParaRPr lang="en-GB"/>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231848B-EED8-4F7E-AFA3-8E2045D1E433}" type="datetimeFigureOut">
              <a:rPr lang="en-GB" smtClean="0"/>
              <a:t>11/07/2014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8C02E77-31DF-404A-BFBF-65008172C0DF}" type="slidenum">
              <a:rPr lang="en-GB" smtClean="0"/>
              <a:t>‹#›</a:t>
            </a:fld>
            <a:endParaRPr lang="en-GB"/>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231848B-EED8-4F7E-AFA3-8E2045D1E433}" type="datetimeFigureOut">
              <a:rPr lang="en-GB" smtClean="0"/>
              <a:t>11/07/2014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8C02E77-31DF-404A-BFBF-65008172C0DF}"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31848B-EED8-4F7E-AFA3-8E2045D1E433}" type="datetimeFigureOut">
              <a:rPr lang="en-GB" smtClean="0"/>
              <a:t>11/07/2014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8C02E77-31DF-404A-BFBF-65008172C0DF}"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31848B-EED8-4F7E-AFA3-8E2045D1E433}" type="datetimeFigureOut">
              <a:rPr lang="en-GB" smtClean="0"/>
              <a:t>11/07/2014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8C02E77-31DF-404A-BFBF-65008172C0DF}"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31848B-EED8-4F7E-AFA3-8E2045D1E433}" type="datetimeFigureOut">
              <a:rPr lang="en-GB" smtClean="0"/>
              <a:t>11/07/2014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8C02E77-31DF-404A-BFBF-65008172C0DF}" type="slidenum">
              <a:rPr lang="en-GB" smtClean="0"/>
              <a:t>‹#›</a:t>
            </a:fld>
            <a:endParaRPr lang="en-GB"/>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F231848B-EED8-4F7E-AFA3-8E2045D1E433}" type="datetimeFigureOut">
              <a:rPr lang="en-GB" smtClean="0"/>
              <a:t>11/07/2014</a:t>
            </a:fld>
            <a:endParaRPr lang="en-GB"/>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GB"/>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98C02E77-31DF-404A-BFBF-65008172C0DF}"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35696" y="4869160"/>
            <a:ext cx="5637010" cy="882119"/>
          </a:xfrm>
        </p:spPr>
        <p:txBody>
          <a:bodyPr>
            <a:noAutofit/>
          </a:bodyPr>
          <a:lstStyle/>
          <a:p>
            <a:pPr algn="ctr"/>
            <a:r>
              <a:rPr lang="en-GB" sz="2000" dirty="0" smtClean="0"/>
              <a:t>Jo </a:t>
            </a:r>
            <a:r>
              <a:rPr lang="en-GB" sz="2000" dirty="0" err="1" smtClean="0"/>
              <a:t>Fairclough</a:t>
            </a:r>
            <a:endParaRPr lang="en-GB" sz="2000" dirty="0" smtClean="0"/>
          </a:p>
          <a:p>
            <a:pPr algn="ctr"/>
            <a:r>
              <a:rPr lang="en-GB" sz="2000" dirty="0" smtClean="0"/>
              <a:t>Assistant </a:t>
            </a:r>
            <a:r>
              <a:rPr lang="en-GB" sz="2000" dirty="0" err="1" smtClean="0"/>
              <a:t>Headteacher</a:t>
            </a:r>
            <a:r>
              <a:rPr lang="en-GB" sz="2000" dirty="0" smtClean="0"/>
              <a:t> ~ Aldridge School</a:t>
            </a:r>
          </a:p>
          <a:p>
            <a:pPr algn="ctr"/>
            <a:r>
              <a:rPr lang="en-GB" sz="2000" dirty="0" smtClean="0"/>
              <a:t>Affiliated to the EG Schools network</a:t>
            </a:r>
          </a:p>
          <a:p>
            <a:pPr algn="ctr"/>
            <a:r>
              <a:rPr lang="en-GB" sz="2000" dirty="0" err="1" smtClean="0"/>
              <a:t>CreativeT&amp;L@jkfairclough</a:t>
            </a:r>
            <a:endParaRPr lang="en-GB" sz="2000" dirty="0"/>
          </a:p>
        </p:txBody>
      </p:sp>
      <p:sp>
        <p:nvSpPr>
          <p:cNvPr id="2" name="Title 1"/>
          <p:cNvSpPr>
            <a:spLocks noGrp="1"/>
          </p:cNvSpPr>
          <p:nvPr>
            <p:ph type="ctrTitle"/>
          </p:nvPr>
        </p:nvSpPr>
        <p:spPr>
          <a:xfrm>
            <a:off x="899592" y="1124744"/>
            <a:ext cx="7175351" cy="1793167"/>
          </a:xfrm>
        </p:spPr>
        <p:txBody>
          <a:bodyPr/>
          <a:lstStyle/>
          <a:p>
            <a:pPr marL="182880" indent="0" algn="ctr">
              <a:buNone/>
            </a:pPr>
            <a:r>
              <a:rPr lang="en-GB" dirty="0" err="1" smtClean="0"/>
              <a:t>SLTeachmeet</a:t>
            </a:r>
            <a:r>
              <a:rPr lang="en-GB" dirty="0" smtClean="0"/>
              <a:t/>
            </a:r>
            <a:br>
              <a:rPr lang="en-GB" dirty="0" smtClean="0"/>
            </a:br>
            <a:r>
              <a:rPr lang="en-GB" dirty="0" smtClean="0"/>
              <a:t>Teacher-led CPD	</a:t>
            </a:r>
            <a:endParaRPr lang="en-GB"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75003"/>
          <a:stretch/>
        </p:blipFill>
        <p:spPr bwMode="auto">
          <a:xfrm>
            <a:off x="0" y="0"/>
            <a:ext cx="9144000" cy="749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descr="http://www.clipartbest.com/cliparts/ncE/XnL/ncEXnL9A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9792" y="6074408"/>
            <a:ext cx="360040" cy="360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7482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12511" r="12511"/>
          <a:stretch>
            <a:fillRect/>
          </a:stretch>
        </p:blipFill>
        <p:spPr/>
      </p:pic>
      <p:sp>
        <p:nvSpPr>
          <p:cNvPr id="3" name="Text Placeholder 2"/>
          <p:cNvSpPr>
            <a:spLocks noGrp="1"/>
          </p:cNvSpPr>
          <p:nvPr>
            <p:ph type="body" sz="half" idx="2"/>
          </p:nvPr>
        </p:nvSpPr>
        <p:spPr>
          <a:xfrm>
            <a:off x="755576" y="2348880"/>
            <a:ext cx="3694114" cy="2163020"/>
          </a:xfrm>
        </p:spPr>
        <p:txBody>
          <a:bodyPr>
            <a:noAutofit/>
          </a:bodyPr>
          <a:lstStyle/>
          <a:p>
            <a:r>
              <a:rPr lang="en-GB" sz="2400" dirty="0">
                <a:solidFill>
                  <a:schemeClr val="tx1"/>
                </a:solidFill>
              </a:rPr>
              <a:t>Encouraging staff at all levels to access educational research with a critical eye</a:t>
            </a:r>
          </a:p>
          <a:p>
            <a:r>
              <a:rPr lang="en-GB" sz="2400" dirty="0">
                <a:solidFill>
                  <a:schemeClr val="tx1"/>
                </a:solidFill>
              </a:rPr>
              <a:t>To develop and support a range of form of research</a:t>
            </a:r>
            <a:endParaRPr lang="en-GB" sz="2400" dirty="0"/>
          </a:p>
          <a:p>
            <a:endParaRPr lang="en-GB" sz="2400" dirty="0"/>
          </a:p>
        </p:txBody>
      </p:sp>
      <p:sp>
        <p:nvSpPr>
          <p:cNvPr id="4" name="Title 3"/>
          <p:cNvSpPr>
            <a:spLocks noGrp="1"/>
          </p:cNvSpPr>
          <p:nvPr>
            <p:ph type="title"/>
          </p:nvPr>
        </p:nvSpPr>
        <p:spPr>
          <a:xfrm>
            <a:off x="755576" y="4869160"/>
            <a:ext cx="7661156" cy="1143000"/>
          </a:xfrm>
        </p:spPr>
        <p:txBody>
          <a:bodyPr/>
          <a:lstStyle/>
          <a:p>
            <a:r>
              <a:rPr lang="en-GB" dirty="0" smtClean="0"/>
              <a:t>Creating a research-rich climate – first steps</a:t>
            </a:r>
            <a:endParaRPr lang="en-GB" dirty="0"/>
          </a:p>
        </p:txBody>
      </p:sp>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75003"/>
          <a:stretch/>
        </p:blipFill>
        <p:spPr bwMode="auto">
          <a:xfrm>
            <a:off x="0" y="0"/>
            <a:ext cx="9144000" cy="749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0233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dotGrid">
          <a:fgClr>
            <a:schemeClr val="accent1"/>
          </a:fgClr>
          <a:bgClr>
            <a:schemeClr val="bg1"/>
          </a:bgClr>
        </a:pattFill>
        <a:effectLst/>
      </p:bgPr>
    </p:bg>
    <p:spTree>
      <p:nvGrpSpPr>
        <p:cNvPr id="1" name=""/>
        <p:cNvGrpSpPr/>
        <p:nvPr/>
      </p:nvGrpSpPr>
      <p:grpSpPr>
        <a:xfrm>
          <a:off x="0" y="0"/>
          <a:ext cx="0" cy="0"/>
          <a:chOff x="0" y="0"/>
          <a:chExt cx="0" cy="0"/>
        </a:xfrm>
      </p:grpSpPr>
      <p:sp>
        <p:nvSpPr>
          <p:cNvPr id="5" name="Rectangle 4"/>
          <p:cNvSpPr/>
          <p:nvPr/>
        </p:nvSpPr>
        <p:spPr>
          <a:xfrm>
            <a:off x="5300464" y="212961"/>
            <a:ext cx="3592016" cy="35282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107504" y="188640"/>
            <a:ext cx="2558926" cy="35282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4069"/>
          <a:stretch/>
        </p:blipFill>
        <p:spPr>
          <a:xfrm>
            <a:off x="5403982" y="221258"/>
            <a:ext cx="3384980" cy="3423766"/>
          </a:xfrm>
          <a:prstGeom prst="rect">
            <a:avLst/>
          </a:prstGeom>
        </p:spPr>
      </p:pic>
      <p:sp>
        <p:nvSpPr>
          <p:cNvPr id="4" name="Rectangle 3"/>
          <p:cNvSpPr/>
          <p:nvPr/>
        </p:nvSpPr>
        <p:spPr>
          <a:xfrm>
            <a:off x="2771800" y="188640"/>
            <a:ext cx="2376264" cy="35282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119566" y="3861048"/>
            <a:ext cx="3588338" cy="285301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3833870" y="3861220"/>
            <a:ext cx="5058610" cy="285301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1222" y="3974118"/>
            <a:ext cx="4829030" cy="270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13562" y="226566"/>
            <a:ext cx="2262493" cy="3418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l="10722" r="38073"/>
          <a:stretch/>
        </p:blipFill>
        <p:spPr>
          <a:xfrm>
            <a:off x="178742" y="249898"/>
            <a:ext cx="2377034" cy="3395126"/>
          </a:xfrm>
          <a:prstGeom prst="rect">
            <a:avLst/>
          </a:prstGeom>
        </p:spPr>
      </p:pic>
      <p:pic>
        <p:nvPicPr>
          <p:cNvPr id="103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1547" y="3956376"/>
            <a:ext cx="3384376" cy="2568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02591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514" t="19129" r="18677" b="11309"/>
          <a:stretch/>
        </p:blipFill>
        <p:spPr bwMode="auto">
          <a:xfrm>
            <a:off x="0" y="620688"/>
            <a:ext cx="9046210"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7155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
          </p:nvPr>
        </p:nvSpPr>
        <p:spPr/>
      </p:sp>
      <p:sp>
        <p:nvSpPr>
          <p:cNvPr id="3" name="Text Placeholder 2"/>
          <p:cNvSpPr>
            <a:spLocks noGrp="1"/>
          </p:cNvSpPr>
          <p:nvPr>
            <p:ph type="body" sz="half" idx="2"/>
          </p:nvPr>
        </p:nvSpPr>
        <p:spPr/>
        <p:txBody>
          <a:bodyPr/>
          <a:lstStyle/>
          <a:p>
            <a:endParaRPr lang="en-GB" dirty="0" smtClean="0"/>
          </a:p>
          <a:p>
            <a:endParaRPr lang="en-GB" dirty="0" smtClean="0"/>
          </a:p>
          <a:p>
            <a:endParaRPr lang="en-GB" dirty="0"/>
          </a:p>
          <a:p>
            <a:r>
              <a:rPr lang="en-GB" dirty="0" smtClean="0"/>
              <a:t>Development of OLC’s </a:t>
            </a:r>
          </a:p>
          <a:p>
            <a:r>
              <a:rPr lang="en-GB" dirty="0"/>
              <a:t>Appointment </a:t>
            </a:r>
            <a:r>
              <a:rPr lang="en-GB" dirty="0" smtClean="0"/>
              <a:t>of T&amp;L Coaches</a:t>
            </a:r>
          </a:p>
          <a:p>
            <a:r>
              <a:rPr lang="en-GB" dirty="0" smtClean="0"/>
              <a:t>Use of DEAR</a:t>
            </a:r>
          </a:p>
          <a:p>
            <a:endParaRPr lang="en-GB" dirty="0"/>
          </a:p>
        </p:txBody>
      </p:sp>
      <p:sp>
        <p:nvSpPr>
          <p:cNvPr id="4" name="Title 3"/>
          <p:cNvSpPr>
            <a:spLocks noGrp="1"/>
          </p:cNvSpPr>
          <p:nvPr>
            <p:ph type="title"/>
          </p:nvPr>
        </p:nvSpPr>
        <p:spPr>
          <a:xfrm>
            <a:off x="755576" y="4869160"/>
            <a:ext cx="7661156" cy="1143000"/>
          </a:xfrm>
        </p:spPr>
        <p:txBody>
          <a:bodyPr/>
          <a:lstStyle/>
          <a:p>
            <a:r>
              <a:rPr lang="en-GB" dirty="0" smtClean="0"/>
              <a:t>Creating a research-rich climate – next steps</a:t>
            </a:r>
            <a:endParaRPr lang="en-GB"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75003"/>
          <a:stretch/>
        </p:blipFill>
        <p:spPr bwMode="auto">
          <a:xfrm>
            <a:off x="0" y="0"/>
            <a:ext cx="9144000" cy="749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89713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School based enquiry projects 2014-5</a:t>
            </a:r>
          </a:p>
        </p:txBody>
      </p:sp>
      <p:sp>
        <p:nvSpPr>
          <p:cNvPr id="3" name="Content Placeholder 2"/>
          <p:cNvSpPr>
            <a:spLocks noGrp="1"/>
          </p:cNvSpPr>
          <p:nvPr>
            <p:ph sz="quarter" idx="13"/>
          </p:nvPr>
        </p:nvSpPr>
        <p:spPr/>
        <p:txBody>
          <a:bodyPr/>
          <a:lstStyle/>
          <a:p>
            <a:r>
              <a:rPr lang="en-GB" dirty="0" smtClean="0"/>
              <a:t>Jamie Lowe (Art) – Developing a growth </a:t>
            </a:r>
            <a:r>
              <a:rPr lang="en-GB" dirty="0" err="1" smtClean="0"/>
              <a:t>mindset</a:t>
            </a:r>
            <a:r>
              <a:rPr lang="en-GB" dirty="0" smtClean="0"/>
              <a:t> approach across the curriculum</a:t>
            </a:r>
          </a:p>
          <a:p>
            <a:r>
              <a:rPr lang="en-GB" dirty="0" smtClean="0"/>
              <a:t>Dave Wright (P.E.) – Developing the use of FROG throughout the school</a:t>
            </a:r>
          </a:p>
          <a:p>
            <a:r>
              <a:rPr lang="en-GB" dirty="0" err="1" smtClean="0"/>
              <a:t>Nichola</a:t>
            </a:r>
            <a:r>
              <a:rPr lang="en-GB" dirty="0" smtClean="0"/>
              <a:t> Heeley (English) – Using questioning to measure student progress</a:t>
            </a:r>
          </a:p>
          <a:p>
            <a:r>
              <a:rPr lang="en-GB" dirty="0" smtClean="0"/>
              <a:t>Donna Edwards (IT) Using DIRT to close the gap</a:t>
            </a:r>
            <a:endParaRPr lang="en-GB"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75003"/>
          <a:stretch/>
        </p:blipFill>
        <p:spPr bwMode="auto">
          <a:xfrm>
            <a:off x="0" y="0"/>
            <a:ext cx="9144000" cy="749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5417283"/>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102</TotalTime>
  <Words>812</Words>
  <Application>Microsoft Office PowerPoint</Application>
  <PresentationFormat>On-screen Show (4:3)</PresentationFormat>
  <Paragraphs>47</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Slipstream</vt:lpstr>
      <vt:lpstr>SLTeachmeet Teacher-led CPD </vt:lpstr>
      <vt:lpstr>Creating a research-rich climate – first steps</vt:lpstr>
      <vt:lpstr>PowerPoint Presentation</vt:lpstr>
      <vt:lpstr>PowerPoint Presentation</vt:lpstr>
      <vt:lpstr>Creating a research-rich climate – next steps</vt:lpstr>
      <vt:lpstr>School based enquiry projects 2014-5</vt:lpstr>
    </vt:vector>
  </TitlesOfParts>
  <Company>RM plc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SLTeachmeet Teacher-led CPD</dc:title>
  <dc:creator>Fairclough J</dc:creator>
  <cp:lastModifiedBy>Fairclough J</cp:lastModifiedBy>
  <cp:revision>20</cp:revision>
  <cp:lastPrinted>2014-07-11T07:44:09Z</cp:lastPrinted>
  <dcterms:created xsi:type="dcterms:W3CDTF">2014-07-09T09:28:46Z</dcterms:created>
  <dcterms:modified xsi:type="dcterms:W3CDTF">2014-07-11T07:44:51Z</dcterms:modified>
</cp:coreProperties>
</file>