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79" r:id="rId3"/>
    <p:sldId id="298" r:id="rId4"/>
    <p:sldId id="287" r:id="rId5"/>
    <p:sldId id="288" r:id="rId6"/>
    <p:sldId id="289" r:id="rId7"/>
    <p:sldId id="280" r:id="rId8"/>
    <p:sldId id="292" r:id="rId9"/>
    <p:sldId id="296" r:id="rId10"/>
    <p:sldId id="274" r:id="rId11"/>
    <p:sldId id="291" r:id="rId12"/>
    <p:sldId id="297" r:id="rId13"/>
    <p:sldId id="299" r:id="rId14"/>
    <p:sldId id="293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0"/>
    <a:srgbClr val="E5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A17D-6C42-460C-A16C-B2BA1FAC4931}" type="datetimeFigureOut">
              <a:rPr lang="en-GB" smtClean="0"/>
              <a:pPr/>
              <a:t>12/07/2014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53428-4EC9-475B-A1EF-7ABDC32D8A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3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096E-0ACC-4A6B-B513-B5D8D0AE939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256" y="4343693"/>
            <a:ext cx="5385906" cy="4113922"/>
          </a:xfrm>
          <a:noFill/>
          <a:ln/>
        </p:spPr>
        <p:txBody>
          <a:bodyPr lIns="93663" tIns="46038" rIns="93663" bIns="4603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53428-4EC9-475B-A1EF-7ABDC32D8A9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53428-4EC9-475B-A1EF-7ABDC32D8A9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  <a:p>
            <a:r>
              <a:rPr lang="en-GB" smtClean="0"/>
              <a:t>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CC7E0-A9B6-401A-B498-132D84FB353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  <a:p>
            <a:r>
              <a:rPr lang="en-GB" smtClean="0"/>
              <a:t>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CC7E0-A9B6-401A-B498-132D84FB353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53428-4EC9-475B-A1EF-7ABDC32D8A9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096E-0ACC-4A6B-B513-B5D8D0AE939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256" y="4343693"/>
            <a:ext cx="5385906" cy="4113922"/>
          </a:xfrm>
          <a:noFill/>
          <a:ln/>
        </p:spPr>
        <p:txBody>
          <a:bodyPr lIns="93663" tIns="46038" rIns="93663" bIns="4603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1582738"/>
            <a:ext cx="6694488" cy="5275262"/>
          </a:xfrm>
          <a:prstGeom prst="rect">
            <a:avLst/>
          </a:prstGeom>
          <a:solidFill>
            <a:srgbClr val="0D31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11" descr="Image"/>
          <p:cNvPicPr>
            <a:picLocks noChangeAspect="1" noChangeArrowheads="1"/>
          </p:cNvPicPr>
          <p:nvPr userDrawn="1"/>
        </p:nvPicPr>
        <p:blipFill>
          <a:blip r:embed="rId3" cstate="print"/>
          <a:srcRect r="273" b="2252"/>
          <a:stretch>
            <a:fillRect/>
          </a:stretch>
        </p:blipFill>
        <p:spPr bwMode="auto">
          <a:xfrm>
            <a:off x="6727825" y="1581150"/>
            <a:ext cx="24288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732588" y="5684838"/>
            <a:ext cx="2411412" cy="1173162"/>
          </a:xfrm>
          <a:prstGeom prst="rect">
            <a:avLst/>
          </a:prstGeom>
          <a:solidFill>
            <a:srgbClr val="2EC8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9" descr="PMS_C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58775"/>
            <a:ext cx="20256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ww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3D7E"/>
              </a:clrFrom>
              <a:clrTo>
                <a:srgbClr val="003D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684838"/>
            <a:ext cx="1576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870075"/>
            <a:ext cx="6049963" cy="2711450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5110163"/>
            <a:ext cx="6049963" cy="76676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FADA-0745-4786-B83B-DAD0E99792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870075"/>
            <a:ext cx="2087562" cy="442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1870075"/>
            <a:ext cx="6113463" cy="4427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F706-0147-4C0D-A1D7-E822264BDE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B7DB-173A-41AB-A044-CCADD4F6A3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4040-9983-4ADA-A58E-7C40F0C356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3068638"/>
            <a:ext cx="41005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3068638"/>
            <a:ext cx="4100512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50AD-0965-4C85-B7FC-E43D324271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2D96-1173-4BDE-8E84-B412E3F794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920F-B31B-4400-9F72-CB0F603147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20A8-D4E5-405E-9E71-A84B23F311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E52E-555C-48DD-A570-4D44274517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1733-7CA2-4880-B25A-DBA78B112F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582738"/>
            <a:ext cx="9144000" cy="5275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870075"/>
            <a:ext cx="8353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3068638"/>
            <a:ext cx="83534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440488"/>
            <a:ext cx="2968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0BA70-3491-4786-B4CE-10A40152380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9" descr="PMS_C_A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358775"/>
            <a:ext cx="20256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rgbClr val="0546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225425" indent="-223838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2pPr>
      <a:lvl3pPr marL="485775" indent="-2587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746125" indent="-2587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958850" indent="-21113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1416050" indent="-2111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1873250" indent="-2111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2330450" indent="-2111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2787650" indent="-2111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60960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6324600" cy="35401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en-US" sz="40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934200" y="6096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  www.ioe.ac.uk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04800" y="1752600"/>
            <a:ext cx="5943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Researchers and practitioners – </a:t>
            </a:r>
          </a:p>
          <a:p>
            <a:r>
              <a:rPr lang="en-GB" sz="4000" dirty="0">
                <a:solidFill>
                  <a:schemeClr val="bg1"/>
                </a:solidFill>
              </a:rPr>
              <a:t>s</a:t>
            </a:r>
            <a:r>
              <a:rPr lang="en-GB" sz="4000" dirty="0" smtClean="0">
                <a:solidFill>
                  <a:schemeClr val="bg1"/>
                </a:solidFill>
              </a:rPr>
              <a:t>tronger together.</a:t>
            </a:r>
          </a:p>
          <a:p>
            <a:endParaRPr lang="en-GB" sz="5400" dirty="0" smtClean="0">
              <a:solidFill>
                <a:schemeClr val="bg1"/>
              </a:solidFill>
            </a:endParaRPr>
          </a:p>
          <a:p>
            <a:r>
              <a:rPr lang="en-GB" sz="2200" i="1" dirty="0" smtClean="0">
                <a:solidFill>
                  <a:schemeClr val="bg1"/>
                </a:solidFill>
              </a:rPr>
              <a:t>Vivienne Porritt</a:t>
            </a:r>
          </a:p>
          <a:p>
            <a:r>
              <a:rPr lang="en-GB" sz="2200" i="1" dirty="0" smtClean="0">
                <a:solidFill>
                  <a:schemeClr val="bg1"/>
                </a:solidFill>
              </a:rPr>
              <a:t>Director: School Partnerships</a:t>
            </a:r>
          </a:p>
          <a:p>
            <a:r>
              <a:rPr lang="en-GB" sz="2200" i="1" dirty="0">
                <a:solidFill>
                  <a:schemeClr val="bg1"/>
                </a:solidFill>
              </a:rPr>
              <a:t>v</a:t>
            </a:r>
            <a:r>
              <a:rPr lang="en-GB" sz="2200" i="1" dirty="0" smtClean="0">
                <a:solidFill>
                  <a:schemeClr val="bg1"/>
                </a:solidFill>
              </a:rPr>
              <a:t>ivienne.porritt@ioe.ac.uk</a:t>
            </a:r>
            <a:endParaRPr lang="en-GB" sz="2200" i="1" dirty="0" smtClean="0">
              <a:solidFill>
                <a:schemeClr val="bg1"/>
              </a:solidFill>
            </a:endParaRPr>
          </a:p>
          <a:p>
            <a:endParaRPr lang="en-GB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5562600" cy="1143000"/>
          </a:xfrm>
        </p:spPr>
        <p:txBody>
          <a:bodyPr/>
          <a:lstStyle/>
          <a:p>
            <a:r>
              <a:rPr lang="en-GB" sz="6000" dirty="0" smtClean="0"/>
              <a:t>   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912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0273" y="533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At the IOE…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794847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‘No more ivory towers’: research project in partnership with four schools:  launch </a:t>
            </a:r>
            <a:r>
              <a:rPr lang="en-GB" sz="2500" dirty="0"/>
              <a:t>Sep </a:t>
            </a:r>
            <a:r>
              <a:rPr lang="en-GB" sz="2500" dirty="0" smtClean="0"/>
              <a:t>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Synthesis of SUPI, RCUK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IOE R&amp;D network: launch Sep 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/>
              <a:t>Research newsletters and </a:t>
            </a:r>
            <a:r>
              <a:rPr lang="en-GB" sz="2500" dirty="0" smtClean="0"/>
              <a:t>digests</a:t>
            </a:r>
            <a:endParaRPr lang="en-GB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Research Advisory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Masters module:  Leadership of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Shared school/IOE staffing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EEF project for primary schools: Research </a:t>
            </a:r>
          </a:p>
          <a:p>
            <a:r>
              <a:rPr lang="en-GB" sz="2500" dirty="0"/>
              <a:t> </a:t>
            </a:r>
            <a:r>
              <a:rPr lang="en-GB" sz="2500" dirty="0" smtClean="0"/>
              <a:t>  Learning Communities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 smtClean="0"/>
              <a:t>IOE School Partnerships Awards: R&amp;D </a:t>
            </a:r>
          </a:p>
          <a:p>
            <a:r>
              <a:rPr lang="en-GB" sz="2500" dirty="0"/>
              <a:t> </a:t>
            </a:r>
            <a:r>
              <a:rPr lang="en-GB" sz="2500" dirty="0" smtClean="0"/>
              <a:t>  Specialist Partner</a:t>
            </a:r>
            <a:endParaRPr lang="en-GB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3" y="2362200"/>
            <a:ext cx="2140527" cy="425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5562600" cy="1143000"/>
          </a:xfrm>
        </p:spPr>
        <p:txBody>
          <a:bodyPr/>
          <a:lstStyle/>
          <a:p>
            <a:r>
              <a:rPr lang="en-GB" sz="6000" dirty="0" smtClean="0"/>
              <a:t>   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912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527" y="6194565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www.ioe.ac.uk/school partnerships                         www.ioe.ac.uk/research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/>
          <a:stretch/>
        </p:blipFill>
        <p:spPr bwMode="auto">
          <a:xfrm>
            <a:off x="457200" y="1009650"/>
            <a:ext cx="3786187" cy="303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28600"/>
            <a:ext cx="380480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248789"/>
            <a:ext cx="367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Contact:</a:t>
            </a:r>
          </a:p>
          <a:p>
            <a:r>
              <a:rPr lang="en-GB" dirty="0" smtClean="0"/>
              <a:t>Chris Brown -  c.brown@ioe.ac.uk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27860" y="1508471"/>
            <a:ext cx="4055921" cy="430887"/>
          </a:xfrm>
          <a:prstGeom prst="rect">
            <a:avLst/>
          </a:prstGeom>
          <a:solidFill>
            <a:srgbClr val="E5E2EC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alibri Light" pitchFamily="34" charset="0"/>
              </a:rPr>
              <a:t>IOE School Partnerships Awards</a:t>
            </a:r>
            <a:endParaRPr lang="en-GB" sz="2200" b="1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3661" y="5105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Contact:</a:t>
            </a:r>
          </a:p>
          <a:p>
            <a:r>
              <a:rPr lang="en-GB" dirty="0" smtClean="0"/>
              <a:t>       Vivienne.porritt@ioe.ac.uk</a:t>
            </a:r>
          </a:p>
          <a:p>
            <a:endParaRPr lang="en-GB" dirty="0"/>
          </a:p>
        </p:txBody>
      </p:sp>
      <p:pic>
        <p:nvPicPr>
          <p:cNvPr id="1030" name="Picture 6" descr="C:\Users\localuser\AppData\Local\Microsoft\Windows\Temporary Internet Files\Content.IE5\T9C49VNZ\Beal High School Redbrid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0" y="1887486"/>
            <a:ext cx="4038601" cy="30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25443"/>
              </p:ext>
            </p:extLst>
          </p:nvPr>
        </p:nvGraphicFramePr>
        <p:xfrm>
          <a:off x="914400" y="1684175"/>
          <a:ext cx="7315200" cy="4443046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190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Classroom practice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External knowledge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Internalise and apply new knowledge 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Combine and test practice and external knowledge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219200" y="2133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7200" y="22098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343400" y="6355556"/>
            <a:ext cx="449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Tahoma" pitchFamily="34" charset="0"/>
              </a:rPr>
              <a:t>       </a:t>
            </a:r>
            <a:r>
              <a:rPr lang="en-GB" sz="1600" dirty="0">
                <a:latin typeface="Tahoma" pitchFamily="34" charset="0"/>
              </a:rPr>
              <a:t>A</a:t>
            </a:r>
            <a:r>
              <a:rPr lang="en-GB" sz="1600" dirty="0" smtClean="0">
                <a:latin typeface="Tahoma" pitchFamily="34" charset="0"/>
              </a:rPr>
              <a:t>dapted from </a:t>
            </a:r>
            <a:r>
              <a:rPr lang="en-GB" sz="1600" dirty="0" err="1" smtClean="0">
                <a:latin typeface="Tahoma" pitchFamily="34" charset="0"/>
              </a:rPr>
              <a:t>Nonaka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and Takeuchi (1995)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019300" y="1304779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057900" y="130477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81000" y="214910"/>
            <a:ext cx="552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dirty="0" smtClean="0"/>
              <a:t>Stronger together: Knowledge </a:t>
            </a:r>
            <a:r>
              <a:rPr lang="en-GB" sz="3600" dirty="0"/>
              <a:t>creation</a:t>
            </a:r>
            <a:endParaRPr lang="en-US" sz="3600" dirty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 rot="-5400000">
            <a:off x="160339" y="1998516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588387" y="1549254"/>
            <a:ext cx="1066800" cy="304800"/>
            <a:chOff x="384" y="576"/>
            <a:chExt cx="672" cy="336"/>
          </a:xfrm>
        </p:grpSpPr>
        <p:cxnSp>
          <p:nvCxnSpPr>
            <p:cNvPr id="25639" name="AutoShape 25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AutoShape 26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25" name="Group 27"/>
          <p:cNvGrpSpPr>
            <a:grpSpLocks/>
          </p:cNvGrpSpPr>
          <p:nvPr/>
        </p:nvGrpSpPr>
        <p:grpSpPr bwMode="auto">
          <a:xfrm rot="5400000">
            <a:off x="7723656" y="1673387"/>
            <a:ext cx="883443" cy="533400"/>
            <a:chOff x="384" y="576"/>
            <a:chExt cx="672" cy="336"/>
          </a:xfrm>
        </p:grpSpPr>
        <p:cxnSp>
          <p:nvCxnSpPr>
            <p:cNvPr id="25637" name="AutoShape 28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8" name="AutoShape 29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6057900" y="6056312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grpSp>
        <p:nvGrpSpPr>
          <p:cNvPr id="25627" name="Group 31"/>
          <p:cNvGrpSpPr>
            <a:grpSpLocks/>
          </p:cNvGrpSpPr>
          <p:nvPr/>
        </p:nvGrpSpPr>
        <p:grpSpPr bwMode="auto">
          <a:xfrm rot="10800000">
            <a:off x="7315200" y="5722937"/>
            <a:ext cx="1066800" cy="533400"/>
            <a:chOff x="384" y="576"/>
            <a:chExt cx="672" cy="336"/>
          </a:xfrm>
        </p:grpSpPr>
        <p:cxnSp>
          <p:nvCxnSpPr>
            <p:cNvPr id="25635" name="AutoShape 32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AutoShape 33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28" name="Text Box 34"/>
          <p:cNvSpPr txBox="1">
            <a:spLocks noChangeArrowheads="1"/>
          </p:cNvSpPr>
          <p:nvPr/>
        </p:nvSpPr>
        <p:spPr bwMode="auto">
          <a:xfrm rot="5400000">
            <a:off x="7872413" y="2773362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grpSp>
        <p:nvGrpSpPr>
          <p:cNvPr id="25629" name="Group 35"/>
          <p:cNvGrpSpPr>
            <a:grpSpLocks/>
          </p:cNvGrpSpPr>
          <p:nvPr/>
        </p:nvGrpSpPr>
        <p:grpSpPr bwMode="auto">
          <a:xfrm rot="-5400000">
            <a:off x="419100" y="5524500"/>
            <a:ext cx="1066800" cy="533400"/>
            <a:chOff x="384" y="576"/>
            <a:chExt cx="672" cy="336"/>
          </a:xfrm>
        </p:grpSpPr>
        <p:cxnSp>
          <p:nvCxnSpPr>
            <p:cNvPr id="25633" name="AutoShape 36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4" name="AutoShape 37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30" name="Text Box 38"/>
          <p:cNvSpPr txBox="1">
            <a:spLocks noChangeArrowheads="1"/>
          </p:cNvSpPr>
          <p:nvPr/>
        </p:nvSpPr>
        <p:spPr bwMode="auto">
          <a:xfrm>
            <a:off x="1905000" y="615711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sp>
        <p:nvSpPr>
          <p:cNvPr id="25631" name="Text Box 39"/>
          <p:cNvSpPr txBox="1">
            <a:spLocks noChangeArrowheads="1"/>
          </p:cNvSpPr>
          <p:nvPr/>
        </p:nvSpPr>
        <p:spPr bwMode="auto">
          <a:xfrm rot="5400000">
            <a:off x="7862888" y="4497386"/>
            <a:ext cx="123824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sp>
        <p:nvSpPr>
          <p:cNvPr id="25632" name="Text Box 40"/>
          <p:cNvSpPr txBox="1">
            <a:spLocks noChangeArrowheads="1"/>
          </p:cNvSpPr>
          <p:nvPr/>
        </p:nvSpPr>
        <p:spPr bwMode="auto">
          <a:xfrm rot="-5400000">
            <a:off x="93086" y="4373562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57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09557"/>
              </p:ext>
            </p:extLst>
          </p:nvPr>
        </p:nvGraphicFramePr>
        <p:xfrm>
          <a:off x="914400" y="1684175"/>
          <a:ext cx="7315200" cy="4372137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212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Embed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new classroom practice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External knowledge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0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Internalise and apply new knowledge 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Combine and test practice and external knowledge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219200" y="2133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7200" y="22098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343400" y="6355556"/>
            <a:ext cx="449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latin typeface="Tahoma" pitchFamily="34" charset="0"/>
              </a:rPr>
              <a:t>       </a:t>
            </a:r>
            <a:r>
              <a:rPr lang="en-GB" sz="1600" dirty="0">
                <a:latin typeface="Tahoma" pitchFamily="34" charset="0"/>
              </a:rPr>
              <a:t>A</a:t>
            </a:r>
            <a:r>
              <a:rPr lang="en-GB" sz="1600" dirty="0" smtClean="0">
                <a:latin typeface="Tahoma" pitchFamily="34" charset="0"/>
              </a:rPr>
              <a:t>dapted from </a:t>
            </a:r>
            <a:r>
              <a:rPr lang="en-GB" sz="1600" dirty="0" err="1" smtClean="0">
                <a:latin typeface="Tahoma" pitchFamily="34" charset="0"/>
              </a:rPr>
              <a:t>Nonaka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</a:rPr>
              <a:t>and Takeuchi (1995)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019300" y="1304779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057900" y="130477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81000" y="214910"/>
            <a:ext cx="55245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400" dirty="0" smtClean="0"/>
              <a:t>Stronger together: </a:t>
            </a:r>
            <a:r>
              <a:rPr lang="en-GB" sz="3400" dirty="0" smtClean="0"/>
              <a:t>R&amp;D network</a:t>
            </a:r>
            <a:endParaRPr lang="en-US" sz="3400" dirty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 rot="-5400000">
            <a:off x="160339" y="1998516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588387" y="1549254"/>
            <a:ext cx="1066800" cy="304800"/>
            <a:chOff x="384" y="576"/>
            <a:chExt cx="672" cy="336"/>
          </a:xfrm>
        </p:grpSpPr>
        <p:cxnSp>
          <p:nvCxnSpPr>
            <p:cNvPr id="25639" name="AutoShape 25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AutoShape 26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25" name="Group 27"/>
          <p:cNvGrpSpPr>
            <a:grpSpLocks/>
          </p:cNvGrpSpPr>
          <p:nvPr/>
        </p:nvGrpSpPr>
        <p:grpSpPr bwMode="auto">
          <a:xfrm rot="5400000">
            <a:off x="7723656" y="1673387"/>
            <a:ext cx="883443" cy="533400"/>
            <a:chOff x="384" y="576"/>
            <a:chExt cx="672" cy="336"/>
          </a:xfrm>
        </p:grpSpPr>
        <p:cxnSp>
          <p:nvCxnSpPr>
            <p:cNvPr id="25637" name="AutoShape 28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8" name="AutoShape 29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6057900" y="6056312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grpSp>
        <p:nvGrpSpPr>
          <p:cNvPr id="25627" name="Group 31"/>
          <p:cNvGrpSpPr>
            <a:grpSpLocks/>
          </p:cNvGrpSpPr>
          <p:nvPr/>
        </p:nvGrpSpPr>
        <p:grpSpPr bwMode="auto">
          <a:xfrm rot="10800000">
            <a:off x="7315200" y="5722937"/>
            <a:ext cx="1066800" cy="533400"/>
            <a:chOff x="384" y="576"/>
            <a:chExt cx="672" cy="336"/>
          </a:xfrm>
        </p:grpSpPr>
        <p:cxnSp>
          <p:nvCxnSpPr>
            <p:cNvPr id="25635" name="AutoShape 32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AutoShape 33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28" name="Text Box 34"/>
          <p:cNvSpPr txBox="1">
            <a:spLocks noChangeArrowheads="1"/>
          </p:cNvSpPr>
          <p:nvPr/>
        </p:nvSpPr>
        <p:spPr bwMode="auto">
          <a:xfrm rot="5400000">
            <a:off x="7872413" y="2773362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grpSp>
        <p:nvGrpSpPr>
          <p:cNvPr id="25629" name="Group 35"/>
          <p:cNvGrpSpPr>
            <a:grpSpLocks/>
          </p:cNvGrpSpPr>
          <p:nvPr/>
        </p:nvGrpSpPr>
        <p:grpSpPr bwMode="auto">
          <a:xfrm rot="-5400000">
            <a:off x="419100" y="5524500"/>
            <a:ext cx="1066800" cy="533400"/>
            <a:chOff x="384" y="576"/>
            <a:chExt cx="672" cy="336"/>
          </a:xfrm>
        </p:grpSpPr>
        <p:cxnSp>
          <p:nvCxnSpPr>
            <p:cNvPr id="25633" name="AutoShape 36"/>
            <p:cNvCxnSpPr>
              <a:cxnSpLocks noChangeShapeType="1"/>
            </p:cNvCxnSpPr>
            <p:nvPr/>
          </p:nvCxnSpPr>
          <p:spPr bwMode="auto">
            <a:xfrm>
              <a:off x="384" y="576"/>
              <a:ext cx="6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4" name="AutoShape 37"/>
            <p:cNvCxnSpPr>
              <a:cxnSpLocks noChangeShapeType="1"/>
            </p:cNvCxnSpPr>
            <p:nvPr/>
          </p:nvCxnSpPr>
          <p:spPr bwMode="auto">
            <a:xfrm>
              <a:off x="384" y="57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30" name="Text Box 38"/>
          <p:cNvSpPr txBox="1">
            <a:spLocks noChangeArrowheads="1"/>
          </p:cNvSpPr>
          <p:nvPr/>
        </p:nvSpPr>
        <p:spPr bwMode="auto">
          <a:xfrm>
            <a:off x="1905000" y="615711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sp>
        <p:nvSpPr>
          <p:cNvPr id="25631" name="Text Box 39"/>
          <p:cNvSpPr txBox="1">
            <a:spLocks noChangeArrowheads="1"/>
          </p:cNvSpPr>
          <p:nvPr/>
        </p:nvSpPr>
        <p:spPr bwMode="auto">
          <a:xfrm rot="5400000">
            <a:off x="7862888" y="4497386"/>
            <a:ext cx="123824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Explicit</a:t>
            </a:r>
            <a:endParaRPr lang="en-US" sz="2000" dirty="0"/>
          </a:p>
        </p:txBody>
      </p:sp>
      <p:sp>
        <p:nvSpPr>
          <p:cNvPr id="25632" name="Text Box 40"/>
          <p:cNvSpPr txBox="1">
            <a:spLocks noChangeArrowheads="1"/>
          </p:cNvSpPr>
          <p:nvPr/>
        </p:nvSpPr>
        <p:spPr bwMode="auto">
          <a:xfrm rot="-5400000">
            <a:off x="93086" y="4373562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/>
              <a:t>Tacit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3429000" y="3124200"/>
            <a:ext cx="2209800" cy="144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71900" y="3340267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6EC0"/>
                </a:solidFill>
              </a:rPr>
              <a:t>Research </a:t>
            </a:r>
            <a:r>
              <a:rPr lang="en-GB" sz="2000" b="1" dirty="0" smtClean="0">
                <a:solidFill>
                  <a:srgbClr val="006EC0"/>
                </a:solidFill>
              </a:rPr>
              <a:t>impact of new knowledge</a:t>
            </a:r>
            <a:endParaRPr lang="en-GB" sz="2000" b="1" dirty="0">
              <a:solidFill>
                <a:srgbClr val="006E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92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Stronger together: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i="1" dirty="0" smtClean="0">
                <a:solidFill>
                  <a:schemeClr val="tx1"/>
                </a:solidFill>
              </a:rPr>
              <a:t>optimism</a:t>
            </a:r>
            <a:endParaRPr lang="en-GB" sz="40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50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1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60960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6324600" cy="35401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en-US" sz="40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934200" y="6096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  www.ioe.ac.uk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04800" y="1752600"/>
            <a:ext cx="5943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Researchers and practitioners – </a:t>
            </a:r>
          </a:p>
          <a:p>
            <a:r>
              <a:rPr lang="en-GB" sz="4000" dirty="0">
                <a:solidFill>
                  <a:schemeClr val="bg1"/>
                </a:solidFill>
              </a:rPr>
              <a:t>s</a:t>
            </a:r>
            <a:r>
              <a:rPr lang="en-GB" sz="4000" dirty="0" smtClean="0">
                <a:solidFill>
                  <a:schemeClr val="bg1"/>
                </a:solidFill>
              </a:rPr>
              <a:t>tronger together.</a:t>
            </a:r>
          </a:p>
          <a:p>
            <a:endParaRPr lang="en-GB" sz="5400" dirty="0" smtClean="0">
              <a:solidFill>
                <a:schemeClr val="bg1"/>
              </a:solidFill>
            </a:endParaRPr>
          </a:p>
          <a:p>
            <a:r>
              <a:rPr lang="en-GB" sz="2200" i="1" dirty="0" smtClean="0">
                <a:solidFill>
                  <a:schemeClr val="bg1"/>
                </a:solidFill>
              </a:rPr>
              <a:t>Vivienne Porritt</a:t>
            </a:r>
          </a:p>
          <a:p>
            <a:r>
              <a:rPr lang="en-GB" sz="2200" i="1" dirty="0" smtClean="0">
                <a:solidFill>
                  <a:schemeClr val="bg1"/>
                </a:solidFill>
              </a:rPr>
              <a:t>Director: School Partnerships</a:t>
            </a:r>
          </a:p>
          <a:p>
            <a:r>
              <a:rPr lang="en-GB" sz="2200" i="1" dirty="0">
                <a:solidFill>
                  <a:schemeClr val="bg1"/>
                </a:solidFill>
              </a:rPr>
              <a:t>v</a:t>
            </a:r>
            <a:r>
              <a:rPr lang="en-GB" sz="2200" i="1" dirty="0" smtClean="0">
                <a:solidFill>
                  <a:schemeClr val="bg1"/>
                </a:solidFill>
              </a:rPr>
              <a:t>ivienne.porritt@ioe.ac.uk</a:t>
            </a:r>
            <a:endParaRPr lang="en-GB" sz="2200" i="1" dirty="0" smtClean="0">
              <a:solidFill>
                <a:schemeClr val="bg1"/>
              </a:solidFill>
            </a:endParaRPr>
          </a:p>
          <a:p>
            <a:endParaRPr lang="en-GB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tx1"/>
                </a:solidFill>
              </a:rPr>
              <a:t>  </a:t>
            </a: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51206" name="Picture 3" descr="image0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81200"/>
            <a:ext cx="73914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543801" cy="1143000"/>
          </a:xfrm>
        </p:spPr>
        <p:txBody>
          <a:bodyPr/>
          <a:lstStyle/>
          <a:p>
            <a:pPr algn="ctr"/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7982" y="381000"/>
            <a:ext cx="599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</a:t>
            </a:r>
            <a:r>
              <a:rPr lang="en-GB" sz="4000" dirty="0" smtClean="0"/>
              <a:t> </a:t>
            </a:r>
            <a:r>
              <a:rPr lang="en-GB" sz="4000" dirty="0"/>
              <a:t>‘litany of barriers’ </a:t>
            </a:r>
            <a:r>
              <a:rPr lang="en-GB" sz="3200" dirty="0"/>
              <a:t>(</a:t>
            </a:r>
            <a:r>
              <a:rPr lang="en-GB" sz="3200" dirty="0" err="1"/>
              <a:t>Smedley</a:t>
            </a:r>
            <a:r>
              <a:rPr lang="en-GB" sz="3200" dirty="0"/>
              <a:t>, 2001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80882"/>
              </p:ext>
            </p:extLst>
          </p:nvPr>
        </p:nvGraphicFramePr>
        <p:xfrm>
          <a:off x="477982" y="1828800"/>
          <a:ext cx="8208818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09"/>
                <a:gridCol w="4104409"/>
              </a:tblGrid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‘A lot of academic research is disconnected from what is needed on the ground’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Christina Hinton, Harvard, 2014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‘The research projects and reports that schools value don’t help my career opportunities’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Researcher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‘We need flexibility, adaptability and a focus on school priorities’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A, </a:t>
                      </a:r>
                      <a:r>
                        <a:rPr kumimoji="0" lang="en-GB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Headteacher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‘We realised we talked a different language: we had to develop a shared understanding of our respective needs’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A, Researcher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543801" cy="1143000"/>
          </a:xfrm>
        </p:spPr>
        <p:txBody>
          <a:bodyPr/>
          <a:lstStyle/>
          <a:p>
            <a:pPr algn="ctr"/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7467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All voices are heard, are equal and </a:t>
            </a:r>
          </a:p>
          <a:p>
            <a:r>
              <a:rPr lang="en-GB" sz="2800" dirty="0" smtClean="0"/>
              <a:t>     respective strengths are valued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Identification of </a:t>
            </a:r>
            <a:r>
              <a:rPr lang="en-GB" sz="2800" dirty="0"/>
              <a:t>shared priorities </a:t>
            </a:r>
            <a:r>
              <a:rPr lang="en-GB" sz="2800" dirty="0" smtClean="0"/>
              <a:t>and creation of shared (</a:t>
            </a:r>
            <a:r>
              <a:rPr lang="en-GB" sz="2800" i="1" dirty="0" smtClean="0"/>
              <a:t>new</a:t>
            </a:r>
            <a:r>
              <a:rPr lang="en-GB" sz="2800" dirty="0" smtClean="0"/>
              <a:t>) culture that enables creative </a:t>
            </a:r>
            <a:r>
              <a:rPr lang="en-GB" sz="2800" dirty="0"/>
              <a:t>ways of working.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Leaders shape partnerships </a:t>
            </a:r>
            <a:r>
              <a:rPr lang="en-GB" sz="2800" dirty="0"/>
              <a:t>that </a:t>
            </a:r>
            <a:endParaRPr lang="en-GB" sz="2800" dirty="0" smtClean="0"/>
          </a:p>
          <a:p>
            <a:pPr lvl="0"/>
            <a:r>
              <a:rPr lang="en-GB" sz="2800" dirty="0"/>
              <a:t> </a:t>
            </a:r>
            <a:r>
              <a:rPr lang="en-GB" sz="2800" dirty="0" smtClean="0"/>
              <a:t>    overcome </a:t>
            </a:r>
            <a:r>
              <a:rPr lang="en-GB" sz="2800" dirty="0"/>
              <a:t>the cultural and </a:t>
            </a:r>
            <a:r>
              <a:rPr lang="en-GB" sz="2800" dirty="0" smtClean="0"/>
              <a:t>practical</a:t>
            </a:r>
          </a:p>
          <a:p>
            <a:pPr lvl="0"/>
            <a:r>
              <a:rPr lang="en-GB" sz="2800" dirty="0"/>
              <a:t> </a:t>
            </a:r>
            <a:r>
              <a:rPr lang="en-GB" sz="2800" dirty="0" smtClean="0"/>
              <a:t>    barriers </a:t>
            </a:r>
            <a:endParaRPr lang="en-GB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Agreed evaluative approaches to </a:t>
            </a:r>
          </a:p>
          <a:p>
            <a:pPr lvl="0"/>
            <a:r>
              <a:rPr lang="en-GB" sz="2800" dirty="0"/>
              <a:t> </a:t>
            </a:r>
            <a:r>
              <a:rPr lang="en-GB" sz="2800" dirty="0" smtClean="0"/>
              <a:t>    evidence the impact of the partnership 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7982" y="529679"/>
            <a:ext cx="599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Conditions for success</a:t>
            </a:r>
            <a:endParaRPr lang="en-GB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752600"/>
            <a:ext cx="15240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543801" cy="1143000"/>
          </a:xfrm>
        </p:spPr>
        <p:txBody>
          <a:bodyPr/>
          <a:lstStyle/>
          <a:p>
            <a:pPr algn="ctr"/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pPr algn="r"/>
            <a:endParaRPr lang="en-GB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0219" y="472726"/>
            <a:ext cx="5999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/>
              <a:t>Vision</a:t>
            </a:r>
            <a:r>
              <a:rPr lang="en-GB" sz="4200" dirty="0" smtClean="0"/>
              <a:t> </a:t>
            </a:r>
            <a:r>
              <a:rPr lang="en-GB" sz="4200" dirty="0" smtClean="0"/>
              <a:t>for practitioners</a:t>
            </a:r>
            <a:endParaRPr lang="en-GB" sz="4200" dirty="0"/>
          </a:p>
        </p:txBody>
      </p:sp>
      <p:sp>
        <p:nvSpPr>
          <p:cNvPr id="6" name="Rectangle 5"/>
          <p:cNvSpPr/>
          <p:nvPr/>
        </p:nvSpPr>
        <p:spPr>
          <a:xfrm>
            <a:off x="346364" y="2005919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Rigorous, </a:t>
            </a:r>
            <a:r>
              <a:rPr lang="en-GB" sz="3600" dirty="0" smtClean="0"/>
              <a:t>practice-focused </a:t>
            </a:r>
            <a:r>
              <a:rPr lang="en-GB" sz="3600" dirty="0"/>
              <a:t>research that </a:t>
            </a:r>
            <a:r>
              <a:rPr lang="en-GB" sz="3600" dirty="0" smtClean="0"/>
              <a:t>transforms </a:t>
            </a:r>
            <a:r>
              <a:rPr lang="en-GB" sz="3600" dirty="0"/>
              <a:t>practice and </a:t>
            </a:r>
            <a:r>
              <a:rPr lang="en-GB" sz="3600" dirty="0" smtClean="0"/>
              <a:t>professional and student learning </a:t>
            </a:r>
            <a:endParaRPr lang="en-GB" sz="3600" dirty="0" smtClean="0"/>
          </a:p>
          <a:p>
            <a:r>
              <a:rPr lang="en-GB" sz="3600" i="1" dirty="0" smtClean="0">
                <a:solidFill>
                  <a:srgbClr val="0070C0"/>
                </a:solidFill>
              </a:rPr>
              <a:t>and </a:t>
            </a:r>
            <a:r>
              <a:rPr lang="en-GB" sz="3600" dirty="0" smtClean="0"/>
              <a:t>supports </a:t>
            </a:r>
            <a:r>
              <a:rPr lang="en-GB" sz="3600" dirty="0" smtClean="0"/>
              <a:t>professional career </a:t>
            </a:r>
            <a:r>
              <a:rPr lang="en-GB" sz="3600" dirty="0"/>
              <a:t>structures</a:t>
            </a:r>
          </a:p>
          <a:p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05000"/>
            <a:ext cx="20574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543801" cy="1143000"/>
          </a:xfrm>
        </p:spPr>
        <p:txBody>
          <a:bodyPr/>
          <a:lstStyle/>
          <a:p>
            <a:pPr algn="ctr"/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7982" y="529679"/>
            <a:ext cx="5999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/>
              <a:t>Vision</a:t>
            </a:r>
            <a:r>
              <a:rPr lang="en-GB" sz="4200" dirty="0" smtClean="0"/>
              <a:t> </a:t>
            </a:r>
            <a:r>
              <a:rPr lang="en-GB" sz="4200" dirty="0" smtClean="0"/>
              <a:t>for researchers</a:t>
            </a:r>
            <a:endParaRPr lang="en-GB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512619" y="1835727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Research that has a demonstrable impact for practitioners and students </a:t>
            </a:r>
            <a:r>
              <a:rPr lang="en-GB" sz="3600" i="1" dirty="0" smtClean="0">
                <a:solidFill>
                  <a:srgbClr val="0070C0"/>
                </a:solidFill>
              </a:rPr>
              <a:t>and</a:t>
            </a:r>
            <a:r>
              <a:rPr lang="en-GB" sz="3600" dirty="0" smtClean="0"/>
              <a:t> that supports academic </a:t>
            </a:r>
            <a:r>
              <a:rPr lang="en-GB" sz="3600" dirty="0" smtClean="0"/>
              <a:t>career structures</a:t>
            </a:r>
            <a:endParaRPr lang="en-GB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22098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9200" cy="1143000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Stronger together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How do we make sure </a:t>
            </a:r>
            <a:endParaRPr lang="en-GB" sz="4000" dirty="0" smtClean="0"/>
          </a:p>
          <a:p>
            <a:r>
              <a:rPr lang="en-GB" sz="4000" dirty="0" smtClean="0"/>
              <a:t>that </a:t>
            </a:r>
            <a:r>
              <a:rPr lang="en-GB" sz="4000" dirty="0"/>
              <a:t>we are not here in </a:t>
            </a:r>
            <a:endParaRPr lang="en-GB" sz="4000" dirty="0" smtClean="0"/>
          </a:p>
          <a:p>
            <a:r>
              <a:rPr lang="en-GB" sz="4000" dirty="0" smtClean="0"/>
              <a:t>5/10 years</a:t>
            </a:r>
            <a:r>
              <a:rPr lang="en-GB" sz="4000" dirty="0"/>
              <a:t>’ time, asking </a:t>
            </a:r>
            <a:endParaRPr lang="en-GB" sz="4000" dirty="0" smtClean="0"/>
          </a:p>
          <a:p>
            <a:r>
              <a:rPr lang="en-GB" sz="4000" dirty="0" smtClean="0"/>
              <a:t>the </a:t>
            </a:r>
            <a:r>
              <a:rPr lang="en-GB" sz="4000" dirty="0"/>
              <a:t>same questions </a:t>
            </a:r>
            <a:endParaRPr lang="en-GB" sz="4000" dirty="0" smtClean="0"/>
          </a:p>
          <a:p>
            <a:r>
              <a:rPr lang="en-GB" sz="4000" dirty="0" smtClean="0"/>
              <a:t>again</a:t>
            </a:r>
            <a:r>
              <a:rPr lang="en-GB" sz="4000" dirty="0"/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22098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9200" cy="1143000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Stronger together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2209800" cy="4267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199"/>
            <a:ext cx="41148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8572500" y="6357938"/>
            <a:ext cx="379413" cy="301625"/>
          </a:xfrm>
          <a:noFill/>
        </p:spPr>
        <p:txBody>
          <a:bodyPr/>
          <a:lstStyle/>
          <a:p>
            <a:endParaRPr lang="en-US" smtClean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295400"/>
            <a:ext cx="8588375" cy="5029200"/>
            <a:chOff x="701570" y="1764758"/>
            <a:chExt cx="7965885" cy="3959317"/>
          </a:xfrm>
        </p:grpSpPr>
        <p:sp>
          <p:nvSpPr>
            <p:cNvPr id="5" name="Rectangle 4"/>
            <p:cNvSpPr/>
            <p:nvPr/>
          </p:nvSpPr>
          <p:spPr>
            <a:xfrm>
              <a:off x="701570" y="2483893"/>
              <a:ext cx="3985201" cy="16201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...</a:t>
              </a:r>
              <a:r>
                <a:rPr lang="en-GB" sz="2200" b="1" kern="0" dirty="0" smtClean="0">
                  <a:solidFill>
                    <a:srgbClr val="0D3169"/>
                  </a:solidFill>
                  <a:latin typeface="+mj-lt"/>
                </a:rPr>
                <a:t>monitor impact on learning</a:t>
              </a: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, adapting lessons as a result- rather than expecting pupils to keep up regardless of circumstances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2307" y="1764758"/>
              <a:ext cx="7965148" cy="719137"/>
            </a:xfrm>
            <a:prstGeom prst="rect">
              <a:avLst/>
            </a:prstGeom>
            <a:solidFill>
              <a:srgbClr val="0D31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6200" indent="7938" algn="ctr">
                <a:defRPr/>
              </a:pPr>
              <a:r>
                <a:rPr lang="en-GB" sz="2400" b="1" kern="0" dirty="0" smtClean="0">
                  <a:solidFill>
                    <a:schemeClr val="bg1"/>
                  </a:solidFill>
                  <a:latin typeface="Calibri" pitchFamily="34" charset="0"/>
                </a:rPr>
                <a:t>Excellent teachers….</a:t>
              </a:r>
              <a:endParaRPr lang="en-GB" sz="2400" b="1" kern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1570" y="4104075"/>
              <a:ext cx="3985200" cy="16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...</a:t>
              </a:r>
              <a:r>
                <a:rPr lang="en-GB" sz="2200" b="1" kern="0" dirty="0" smtClean="0">
                  <a:solidFill>
                    <a:srgbClr val="0D3169"/>
                  </a:solidFill>
                  <a:latin typeface="+mj-lt"/>
                </a:rPr>
                <a:t>target assessment and teaching practices</a:t>
              </a: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 to maximise the information obtained about teaching and so optimise the chances of improving learning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62010" y="4104075"/>
              <a:ext cx="3985200" cy="16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...</a:t>
              </a:r>
              <a:r>
                <a:rPr lang="en-GB" sz="2200" b="1" kern="0" dirty="0" smtClean="0">
                  <a:solidFill>
                    <a:srgbClr val="0D3169"/>
                  </a:solidFill>
                  <a:latin typeface="+mj-lt"/>
                </a:rPr>
                <a:t>continuously evaluate </a:t>
              </a: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the impact of their teaching, to inform next steps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2010" y="2483895"/>
              <a:ext cx="3985200" cy="16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...</a:t>
              </a:r>
              <a:r>
                <a:rPr lang="en-GB" sz="2200" b="1" kern="0" dirty="0" smtClean="0">
                  <a:solidFill>
                    <a:srgbClr val="0D3169"/>
                  </a:solidFill>
                  <a:latin typeface="+mj-lt"/>
                </a:rPr>
                <a:t>use evidence</a:t>
              </a:r>
              <a:r>
                <a:rPr lang="en-GB" sz="2200" kern="0" dirty="0" smtClean="0">
                  <a:solidFill>
                    <a:srgbClr val="0D3169"/>
                  </a:solidFill>
                  <a:latin typeface="+mj-lt"/>
                </a:rPr>
                <a:t> about what each pupil knows and understands to inform teaching interventions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76800" y="647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Chris Husbands, Director. IOE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8FE0"/>
      </a:dk2>
      <a:lt2>
        <a:srgbClr val="DDDDDD"/>
      </a:lt2>
      <a:accent1>
        <a:srgbClr val="D9F4F3"/>
      </a:accent1>
      <a:accent2>
        <a:srgbClr val="008FE0"/>
      </a:accent2>
      <a:accent3>
        <a:srgbClr val="FFFFFF"/>
      </a:accent3>
      <a:accent4>
        <a:srgbClr val="000000"/>
      </a:accent4>
      <a:accent5>
        <a:srgbClr val="E9F8F8"/>
      </a:accent5>
      <a:accent6>
        <a:srgbClr val="0081CB"/>
      </a:accent6>
      <a:hlink>
        <a:srgbClr val="0D3169"/>
      </a:hlink>
      <a:folHlink>
        <a:srgbClr val="008FE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8FE0"/>
        </a:dk2>
        <a:lt2>
          <a:srgbClr val="DDDDDD"/>
        </a:lt2>
        <a:accent1>
          <a:srgbClr val="D9F4F3"/>
        </a:accent1>
        <a:accent2>
          <a:srgbClr val="008FE0"/>
        </a:accent2>
        <a:accent3>
          <a:srgbClr val="FFFFFF"/>
        </a:accent3>
        <a:accent4>
          <a:srgbClr val="000000"/>
        </a:accent4>
        <a:accent5>
          <a:srgbClr val="E9F8F8"/>
        </a:accent5>
        <a:accent6>
          <a:srgbClr val="0081CB"/>
        </a:accent6>
        <a:hlink>
          <a:srgbClr val="0D3169"/>
        </a:hlink>
        <a:folHlink>
          <a:srgbClr val="008F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B3AA"/>
    </a:dk2>
    <a:lt2>
      <a:srgbClr val="DDDDDD"/>
    </a:lt2>
    <a:accent1>
      <a:srgbClr val="D9F4F3"/>
    </a:accent1>
    <a:accent2>
      <a:srgbClr val="00B3AA"/>
    </a:accent2>
    <a:accent3>
      <a:srgbClr val="FFFFFF"/>
    </a:accent3>
    <a:accent4>
      <a:srgbClr val="000000"/>
    </a:accent4>
    <a:accent5>
      <a:srgbClr val="E9F8F8"/>
    </a:accent5>
    <a:accent6>
      <a:srgbClr val="00A29A"/>
    </a:accent6>
    <a:hlink>
      <a:srgbClr val="0D3169"/>
    </a:hlink>
    <a:folHlink>
      <a:srgbClr val="008F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512</Words>
  <Application>Microsoft Office PowerPoint</Application>
  <PresentationFormat>On-screen Show (4:3)</PresentationFormat>
  <Paragraphs>131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              </vt:lpstr>
      <vt:lpstr>  </vt:lpstr>
      <vt:lpstr>   </vt:lpstr>
      <vt:lpstr>   </vt:lpstr>
      <vt:lpstr>   </vt:lpstr>
      <vt:lpstr>   </vt:lpstr>
      <vt:lpstr>Stronger together</vt:lpstr>
      <vt:lpstr>Stronger together</vt:lpstr>
      <vt:lpstr>PowerPoint Presentation</vt:lpstr>
      <vt:lpstr>     </vt:lpstr>
      <vt:lpstr>     </vt:lpstr>
      <vt:lpstr>PowerPoint Presentation</vt:lpstr>
      <vt:lpstr>PowerPoint Presentation</vt:lpstr>
      <vt:lpstr>Stronger together: optimism</vt:lpstr>
      <vt:lpstr>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Partnerships Update on strategic direction    Vivienne Porritt Assistant Director: School Partnerships v.porritt@ioe.ac.uk</dc:title>
  <dc:creator>Vivienne Porritt</dc:creator>
  <cp:lastModifiedBy>localuser</cp:lastModifiedBy>
  <cp:revision>47</cp:revision>
  <dcterms:created xsi:type="dcterms:W3CDTF">2006-08-16T00:00:00Z</dcterms:created>
  <dcterms:modified xsi:type="dcterms:W3CDTF">2014-07-12T08:40:03Z</dcterms:modified>
</cp:coreProperties>
</file>