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58" r:id="rId6"/>
    <p:sldId id="263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432F-D3E9-4E13-9184-4C8817F7B8EC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9E61-53F8-4A57-8D88-D95A2BE6F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9E61-53F8-4A57-8D88-D95A2BE6FF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9E61-53F8-4A57-8D88-D95A2BE6FF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5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9E61-53F8-4A57-8D88-D95A2BE6FF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5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417273-2D82-4072-85B6-D55EB2537B31}" type="datetimeFigureOut">
              <a:rPr lang="en-GB" smtClean="0"/>
              <a:t>12/07/2014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9ABC5A-C3C0-4107-A47E-5F7BA61EF0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t.ly/ListerKe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isterKe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eatingPla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AG123blo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780108"/>
          </a:xfrm>
        </p:spPr>
        <p:txBody>
          <a:bodyPr>
            <a:noAutofit/>
          </a:bodyPr>
          <a:lstStyle/>
          <a:p>
            <a:r>
              <a:rPr lang="en-GB" sz="6000" dirty="0" smtClean="0"/>
              <a:t>Management with </a:t>
            </a:r>
            <a:r>
              <a:rPr lang="en-GB" sz="6000" dirty="0" smtClean="0">
                <a:solidFill>
                  <a:srgbClr val="FF0000"/>
                </a:solidFill>
              </a:rPr>
              <a:t>c</a:t>
            </a:r>
            <a:r>
              <a:rPr lang="en-GB" sz="6000" dirty="0" smtClean="0">
                <a:solidFill>
                  <a:srgbClr val="FFC000"/>
                </a:solidFill>
              </a:rPr>
              <a:t>o</a:t>
            </a:r>
            <a:r>
              <a:rPr lang="en-GB" sz="6000" dirty="0" smtClean="0">
                <a:solidFill>
                  <a:srgbClr val="FFFF00"/>
                </a:solidFill>
              </a:rPr>
              <a:t>l</a:t>
            </a:r>
            <a:r>
              <a:rPr lang="en-GB" sz="6000" dirty="0" smtClean="0">
                <a:solidFill>
                  <a:srgbClr val="92D050"/>
                </a:solidFill>
              </a:rPr>
              <a:t>o</a:t>
            </a:r>
            <a:r>
              <a:rPr lang="en-GB" sz="6000" dirty="0" smtClean="0">
                <a:solidFill>
                  <a:srgbClr val="0064FF"/>
                </a:solidFill>
              </a:rPr>
              <a:t>u</a:t>
            </a:r>
            <a:r>
              <a:rPr lang="en-GB" sz="6000" dirty="0" smtClean="0">
                <a:solidFill>
                  <a:srgbClr val="7030A0"/>
                </a:solidFill>
              </a:rPr>
              <a:t>r</a:t>
            </a:r>
            <a:r>
              <a:rPr lang="en-GB" sz="6000" dirty="0" smtClean="0">
                <a:gradFill flip="none" rotWithShape="1">
                  <a:gsLst>
                    <a:gs pos="89000">
                      <a:srgbClr val="7030A0"/>
                    </a:gs>
                    <a:gs pos="100000">
                      <a:srgbClr val="FFC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s</a:t>
            </a:r>
            <a:endParaRPr lang="en-GB" sz="6000" dirty="0">
              <a:gradFill flip="none" rotWithShape="1">
                <a:gsLst>
                  <a:gs pos="89000">
                    <a:srgbClr val="7030A0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92888" cy="239228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Making progress visible</a:t>
            </a:r>
          </a:p>
          <a:p>
            <a:endParaRPr lang="en-GB" sz="3200" dirty="0" smtClean="0"/>
          </a:p>
          <a:p>
            <a:r>
              <a:rPr lang="en-GB" sz="3200" dirty="0"/>
              <a:t>Presentation at #</a:t>
            </a:r>
            <a:r>
              <a:rPr lang="en-GB" sz="3200" dirty="0" err="1"/>
              <a:t>SLTeachMeet</a:t>
            </a:r>
            <a:r>
              <a:rPr lang="en-GB" sz="3200" dirty="0"/>
              <a:t> </a:t>
            </a:r>
            <a:endParaRPr lang="en-GB" sz="3200" dirty="0" smtClean="0"/>
          </a:p>
          <a:p>
            <a:r>
              <a:rPr lang="en-GB" sz="3200" dirty="0" smtClean="0"/>
              <a:t>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July 2014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Kev Lister -   @</a:t>
            </a:r>
            <a:r>
              <a:rPr lang="en-GB" sz="2400" dirty="0" err="1" smtClean="0"/>
              <a:t>ListerKev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Blog   </a:t>
            </a:r>
            <a:r>
              <a:rPr lang="en-GB" sz="2400" dirty="0" smtClean="0">
                <a:hlinkClick r:id="rId2"/>
              </a:rPr>
              <a:t>http://bit.ly/ListerKev</a:t>
            </a:r>
            <a:r>
              <a:rPr lang="en-GB" sz="2400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1" cy="3888432"/>
          </a:xfrm>
        </p:spPr>
        <p:txBody>
          <a:bodyPr>
            <a:normAutofit/>
          </a:bodyPr>
          <a:lstStyle/>
          <a:p>
            <a:r>
              <a:rPr lang="en-GB" dirty="0" smtClean="0"/>
              <a:t>Investigate Psychological background – to inform and develop practice further</a:t>
            </a:r>
          </a:p>
          <a:p>
            <a:r>
              <a:rPr lang="en-GB" dirty="0" smtClean="0"/>
              <a:t>Develop progress charts, seating plans, RAG123 further</a:t>
            </a:r>
          </a:p>
          <a:p>
            <a:endParaRPr lang="en-GB" dirty="0"/>
          </a:p>
          <a:p>
            <a:r>
              <a:rPr lang="en-GB" dirty="0" smtClean="0"/>
              <a:t>Other thoughts:</a:t>
            </a:r>
          </a:p>
          <a:p>
            <a:pPr lvl="1"/>
            <a:r>
              <a:rPr lang="en-GB" dirty="0" smtClean="0"/>
              <a:t>Studies suggest that exposure to a Sky blue colour improves cognition and perceived alertness… What colour are your slides?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Always welcome…</a:t>
            </a:r>
          </a:p>
          <a:p>
            <a:pPr lvl="1"/>
            <a:r>
              <a:rPr lang="en-GB" sz="2800" dirty="0" smtClean="0"/>
              <a:t>Tweet:   @</a:t>
            </a:r>
            <a:r>
              <a:rPr lang="en-GB" sz="2800" dirty="0" err="1" smtClean="0"/>
              <a:t>ListerKev</a:t>
            </a:r>
            <a:endParaRPr lang="en-GB" sz="2800" dirty="0" smtClean="0"/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Blog:    </a:t>
            </a:r>
            <a:r>
              <a:rPr lang="en-GB" sz="3200" dirty="0">
                <a:hlinkClick r:id="rId2"/>
              </a:rPr>
              <a:t>http://bit.ly/ListerKev</a:t>
            </a:r>
            <a:r>
              <a:rPr lang="en-GB" sz="3200" dirty="0"/>
              <a:t>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Questions, thoughts,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team would you be the most/least proud to be part of?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3928" y="2529789"/>
            <a:ext cx="4968552" cy="4283587"/>
          </a:xfrm>
        </p:spPr>
        <p:txBody>
          <a:bodyPr>
            <a:normAutofit/>
          </a:bodyPr>
          <a:lstStyle/>
          <a:p>
            <a:r>
              <a:rPr lang="en-GB" dirty="0" smtClean="0"/>
              <a:t>Colours are emotive</a:t>
            </a:r>
          </a:p>
          <a:p>
            <a:r>
              <a:rPr lang="en-GB" dirty="0" smtClean="0"/>
              <a:t>Even without a key we make judgements</a:t>
            </a:r>
          </a:p>
          <a:p>
            <a:r>
              <a:rPr lang="en-GB" dirty="0" smtClean="0"/>
              <a:t>No data to interpret</a:t>
            </a:r>
          </a:p>
          <a:p>
            <a:r>
              <a:rPr lang="en-GB" dirty="0" smtClean="0"/>
              <a:t>Loads of psychological theories about colour &amp; impact on feelings</a:t>
            </a:r>
          </a:p>
          <a:p>
            <a:r>
              <a:rPr lang="en-GB" dirty="0" smtClean="0"/>
              <a:t>Make use of this to drive progress without confrontation</a:t>
            </a:r>
          </a:p>
          <a:p>
            <a:pPr lvl="1"/>
            <a:r>
              <a:rPr lang="en-GB" dirty="0" smtClean="0"/>
              <a:t>Experience shows it works both in industry and education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435077" cy="47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6807"/>
            <a:ext cx="5855274" cy="469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Who’s making progress?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084168" y="2492896"/>
            <a:ext cx="3059832" cy="4032447"/>
          </a:xfrm>
        </p:spPr>
        <p:txBody>
          <a:bodyPr>
            <a:normAutofit/>
          </a:bodyPr>
          <a:lstStyle/>
          <a:p>
            <a:r>
              <a:rPr lang="en-GB" dirty="0" smtClean="0"/>
              <a:t>Progress driven by natural competition</a:t>
            </a:r>
          </a:p>
          <a:p>
            <a:r>
              <a:rPr lang="en-GB" dirty="0" smtClean="0"/>
              <a:t>Minimal challenge required</a:t>
            </a:r>
          </a:p>
          <a:p>
            <a:endParaRPr lang="en-GB" dirty="0"/>
          </a:p>
          <a:p>
            <a:r>
              <a:rPr lang="en-GB" dirty="0" smtClean="0"/>
              <a:t>Applications:</a:t>
            </a:r>
          </a:p>
          <a:p>
            <a:pPr lvl="1"/>
            <a:r>
              <a:rPr lang="en-GB" dirty="0" smtClean="0"/>
              <a:t>Report completion</a:t>
            </a:r>
          </a:p>
          <a:p>
            <a:pPr lvl="1"/>
            <a:r>
              <a:rPr lang="en-GB" dirty="0" smtClean="0"/>
              <a:t>Budgeting</a:t>
            </a:r>
          </a:p>
          <a:p>
            <a:pPr lvl="1"/>
            <a:r>
              <a:rPr lang="en-GB" dirty="0" smtClean="0"/>
              <a:t>Almost anything!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0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60848"/>
            <a:ext cx="4345409" cy="4464496"/>
          </a:xfrm>
        </p:spPr>
        <p:txBody>
          <a:bodyPr/>
          <a:lstStyle/>
          <a:p>
            <a:r>
              <a:rPr lang="en-GB" dirty="0" smtClean="0"/>
              <a:t>Highlights key points and makes comparisons quicker.</a:t>
            </a:r>
          </a:p>
          <a:p>
            <a:r>
              <a:rPr lang="en-GB" dirty="0" smtClean="0"/>
              <a:t>Encourages teachers to benchmark their performance with others</a:t>
            </a:r>
          </a:p>
          <a:p>
            <a:r>
              <a:rPr lang="en-GB" dirty="0" smtClean="0"/>
              <a:t>Makes patterns and trends easier to see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Colours in tracking documents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53" y="1484784"/>
            <a:ext cx="422396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2132856"/>
            <a:ext cx="50405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98" y="2269482"/>
            <a:ext cx="8784976" cy="42558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All our maths classes have a progress wall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  <a:r>
              <a:rPr lang="en-GB" dirty="0" smtClean="0"/>
              <a:t> in the classroom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8" b="25816"/>
          <a:stretch/>
        </p:blipFill>
        <p:spPr bwMode="auto">
          <a:xfrm>
            <a:off x="3532664" y="2796496"/>
            <a:ext cx="5372486" cy="39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4672" y="3221410"/>
            <a:ext cx="1543392" cy="35919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8528" y="3288551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348880"/>
            <a:ext cx="2880320" cy="4797152"/>
          </a:xfrm>
        </p:spPr>
        <p:txBody>
          <a:bodyPr/>
          <a:lstStyle/>
          <a:p>
            <a:r>
              <a:rPr lang="en-GB" dirty="0" smtClean="0"/>
              <a:t>Makes progress visible to students </a:t>
            </a:r>
            <a:r>
              <a:rPr lang="en-GB" u="sng" dirty="0" smtClean="0"/>
              <a:t>and teacher</a:t>
            </a:r>
            <a:endParaRPr lang="en-GB" dirty="0" smtClean="0"/>
          </a:p>
          <a:p>
            <a:pPr lvl="1"/>
            <a:r>
              <a:rPr lang="en-GB" dirty="0" smtClean="0"/>
              <a:t>Sometimes progress is non-linear</a:t>
            </a:r>
          </a:p>
          <a:p>
            <a:pPr lvl="1"/>
            <a:r>
              <a:rPr lang="en-GB" dirty="0" smtClean="0"/>
              <a:t>Provokes DIALOGUE and ACTION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  <a:r>
              <a:rPr lang="en-GB" dirty="0" smtClean="0"/>
              <a:t> in the classroom</a:t>
            </a:r>
            <a:endParaRPr lang="en-GB" dirty="0"/>
          </a:p>
        </p:txBody>
      </p:sp>
      <p:pic>
        <p:nvPicPr>
          <p:cNvPr id="6146" name="Picture 2" descr="http://3.bp.blogspot.com/-89DeJ5NVKAo/UojpW5nWO2I/AAAAAAAAANo/U3u_82hDOLA/s1600/Capture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6076051" cy="37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5013176"/>
            <a:ext cx="8712968" cy="18448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 colour to help with seating plans (both setting up and then reviewing)</a:t>
            </a:r>
          </a:p>
          <a:p>
            <a:r>
              <a:rPr lang="en-GB" dirty="0" smtClean="0"/>
              <a:t>Easy to see how stronger/weaker students are distributed</a:t>
            </a:r>
          </a:p>
          <a:p>
            <a:endParaRPr lang="en-GB" dirty="0" smtClean="0"/>
          </a:p>
          <a:p>
            <a:r>
              <a:rPr lang="en-GB" dirty="0" smtClean="0"/>
              <a:t>Template for plan available here</a:t>
            </a:r>
            <a:r>
              <a:rPr lang="en-GB" dirty="0"/>
              <a:t>: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bit.ly/SeatingPlan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in the classroom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0387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988840"/>
            <a:ext cx="3960440" cy="4608512"/>
          </a:xfrm>
        </p:spPr>
        <p:txBody>
          <a:bodyPr/>
          <a:lstStyle/>
          <a:p>
            <a:r>
              <a:rPr lang="en-GB" b="1" dirty="0" smtClean="0"/>
              <a:t>#</a:t>
            </a:r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b="1" dirty="0" smtClean="0">
                <a:solidFill>
                  <a:srgbClr val="FFC000"/>
                </a:solidFill>
              </a:rPr>
              <a:t>A</a:t>
            </a:r>
            <a:r>
              <a:rPr lang="en-GB" b="1" dirty="0" smtClean="0">
                <a:solidFill>
                  <a:srgbClr val="92D050"/>
                </a:solidFill>
              </a:rPr>
              <a:t>G</a:t>
            </a:r>
            <a:r>
              <a:rPr lang="en-GB" b="1" dirty="0" smtClean="0"/>
              <a:t>123</a:t>
            </a:r>
            <a:endParaRPr lang="en-GB" dirty="0" smtClean="0"/>
          </a:p>
          <a:p>
            <a:r>
              <a:rPr lang="en-GB" dirty="0" smtClean="0"/>
              <a:t>WAY more than just traffic lights</a:t>
            </a:r>
          </a:p>
          <a:p>
            <a:r>
              <a:rPr lang="en-GB" dirty="0" smtClean="0"/>
              <a:t>Colours = Effort (under student control)</a:t>
            </a:r>
          </a:p>
          <a:p>
            <a:r>
              <a:rPr lang="en-GB" dirty="0" smtClean="0"/>
              <a:t>Numbers = </a:t>
            </a:r>
            <a:r>
              <a:rPr lang="en-GB" dirty="0" err="1" smtClean="0"/>
              <a:t>Undertstanding</a:t>
            </a:r>
            <a:r>
              <a:rPr lang="en-GB" dirty="0" smtClean="0"/>
              <a:t> (under teacher control)</a:t>
            </a:r>
          </a:p>
          <a:p>
            <a:r>
              <a:rPr lang="en-GB" dirty="0" smtClean="0"/>
              <a:t>Provokes discussion of student effort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</a:t>
            </a:r>
            <a:r>
              <a:rPr lang="en-GB" dirty="0"/>
              <a:t>in the classroom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01" y="1772816"/>
            <a:ext cx="4980392" cy="37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5496" y="5714806"/>
            <a:ext cx="9198858" cy="1098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82.5% of users report improved effort and/or attainment from their groups</a:t>
            </a:r>
          </a:p>
          <a:p>
            <a:r>
              <a:rPr lang="en-GB" dirty="0" smtClean="0"/>
              <a:t>More info on #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C000"/>
                </a:solidFill>
              </a:rPr>
              <a:t>A</a:t>
            </a:r>
            <a:r>
              <a:rPr lang="en-GB" dirty="0" smtClean="0">
                <a:solidFill>
                  <a:srgbClr val="92D050"/>
                </a:solidFill>
              </a:rPr>
              <a:t>G</a:t>
            </a:r>
            <a:r>
              <a:rPr lang="en-GB" dirty="0"/>
              <a:t>123 </a:t>
            </a:r>
            <a:r>
              <a:rPr lang="en-GB" dirty="0" smtClean="0"/>
              <a:t>here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bit.ly/RAG123blog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1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988840"/>
            <a:ext cx="3960440" cy="4608512"/>
          </a:xfrm>
        </p:spPr>
        <p:txBody>
          <a:bodyPr/>
          <a:lstStyle/>
          <a:p>
            <a:r>
              <a:rPr lang="en-GB" dirty="0" smtClean="0"/>
              <a:t>Colour coding of information for students.</a:t>
            </a:r>
          </a:p>
          <a:p>
            <a:r>
              <a:rPr lang="en-GB" dirty="0" smtClean="0"/>
              <a:t>Green = feedback</a:t>
            </a:r>
          </a:p>
          <a:p>
            <a:r>
              <a:rPr lang="en-GB" dirty="0" smtClean="0"/>
              <a:t>Blue = self assessment</a:t>
            </a:r>
          </a:p>
          <a:p>
            <a:r>
              <a:rPr lang="en-GB" dirty="0" smtClean="0"/>
              <a:t>Yellow =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</a:t>
            </a:r>
            <a:r>
              <a:rPr lang="en-GB" dirty="0"/>
              <a:t>in the classroom</a:t>
            </a:r>
          </a:p>
        </p:txBody>
      </p:sp>
      <p:pic>
        <p:nvPicPr>
          <p:cNvPr id="8195" name="Picture 3" descr="C:\Users\Kev\Dropbox\Camera Uploads\2014-07-01 14.16.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908"/>
          <a:stretch/>
        </p:blipFill>
        <p:spPr bwMode="auto">
          <a:xfrm rot="16200000">
            <a:off x="929022" y="3364074"/>
            <a:ext cx="2448272" cy="43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ev\Dropbox\Camera Uploads\2014-07-01 14.20.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r="46294" b="8549"/>
          <a:stretch/>
        </p:blipFill>
        <p:spPr bwMode="auto">
          <a:xfrm rot="11300495">
            <a:off x="3735295" y="1577252"/>
            <a:ext cx="5538773" cy="32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2564904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21359634">
            <a:off x="5509888" y="2114829"/>
            <a:ext cx="187042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331</Words>
  <Application>Microsoft Office PowerPoint</Application>
  <PresentationFormat>On-screen Show (4:3)</PresentationFormat>
  <Paragraphs>66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Management with colours</vt:lpstr>
      <vt:lpstr>Which team would you be the most/least proud to be part of?</vt:lpstr>
      <vt:lpstr>Who’s making progress?</vt:lpstr>
      <vt:lpstr>Colours in tracking documents</vt:lpstr>
      <vt:lpstr>Colours in the classroom</vt:lpstr>
      <vt:lpstr>Colours in the classroom</vt:lpstr>
      <vt:lpstr>Colours in the classroom</vt:lpstr>
      <vt:lpstr>Colours in the classroom</vt:lpstr>
      <vt:lpstr>Colours in the classroom</vt:lpstr>
      <vt:lpstr>Next steps</vt:lpstr>
      <vt:lpstr>Questions, thoughts, comments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with colours</dc:title>
  <dc:creator>Kev</dc:creator>
  <cp:lastModifiedBy>Kev</cp:lastModifiedBy>
  <cp:revision>15</cp:revision>
  <dcterms:created xsi:type="dcterms:W3CDTF">2014-07-05T08:47:42Z</dcterms:created>
  <dcterms:modified xsi:type="dcterms:W3CDTF">2014-07-12T09:23:21Z</dcterms:modified>
</cp:coreProperties>
</file>