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4" r:id="rId1"/>
  </p:sldMasterIdLst>
  <p:notesMasterIdLst>
    <p:notesMasterId r:id="rId14"/>
  </p:notesMasterIdLst>
  <p:handoutMasterIdLst>
    <p:handoutMasterId r:id="rId15"/>
  </p:handoutMasterIdLst>
  <p:sldIdLst>
    <p:sldId id="256" r:id="rId2"/>
    <p:sldId id="268" r:id="rId3"/>
    <p:sldId id="276" r:id="rId4"/>
    <p:sldId id="275" r:id="rId5"/>
    <p:sldId id="284" r:id="rId6"/>
    <p:sldId id="280" r:id="rId7"/>
    <p:sldId id="281" r:id="rId8"/>
    <p:sldId id="282" r:id="rId9"/>
    <p:sldId id="283" r:id="rId10"/>
    <p:sldId id="259" r:id="rId11"/>
    <p:sldId id="267" r:id="rId12"/>
    <p:sldId id="274"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64" d="100"/>
          <a:sy n="64" d="100"/>
        </p:scale>
        <p:origin x="-2640" y="-2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EDD4DE-9612-C64F-8468-C46F91C99543}" type="doc">
      <dgm:prSet loTypeId="urn:microsoft.com/office/officeart/2005/8/layout/venn1" loCatId="" qsTypeId="urn:microsoft.com/office/officeart/2005/8/quickstyle/simple1" qsCatId="simple" csTypeId="urn:microsoft.com/office/officeart/2005/8/colors/accent1_2" csCatId="accent1" phldr="1"/>
      <dgm:spPr/>
    </dgm:pt>
    <dgm:pt modelId="{03C3E027-2538-8343-A395-A98799439858}">
      <dgm:prSet phldrT="[Text]" custT="1"/>
      <dgm:spPr/>
      <dgm:t>
        <a:bodyPr/>
        <a:lstStyle/>
        <a:p>
          <a:pPr>
            <a:spcAft>
              <a:spcPts val="0"/>
            </a:spcAft>
          </a:pPr>
          <a:r>
            <a:rPr lang="en-US" sz="2600" dirty="0" smtClean="0"/>
            <a:t>Personal</a:t>
          </a:r>
        </a:p>
        <a:p>
          <a:pPr>
            <a:spcAft>
              <a:spcPts val="0"/>
            </a:spcAft>
          </a:pPr>
          <a:r>
            <a:rPr lang="en-US" sz="1800" dirty="0" smtClean="0"/>
            <a:t>Teacher-parent, family</a:t>
          </a:r>
        </a:p>
        <a:p>
          <a:pPr>
            <a:spcAft>
              <a:spcPts val="0"/>
            </a:spcAft>
          </a:pPr>
          <a:r>
            <a:rPr lang="en-US" sz="1800" dirty="0" smtClean="0"/>
            <a:t>Social network</a:t>
          </a:r>
          <a:endParaRPr lang="en-US" sz="1800" dirty="0"/>
        </a:p>
      </dgm:t>
    </dgm:pt>
    <dgm:pt modelId="{5D0423ED-CA2B-B043-B6C5-6EF46473C967}" type="parTrans" cxnId="{DE182F38-B7E0-A44D-A954-64CC80DB1848}">
      <dgm:prSet/>
      <dgm:spPr/>
      <dgm:t>
        <a:bodyPr/>
        <a:lstStyle/>
        <a:p>
          <a:endParaRPr lang="en-US"/>
        </a:p>
      </dgm:t>
    </dgm:pt>
    <dgm:pt modelId="{01BE0F5F-2C73-7D44-8BE9-863DC2002574}" type="sibTrans" cxnId="{DE182F38-B7E0-A44D-A954-64CC80DB1848}">
      <dgm:prSet/>
      <dgm:spPr/>
      <dgm:t>
        <a:bodyPr/>
        <a:lstStyle/>
        <a:p>
          <a:endParaRPr lang="en-US"/>
        </a:p>
      </dgm:t>
    </dgm:pt>
    <dgm:pt modelId="{F5F8C2ED-8171-4C46-9CF8-26E7E30EA6BD}">
      <dgm:prSet phldrT="[Text]" custT="1"/>
      <dgm:spPr/>
      <dgm:t>
        <a:bodyPr/>
        <a:lstStyle/>
        <a:p>
          <a:pPr algn="r">
            <a:spcAft>
              <a:spcPts val="0"/>
            </a:spcAft>
          </a:pPr>
          <a:r>
            <a:rPr lang="en-US" sz="2600" dirty="0" smtClean="0"/>
            <a:t>Academic</a:t>
          </a:r>
        </a:p>
        <a:p>
          <a:pPr algn="r">
            <a:spcAft>
              <a:spcPts val="0"/>
            </a:spcAft>
          </a:pPr>
          <a:r>
            <a:rPr lang="en-US" sz="1800" dirty="0" smtClean="0"/>
            <a:t>BA, MA </a:t>
          </a:r>
        </a:p>
        <a:p>
          <a:pPr algn="r">
            <a:spcAft>
              <a:spcPts val="0"/>
            </a:spcAft>
          </a:pPr>
          <a:r>
            <a:rPr lang="en-US" sz="1800" dirty="0" smtClean="0"/>
            <a:t>Education </a:t>
          </a:r>
        </a:p>
        <a:p>
          <a:pPr algn="r">
            <a:spcAft>
              <a:spcPts val="0"/>
            </a:spcAft>
          </a:pPr>
          <a:r>
            <a:rPr lang="en-US" sz="1800" dirty="0" err="1" smtClean="0"/>
            <a:t>EdD</a:t>
          </a:r>
          <a:r>
            <a:rPr lang="en-US" sz="1800" dirty="0" smtClean="0"/>
            <a:t> Year 1</a:t>
          </a:r>
        </a:p>
      </dgm:t>
    </dgm:pt>
    <dgm:pt modelId="{D9051BCD-5304-C344-872F-DD157F10D187}" type="parTrans" cxnId="{2BF852C6-7851-544F-90D1-2A37514CA809}">
      <dgm:prSet/>
      <dgm:spPr/>
      <dgm:t>
        <a:bodyPr/>
        <a:lstStyle/>
        <a:p>
          <a:endParaRPr lang="en-US"/>
        </a:p>
      </dgm:t>
    </dgm:pt>
    <dgm:pt modelId="{0B83E264-5335-504A-920B-33CCDE91471E}" type="sibTrans" cxnId="{2BF852C6-7851-544F-90D1-2A37514CA809}">
      <dgm:prSet/>
      <dgm:spPr/>
      <dgm:t>
        <a:bodyPr/>
        <a:lstStyle/>
        <a:p>
          <a:endParaRPr lang="en-US"/>
        </a:p>
      </dgm:t>
    </dgm:pt>
    <dgm:pt modelId="{86047331-5248-5B47-91B3-A534489671D5}">
      <dgm:prSet phldrT="[Text]" custT="1"/>
      <dgm:spPr/>
      <dgm:t>
        <a:bodyPr/>
        <a:lstStyle/>
        <a:p>
          <a:pPr algn="l">
            <a:spcAft>
              <a:spcPts val="0"/>
            </a:spcAft>
          </a:pPr>
          <a:r>
            <a:rPr lang="en-US" sz="2500" dirty="0" smtClean="0"/>
            <a:t>Professional</a:t>
          </a:r>
        </a:p>
        <a:p>
          <a:pPr algn="l">
            <a:spcAft>
              <a:spcPts val="0"/>
            </a:spcAft>
          </a:pPr>
          <a:r>
            <a:rPr lang="en-US" sz="1800" dirty="0" smtClean="0"/>
            <a:t>Teaching Management</a:t>
          </a:r>
        </a:p>
        <a:p>
          <a:pPr algn="l">
            <a:spcAft>
              <a:spcPts val="0"/>
            </a:spcAft>
          </a:pPr>
          <a:r>
            <a:rPr lang="en-US" sz="1800" dirty="0" smtClean="0"/>
            <a:t>Other ‘hats’</a:t>
          </a:r>
          <a:endParaRPr lang="en-US" sz="1800" dirty="0"/>
        </a:p>
      </dgm:t>
    </dgm:pt>
    <dgm:pt modelId="{2B6C078A-5428-B448-AA7E-9CB363D79A2F}" type="parTrans" cxnId="{DD7D6638-CC4D-CF4D-8262-BC09139E9361}">
      <dgm:prSet/>
      <dgm:spPr/>
      <dgm:t>
        <a:bodyPr/>
        <a:lstStyle/>
        <a:p>
          <a:endParaRPr lang="en-US"/>
        </a:p>
      </dgm:t>
    </dgm:pt>
    <dgm:pt modelId="{32530A85-CF05-E545-8452-01F907586543}" type="sibTrans" cxnId="{DD7D6638-CC4D-CF4D-8262-BC09139E9361}">
      <dgm:prSet/>
      <dgm:spPr/>
      <dgm:t>
        <a:bodyPr/>
        <a:lstStyle/>
        <a:p>
          <a:endParaRPr lang="en-US"/>
        </a:p>
      </dgm:t>
    </dgm:pt>
    <dgm:pt modelId="{5FE1412C-4F2B-F743-B194-E20A9F8CA81D}" type="pres">
      <dgm:prSet presAssocID="{0FEDD4DE-9612-C64F-8468-C46F91C99543}" presName="compositeShape" presStyleCnt="0">
        <dgm:presLayoutVars>
          <dgm:chMax val="7"/>
          <dgm:dir/>
          <dgm:resizeHandles val="exact"/>
        </dgm:presLayoutVars>
      </dgm:prSet>
      <dgm:spPr/>
    </dgm:pt>
    <dgm:pt modelId="{F73F8A64-F164-A546-8A19-C543BDA8C51B}" type="pres">
      <dgm:prSet presAssocID="{03C3E027-2538-8343-A395-A98799439858}" presName="circ1" presStyleLbl="vennNode1" presStyleIdx="0" presStyleCnt="3" custLinFactNeighborX="-441" custLinFactNeighborY="2205"/>
      <dgm:spPr/>
      <dgm:t>
        <a:bodyPr/>
        <a:lstStyle/>
        <a:p>
          <a:endParaRPr lang="en-US"/>
        </a:p>
      </dgm:t>
    </dgm:pt>
    <dgm:pt modelId="{675E2550-5034-994C-B730-6CF696BB8BCC}" type="pres">
      <dgm:prSet presAssocID="{03C3E027-2538-8343-A395-A98799439858}" presName="circ1Tx" presStyleLbl="revTx" presStyleIdx="0" presStyleCnt="0">
        <dgm:presLayoutVars>
          <dgm:chMax val="0"/>
          <dgm:chPref val="0"/>
          <dgm:bulletEnabled val="1"/>
        </dgm:presLayoutVars>
      </dgm:prSet>
      <dgm:spPr/>
      <dgm:t>
        <a:bodyPr/>
        <a:lstStyle/>
        <a:p>
          <a:endParaRPr lang="en-US"/>
        </a:p>
      </dgm:t>
    </dgm:pt>
    <dgm:pt modelId="{74103F09-2DE6-9E45-9DC7-3E561EE1D22E}" type="pres">
      <dgm:prSet presAssocID="{F5F8C2ED-8171-4C46-9CF8-26E7E30EA6BD}" presName="circ2" presStyleLbl="vennNode1" presStyleIdx="1" presStyleCnt="3"/>
      <dgm:spPr/>
      <dgm:t>
        <a:bodyPr/>
        <a:lstStyle/>
        <a:p>
          <a:endParaRPr lang="en-US"/>
        </a:p>
      </dgm:t>
    </dgm:pt>
    <dgm:pt modelId="{4FAA8375-CEAB-8549-A8C5-86558B33BCE4}" type="pres">
      <dgm:prSet presAssocID="{F5F8C2ED-8171-4C46-9CF8-26E7E30EA6BD}" presName="circ2Tx" presStyleLbl="revTx" presStyleIdx="0" presStyleCnt="0">
        <dgm:presLayoutVars>
          <dgm:chMax val="0"/>
          <dgm:chPref val="0"/>
          <dgm:bulletEnabled val="1"/>
        </dgm:presLayoutVars>
      </dgm:prSet>
      <dgm:spPr/>
      <dgm:t>
        <a:bodyPr/>
        <a:lstStyle/>
        <a:p>
          <a:endParaRPr lang="en-US"/>
        </a:p>
      </dgm:t>
    </dgm:pt>
    <dgm:pt modelId="{33D2B76B-172A-9440-8CB6-E6D3A7AE02A3}" type="pres">
      <dgm:prSet presAssocID="{86047331-5248-5B47-91B3-A534489671D5}" presName="circ3" presStyleLbl="vennNode1" presStyleIdx="2" presStyleCnt="3" custLinFactNeighborX="-3116" custLinFactNeighborY="2083"/>
      <dgm:spPr/>
      <dgm:t>
        <a:bodyPr/>
        <a:lstStyle/>
        <a:p>
          <a:endParaRPr lang="en-US"/>
        </a:p>
      </dgm:t>
    </dgm:pt>
    <dgm:pt modelId="{8EE210EE-73C4-E941-B32C-8FC947F8F991}" type="pres">
      <dgm:prSet presAssocID="{86047331-5248-5B47-91B3-A534489671D5}" presName="circ3Tx" presStyleLbl="revTx" presStyleIdx="0" presStyleCnt="0">
        <dgm:presLayoutVars>
          <dgm:chMax val="0"/>
          <dgm:chPref val="0"/>
          <dgm:bulletEnabled val="1"/>
        </dgm:presLayoutVars>
      </dgm:prSet>
      <dgm:spPr/>
      <dgm:t>
        <a:bodyPr/>
        <a:lstStyle/>
        <a:p>
          <a:endParaRPr lang="en-US"/>
        </a:p>
      </dgm:t>
    </dgm:pt>
  </dgm:ptLst>
  <dgm:cxnLst>
    <dgm:cxn modelId="{DE182F38-B7E0-A44D-A954-64CC80DB1848}" srcId="{0FEDD4DE-9612-C64F-8468-C46F91C99543}" destId="{03C3E027-2538-8343-A395-A98799439858}" srcOrd="0" destOrd="0" parTransId="{5D0423ED-CA2B-B043-B6C5-6EF46473C967}" sibTransId="{01BE0F5F-2C73-7D44-8BE9-863DC2002574}"/>
    <dgm:cxn modelId="{DD7D6638-CC4D-CF4D-8262-BC09139E9361}" srcId="{0FEDD4DE-9612-C64F-8468-C46F91C99543}" destId="{86047331-5248-5B47-91B3-A534489671D5}" srcOrd="2" destOrd="0" parTransId="{2B6C078A-5428-B448-AA7E-9CB363D79A2F}" sibTransId="{32530A85-CF05-E545-8452-01F907586543}"/>
    <dgm:cxn modelId="{C260E88E-1DD6-E744-9061-06D36DF0B7C5}" type="presOf" srcId="{86047331-5248-5B47-91B3-A534489671D5}" destId="{33D2B76B-172A-9440-8CB6-E6D3A7AE02A3}" srcOrd="0" destOrd="0" presId="urn:microsoft.com/office/officeart/2005/8/layout/venn1"/>
    <dgm:cxn modelId="{45EAFC5F-23F1-3E41-8817-2AB19495CB11}" type="presOf" srcId="{0FEDD4DE-9612-C64F-8468-C46F91C99543}" destId="{5FE1412C-4F2B-F743-B194-E20A9F8CA81D}" srcOrd="0" destOrd="0" presId="urn:microsoft.com/office/officeart/2005/8/layout/venn1"/>
    <dgm:cxn modelId="{AD812B71-7043-074C-B2EA-57BE850A0B6C}" type="presOf" srcId="{86047331-5248-5B47-91B3-A534489671D5}" destId="{8EE210EE-73C4-E941-B32C-8FC947F8F991}" srcOrd="1" destOrd="0" presId="urn:microsoft.com/office/officeart/2005/8/layout/venn1"/>
    <dgm:cxn modelId="{55029968-4979-BA4B-A5A6-952F0830DBE8}" type="presOf" srcId="{F5F8C2ED-8171-4C46-9CF8-26E7E30EA6BD}" destId="{4FAA8375-CEAB-8549-A8C5-86558B33BCE4}" srcOrd="1" destOrd="0" presId="urn:microsoft.com/office/officeart/2005/8/layout/venn1"/>
    <dgm:cxn modelId="{B958EAA7-5D29-8244-8280-F7B3F092625F}" type="presOf" srcId="{F5F8C2ED-8171-4C46-9CF8-26E7E30EA6BD}" destId="{74103F09-2DE6-9E45-9DC7-3E561EE1D22E}" srcOrd="0" destOrd="0" presId="urn:microsoft.com/office/officeart/2005/8/layout/venn1"/>
    <dgm:cxn modelId="{2BF852C6-7851-544F-90D1-2A37514CA809}" srcId="{0FEDD4DE-9612-C64F-8468-C46F91C99543}" destId="{F5F8C2ED-8171-4C46-9CF8-26E7E30EA6BD}" srcOrd="1" destOrd="0" parTransId="{D9051BCD-5304-C344-872F-DD157F10D187}" sibTransId="{0B83E264-5335-504A-920B-33CCDE91471E}"/>
    <dgm:cxn modelId="{1AC197FA-30FB-7140-A492-778EEE2A5AE6}" type="presOf" srcId="{03C3E027-2538-8343-A395-A98799439858}" destId="{675E2550-5034-994C-B730-6CF696BB8BCC}" srcOrd="1" destOrd="0" presId="urn:microsoft.com/office/officeart/2005/8/layout/venn1"/>
    <dgm:cxn modelId="{9B4B633D-205D-8444-8DC9-0766C3FBDB86}" type="presOf" srcId="{03C3E027-2538-8343-A395-A98799439858}" destId="{F73F8A64-F164-A546-8A19-C543BDA8C51B}" srcOrd="0" destOrd="0" presId="urn:microsoft.com/office/officeart/2005/8/layout/venn1"/>
    <dgm:cxn modelId="{AF7CCA98-E0F7-254B-AAAB-2A9107F66FF8}" type="presParOf" srcId="{5FE1412C-4F2B-F743-B194-E20A9F8CA81D}" destId="{F73F8A64-F164-A546-8A19-C543BDA8C51B}" srcOrd="0" destOrd="0" presId="urn:microsoft.com/office/officeart/2005/8/layout/venn1"/>
    <dgm:cxn modelId="{9489CE16-2881-1140-A209-B027B1D13206}" type="presParOf" srcId="{5FE1412C-4F2B-F743-B194-E20A9F8CA81D}" destId="{675E2550-5034-994C-B730-6CF696BB8BCC}" srcOrd="1" destOrd="0" presId="urn:microsoft.com/office/officeart/2005/8/layout/venn1"/>
    <dgm:cxn modelId="{CFE5C6DC-3048-2346-A299-303DAC1F7AF9}" type="presParOf" srcId="{5FE1412C-4F2B-F743-B194-E20A9F8CA81D}" destId="{74103F09-2DE6-9E45-9DC7-3E561EE1D22E}" srcOrd="2" destOrd="0" presId="urn:microsoft.com/office/officeart/2005/8/layout/venn1"/>
    <dgm:cxn modelId="{5C7E242D-1613-2448-9829-0F54DE8D4272}" type="presParOf" srcId="{5FE1412C-4F2B-F743-B194-E20A9F8CA81D}" destId="{4FAA8375-CEAB-8549-A8C5-86558B33BCE4}" srcOrd="3" destOrd="0" presId="urn:microsoft.com/office/officeart/2005/8/layout/venn1"/>
    <dgm:cxn modelId="{AAAAD105-9A9E-3343-A83A-C733A687139C}" type="presParOf" srcId="{5FE1412C-4F2B-F743-B194-E20A9F8CA81D}" destId="{33D2B76B-172A-9440-8CB6-E6D3A7AE02A3}" srcOrd="4" destOrd="0" presId="urn:microsoft.com/office/officeart/2005/8/layout/venn1"/>
    <dgm:cxn modelId="{E71C411E-A8DE-0146-9D40-270BE9E35D1E}" type="presParOf" srcId="{5FE1412C-4F2B-F743-B194-E20A9F8CA81D}" destId="{8EE210EE-73C4-E941-B32C-8FC947F8F991}"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A55F84-8CAF-D049-9992-1F809D8A0E5A}" type="doc">
      <dgm:prSet loTypeId="urn:microsoft.com/office/officeart/2005/8/layout/venn2" loCatId="" qsTypeId="urn:microsoft.com/office/officeart/2005/8/quickstyle/simple4" qsCatId="simple" csTypeId="urn:microsoft.com/office/officeart/2005/8/colors/accent1_2" csCatId="accent1" phldr="1"/>
      <dgm:spPr/>
      <dgm:t>
        <a:bodyPr/>
        <a:lstStyle/>
        <a:p>
          <a:endParaRPr lang="en-US"/>
        </a:p>
      </dgm:t>
    </dgm:pt>
    <dgm:pt modelId="{2EF804D7-BE42-294F-9BA5-715CD23F37A6}">
      <dgm:prSet phldrT="[Text]" custT="1"/>
      <dgm:spPr/>
      <dgm:t>
        <a:bodyPr/>
        <a:lstStyle/>
        <a:p>
          <a:pPr algn="ctr"/>
          <a:r>
            <a:rPr lang="en-US" sz="1400" dirty="0" err="1" smtClean="0"/>
            <a:t>Meso</a:t>
          </a:r>
          <a:r>
            <a:rPr lang="en-US" sz="1400" dirty="0" smtClean="0"/>
            <a:t>: </a:t>
          </a:r>
          <a:r>
            <a:rPr lang="en-US" sz="1400" dirty="0"/>
            <a:t>school </a:t>
          </a:r>
          <a:r>
            <a:rPr lang="en-US" sz="1400" dirty="0" smtClean="0"/>
            <a:t>policy, procedures, networks</a:t>
          </a:r>
          <a:endParaRPr lang="en-US" sz="1400" dirty="0"/>
        </a:p>
      </dgm:t>
    </dgm:pt>
    <dgm:pt modelId="{976990C0-431E-D845-BA4D-EF5643EEFACC}" type="parTrans" cxnId="{D96C0CE4-29F8-8244-BDEA-2482E7A9D773}">
      <dgm:prSet/>
      <dgm:spPr/>
      <dgm:t>
        <a:bodyPr/>
        <a:lstStyle/>
        <a:p>
          <a:pPr algn="ctr"/>
          <a:endParaRPr lang="en-US"/>
        </a:p>
      </dgm:t>
    </dgm:pt>
    <dgm:pt modelId="{173472CC-AA09-404D-8841-2472AD70FB2B}" type="sibTrans" cxnId="{D96C0CE4-29F8-8244-BDEA-2482E7A9D773}">
      <dgm:prSet/>
      <dgm:spPr/>
      <dgm:t>
        <a:bodyPr/>
        <a:lstStyle/>
        <a:p>
          <a:pPr algn="ctr"/>
          <a:endParaRPr lang="en-US"/>
        </a:p>
      </dgm:t>
    </dgm:pt>
    <dgm:pt modelId="{3EAAF328-656B-0F41-AE26-AEDEC74E0B99}">
      <dgm:prSet phldrT="[Text]"/>
      <dgm:spPr/>
      <dgm:t>
        <a:bodyPr/>
        <a:lstStyle/>
        <a:p>
          <a:pPr algn="ctr"/>
          <a:r>
            <a:rPr lang="en-US" dirty="0" smtClean="0"/>
            <a:t>Personal identity and values</a:t>
          </a:r>
          <a:endParaRPr lang="en-US" dirty="0"/>
        </a:p>
      </dgm:t>
    </dgm:pt>
    <dgm:pt modelId="{BAC1FFB9-F8AB-134D-BEAC-68AC3895D0EA}" type="parTrans" cxnId="{D8C5D0C5-B185-574F-ADF0-F9ED38D51C5B}">
      <dgm:prSet/>
      <dgm:spPr/>
      <dgm:t>
        <a:bodyPr/>
        <a:lstStyle/>
        <a:p>
          <a:pPr algn="ctr"/>
          <a:endParaRPr lang="en-US"/>
        </a:p>
      </dgm:t>
    </dgm:pt>
    <dgm:pt modelId="{EE703AFE-62C8-6345-A6A8-8BACBF5CEC9F}" type="sibTrans" cxnId="{D8C5D0C5-B185-574F-ADF0-F9ED38D51C5B}">
      <dgm:prSet/>
      <dgm:spPr/>
      <dgm:t>
        <a:bodyPr/>
        <a:lstStyle/>
        <a:p>
          <a:pPr algn="ctr"/>
          <a:endParaRPr lang="en-US"/>
        </a:p>
      </dgm:t>
    </dgm:pt>
    <dgm:pt modelId="{298F63AD-03F3-7041-8ED2-DC29194CA627}">
      <dgm:prSet custT="1"/>
      <dgm:spPr/>
      <dgm:t>
        <a:bodyPr/>
        <a:lstStyle/>
        <a:p>
          <a:r>
            <a:rPr lang="en-US" sz="1400" dirty="0" smtClean="0"/>
            <a:t>Micro: professional relationships and values</a:t>
          </a:r>
          <a:endParaRPr lang="en-US" sz="1400" dirty="0"/>
        </a:p>
      </dgm:t>
    </dgm:pt>
    <dgm:pt modelId="{5629C4CC-3BCF-C04E-A458-0A4ADD606061}" type="parTrans" cxnId="{FD6D88C9-E64C-2349-9621-EE58E0C6B298}">
      <dgm:prSet/>
      <dgm:spPr/>
      <dgm:t>
        <a:bodyPr/>
        <a:lstStyle/>
        <a:p>
          <a:endParaRPr lang="en-US"/>
        </a:p>
      </dgm:t>
    </dgm:pt>
    <dgm:pt modelId="{668F09E0-68FE-0748-8F22-271D196AB56F}" type="sibTrans" cxnId="{FD6D88C9-E64C-2349-9621-EE58E0C6B298}">
      <dgm:prSet/>
      <dgm:spPr/>
      <dgm:t>
        <a:bodyPr/>
        <a:lstStyle/>
        <a:p>
          <a:endParaRPr lang="en-US"/>
        </a:p>
      </dgm:t>
    </dgm:pt>
    <dgm:pt modelId="{DDD1B881-069A-514B-A5D1-F0C51FA82E17}">
      <dgm:prSet phldrT="[Text]" custT="1"/>
      <dgm:spPr/>
      <dgm:t>
        <a:bodyPr/>
        <a:lstStyle/>
        <a:p>
          <a:pPr algn="ctr"/>
          <a:r>
            <a:rPr lang="en-US" sz="1400" dirty="0" smtClean="0"/>
            <a:t>Macro: political, cultural, historical</a:t>
          </a:r>
          <a:endParaRPr lang="en-US" sz="1400" dirty="0"/>
        </a:p>
      </dgm:t>
    </dgm:pt>
    <dgm:pt modelId="{16B983C4-C6FA-6D47-8149-11E57B92084D}" type="sibTrans" cxnId="{40758483-DE6F-4946-B397-5D87E62AC373}">
      <dgm:prSet/>
      <dgm:spPr/>
      <dgm:t>
        <a:bodyPr/>
        <a:lstStyle/>
        <a:p>
          <a:pPr algn="ctr"/>
          <a:endParaRPr lang="en-US"/>
        </a:p>
      </dgm:t>
    </dgm:pt>
    <dgm:pt modelId="{22209317-6FFA-824C-A8C5-4A27E3C3415D}" type="parTrans" cxnId="{40758483-DE6F-4946-B397-5D87E62AC373}">
      <dgm:prSet/>
      <dgm:spPr/>
      <dgm:t>
        <a:bodyPr/>
        <a:lstStyle/>
        <a:p>
          <a:pPr algn="ctr"/>
          <a:endParaRPr lang="en-US"/>
        </a:p>
      </dgm:t>
    </dgm:pt>
    <dgm:pt modelId="{FE85F1C7-D8FB-914B-8D33-9DBEED87C8CA}" type="pres">
      <dgm:prSet presAssocID="{E2A55F84-8CAF-D049-9992-1F809D8A0E5A}" presName="Name0" presStyleCnt="0">
        <dgm:presLayoutVars>
          <dgm:chMax val="7"/>
          <dgm:resizeHandles val="exact"/>
        </dgm:presLayoutVars>
      </dgm:prSet>
      <dgm:spPr/>
      <dgm:t>
        <a:bodyPr/>
        <a:lstStyle/>
        <a:p>
          <a:endParaRPr lang="en-US"/>
        </a:p>
      </dgm:t>
    </dgm:pt>
    <dgm:pt modelId="{ABCC42E4-B831-0B46-B148-870725DA3724}" type="pres">
      <dgm:prSet presAssocID="{E2A55F84-8CAF-D049-9992-1F809D8A0E5A}" presName="comp1" presStyleCnt="0"/>
      <dgm:spPr/>
    </dgm:pt>
    <dgm:pt modelId="{96273F80-1BBA-E844-B10D-06A77B6EB9CC}" type="pres">
      <dgm:prSet presAssocID="{E2A55F84-8CAF-D049-9992-1F809D8A0E5A}" presName="circle1" presStyleLbl="node1" presStyleIdx="0" presStyleCnt="4" custScaleX="130726" custLinFactNeighborX="1582" custLinFactNeighborY="9231"/>
      <dgm:spPr/>
      <dgm:t>
        <a:bodyPr/>
        <a:lstStyle/>
        <a:p>
          <a:endParaRPr lang="en-US"/>
        </a:p>
      </dgm:t>
    </dgm:pt>
    <dgm:pt modelId="{FC6A71B3-991C-B543-BAD4-2ACD7AC98A8D}" type="pres">
      <dgm:prSet presAssocID="{E2A55F84-8CAF-D049-9992-1F809D8A0E5A}" presName="c1text" presStyleLbl="node1" presStyleIdx="0" presStyleCnt="4">
        <dgm:presLayoutVars>
          <dgm:bulletEnabled val="1"/>
        </dgm:presLayoutVars>
      </dgm:prSet>
      <dgm:spPr/>
      <dgm:t>
        <a:bodyPr/>
        <a:lstStyle/>
        <a:p>
          <a:endParaRPr lang="en-US"/>
        </a:p>
      </dgm:t>
    </dgm:pt>
    <dgm:pt modelId="{75137879-F97C-264D-8E16-C60EB31B3573}" type="pres">
      <dgm:prSet presAssocID="{E2A55F84-8CAF-D049-9992-1F809D8A0E5A}" presName="comp2" presStyleCnt="0"/>
      <dgm:spPr/>
    </dgm:pt>
    <dgm:pt modelId="{0CA5E54F-00DA-904D-8743-30AE67695456}" type="pres">
      <dgm:prSet presAssocID="{E2A55F84-8CAF-D049-9992-1F809D8A0E5A}" presName="circle2" presStyleLbl="node1" presStyleIdx="1" presStyleCnt="4" custLinFactNeighborX="1100" custLinFactNeighborY="0"/>
      <dgm:spPr/>
      <dgm:t>
        <a:bodyPr/>
        <a:lstStyle/>
        <a:p>
          <a:endParaRPr lang="en-US"/>
        </a:p>
      </dgm:t>
    </dgm:pt>
    <dgm:pt modelId="{0A8BCF33-7937-A643-A066-718D372C2344}" type="pres">
      <dgm:prSet presAssocID="{E2A55F84-8CAF-D049-9992-1F809D8A0E5A}" presName="c2text" presStyleLbl="node1" presStyleIdx="1" presStyleCnt="4">
        <dgm:presLayoutVars>
          <dgm:bulletEnabled val="1"/>
        </dgm:presLayoutVars>
      </dgm:prSet>
      <dgm:spPr/>
      <dgm:t>
        <a:bodyPr/>
        <a:lstStyle/>
        <a:p>
          <a:endParaRPr lang="en-US"/>
        </a:p>
      </dgm:t>
    </dgm:pt>
    <dgm:pt modelId="{9FE8FFCA-5613-9D48-8961-CAF3DDDA1726}" type="pres">
      <dgm:prSet presAssocID="{E2A55F84-8CAF-D049-9992-1F809D8A0E5A}" presName="comp3" presStyleCnt="0"/>
      <dgm:spPr/>
    </dgm:pt>
    <dgm:pt modelId="{52E5FE99-193D-3D4F-B1A7-70AAE641ACD8}" type="pres">
      <dgm:prSet presAssocID="{E2A55F84-8CAF-D049-9992-1F809D8A0E5A}" presName="circle3" presStyleLbl="node1" presStyleIdx="2" presStyleCnt="4" custScaleY="89638"/>
      <dgm:spPr/>
      <dgm:t>
        <a:bodyPr/>
        <a:lstStyle/>
        <a:p>
          <a:endParaRPr lang="en-US"/>
        </a:p>
      </dgm:t>
    </dgm:pt>
    <dgm:pt modelId="{C09CCBF8-8F79-9C4D-9CB7-8A29AF15C7BF}" type="pres">
      <dgm:prSet presAssocID="{E2A55F84-8CAF-D049-9992-1F809D8A0E5A}" presName="c3text" presStyleLbl="node1" presStyleIdx="2" presStyleCnt="4">
        <dgm:presLayoutVars>
          <dgm:bulletEnabled val="1"/>
        </dgm:presLayoutVars>
      </dgm:prSet>
      <dgm:spPr/>
      <dgm:t>
        <a:bodyPr/>
        <a:lstStyle/>
        <a:p>
          <a:endParaRPr lang="en-US"/>
        </a:p>
      </dgm:t>
    </dgm:pt>
    <dgm:pt modelId="{5B70EBFA-D340-7E40-821B-06D8B11A803E}" type="pres">
      <dgm:prSet presAssocID="{E2A55F84-8CAF-D049-9992-1F809D8A0E5A}" presName="comp4" presStyleCnt="0"/>
      <dgm:spPr/>
    </dgm:pt>
    <dgm:pt modelId="{CD05DC6C-72ED-A645-AC5D-4E94B026778E}" type="pres">
      <dgm:prSet presAssocID="{E2A55F84-8CAF-D049-9992-1F809D8A0E5A}" presName="circle4" presStyleLbl="node1" presStyleIdx="3" presStyleCnt="4" custScaleY="86217"/>
      <dgm:spPr/>
      <dgm:t>
        <a:bodyPr/>
        <a:lstStyle/>
        <a:p>
          <a:endParaRPr lang="en-US"/>
        </a:p>
      </dgm:t>
    </dgm:pt>
    <dgm:pt modelId="{4D15E971-71C4-244A-9492-1500668CE1D4}" type="pres">
      <dgm:prSet presAssocID="{E2A55F84-8CAF-D049-9992-1F809D8A0E5A}" presName="c4text" presStyleLbl="node1" presStyleIdx="3" presStyleCnt="4">
        <dgm:presLayoutVars>
          <dgm:bulletEnabled val="1"/>
        </dgm:presLayoutVars>
      </dgm:prSet>
      <dgm:spPr/>
      <dgm:t>
        <a:bodyPr/>
        <a:lstStyle/>
        <a:p>
          <a:endParaRPr lang="en-US"/>
        </a:p>
      </dgm:t>
    </dgm:pt>
  </dgm:ptLst>
  <dgm:cxnLst>
    <dgm:cxn modelId="{6355EFB4-E803-FC4E-A5A8-00A4D82B1252}" type="presOf" srcId="{3EAAF328-656B-0F41-AE26-AEDEC74E0B99}" destId="{CD05DC6C-72ED-A645-AC5D-4E94B026778E}" srcOrd="0" destOrd="0" presId="urn:microsoft.com/office/officeart/2005/8/layout/venn2"/>
    <dgm:cxn modelId="{E56791A4-FBF6-9F4E-874C-C4D47F576950}" type="presOf" srcId="{2EF804D7-BE42-294F-9BA5-715CD23F37A6}" destId="{0A8BCF33-7937-A643-A066-718D372C2344}" srcOrd="1" destOrd="0" presId="urn:microsoft.com/office/officeart/2005/8/layout/venn2"/>
    <dgm:cxn modelId="{CB764420-E789-3147-B22C-4EDF3492FBD9}" type="presOf" srcId="{E2A55F84-8CAF-D049-9992-1F809D8A0E5A}" destId="{FE85F1C7-D8FB-914B-8D33-9DBEED87C8CA}" srcOrd="0" destOrd="0" presId="urn:microsoft.com/office/officeart/2005/8/layout/venn2"/>
    <dgm:cxn modelId="{B06202F9-49DB-3B44-8238-D53B3B396C38}" type="presOf" srcId="{DDD1B881-069A-514B-A5D1-F0C51FA82E17}" destId="{FC6A71B3-991C-B543-BAD4-2ACD7AC98A8D}" srcOrd="1" destOrd="0" presId="urn:microsoft.com/office/officeart/2005/8/layout/venn2"/>
    <dgm:cxn modelId="{FD6D88C9-E64C-2349-9621-EE58E0C6B298}" srcId="{E2A55F84-8CAF-D049-9992-1F809D8A0E5A}" destId="{298F63AD-03F3-7041-8ED2-DC29194CA627}" srcOrd="2" destOrd="0" parTransId="{5629C4CC-3BCF-C04E-A458-0A4ADD606061}" sibTransId="{668F09E0-68FE-0748-8F22-271D196AB56F}"/>
    <dgm:cxn modelId="{F485364C-691E-A64A-AAD6-F727E1F4CF3D}" type="presOf" srcId="{3EAAF328-656B-0F41-AE26-AEDEC74E0B99}" destId="{4D15E971-71C4-244A-9492-1500668CE1D4}" srcOrd="1" destOrd="0" presId="urn:microsoft.com/office/officeart/2005/8/layout/venn2"/>
    <dgm:cxn modelId="{D8C5D0C5-B185-574F-ADF0-F9ED38D51C5B}" srcId="{E2A55F84-8CAF-D049-9992-1F809D8A0E5A}" destId="{3EAAF328-656B-0F41-AE26-AEDEC74E0B99}" srcOrd="3" destOrd="0" parTransId="{BAC1FFB9-F8AB-134D-BEAC-68AC3895D0EA}" sibTransId="{EE703AFE-62C8-6345-A6A8-8BACBF5CEC9F}"/>
    <dgm:cxn modelId="{D96C0CE4-29F8-8244-BDEA-2482E7A9D773}" srcId="{E2A55F84-8CAF-D049-9992-1F809D8A0E5A}" destId="{2EF804D7-BE42-294F-9BA5-715CD23F37A6}" srcOrd="1" destOrd="0" parTransId="{976990C0-431E-D845-BA4D-EF5643EEFACC}" sibTransId="{173472CC-AA09-404D-8841-2472AD70FB2B}"/>
    <dgm:cxn modelId="{40758483-DE6F-4946-B397-5D87E62AC373}" srcId="{E2A55F84-8CAF-D049-9992-1F809D8A0E5A}" destId="{DDD1B881-069A-514B-A5D1-F0C51FA82E17}" srcOrd="0" destOrd="0" parTransId="{22209317-6FFA-824C-A8C5-4A27E3C3415D}" sibTransId="{16B983C4-C6FA-6D47-8149-11E57B92084D}"/>
    <dgm:cxn modelId="{E6A9A670-8D23-A04D-BC60-056CEE4652D3}" type="presOf" srcId="{DDD1B881-069A-514B-A5D1-F0C51FA82E17}" destId="{96273F80-1BBA-E844-B10D-06A77B6EB9CC}" srcOrd="0" destOrd="0" presId="urn:microsoft.com/office/officeart/2005/8/layout/venn2"/>
    <dgm:cxn modelId="{58F3F04B-18C0-FC44-8E7F-CDDE19E79194}" type="presOf" srcId="{298F63AD-03F3-7041-8ED2-DC29194CA627}" destId="{C09CCBF8-8F79-9C4D-9CB7-8A29AF15C7BF}" srcOrd="1" destOrd="0" presId="urn:microsoft.com/office/officeart/2005/8/layout/venn2"/>
    <dgm:cxn modelId="{74891DCC-8787-1644-B00F-B99806DA38DF}" type="presOf" srcId="{298F63AD-03F3-7041-8ED2-DC29194CA627}" destId="{52E5FE99-193D-3D4F-B1A7-70AAE641ACD8}" srcOrd="0" destOrd="0" presId="urn:microsoft.com/office/officeart/2005/8/layout/venn2"/>
    <dgm:cxn modelId="{ECB7C44F-D66A-5E48-8EA4-84E207F0F874}" type="presOf" srcId="{2EF804D7-BE42-294F-9BA5-715CD23F37A6}" destId="{0CA5E54F-00DA-904D-8743-30AE67695456}" srcOrd="0" destOrd="0" presId="urn:microsoft.com/office/officeart/2005/8/layout/venn2"/>
    <dgm:cxn modelId="{7140A2A7-EC05-2147-9EA3-F34E292BAAAA}" type="presParOf" srcId="{FE85F1C7-D8FB-914B-8D33-9DBEED87C8CA}" destId="{ABCC42E4-B831-0B46-B148-870725DA3724}" srcOrd="0" destOrd="0" presId="urn:microsoft.com/office/officeart/2005/8/layout/venn2"/>
    <dgm:cxn modelId="{81E4E65E-E442-2241-9170-FB5E505BF758}" type="presParOf" srcId="{ABCC42E4-B831-0B46-B148-870725DA3724}" destId="{96273F80-1BBA-E844-B10D-06A77B6EB9CC}" srcOrd="0" destOrd="0" presId="urn:microsoft.com/office/officeart/2005/8/layout/venn2"/>
    <dgm:cxn modelId="{FCFFEFAE-0B59-824F-8B74-E389F217F998}" type="presParOf" srcId="{ABCC42E4-B831-0B46-B148-870725DA3724}" destId="{FC6A71B3-991C-B543-BAD4-2ACD7AC98A8D}" srcOrd="1" destOrd="0" presId="urn:microsoft.com/office/officeart/2005/8/layout/venn2"/>
    <dgm:cxn modelId="{A940E831-D26C-BD46-AE80-EE8F6B988937}" type="presParOf" srcId="{FE85F1C7-D8FB-914B-8D33-9DBEED87C8CA}" destId="{75137879-F97C-264D-8E16-C60EB31B3573}" srcOrd="1" destOrd="0" presId="urn:microsoft.com/office/officeart/2005/8/layout/venn2"/>
    <dgm:cxn modelId="{33A97606-D00D-9A4B-B2C4-6F01CDB109C0}" type="presParOf" srcId="{75137879-F97C-264D-8E16-C60EB31B3573}" destId="{0CA5E54F-00DA-904D-8743-30AE67695456}" srcOrd="0" destOrd="0" presId="urn:microsoft.com/office/officeart/2005/8/layout/venn2"/>
    <dgm:cxn modelId="{5945F703-AA26-B945-8730-9D3D4DCC2BA4}" type="presParOf" srcId="{75137879-F97C-264D-8E16-C60EB31B3573}" destId="{0A8BCF33-7937-A643-A066-718D372C2344}" srcOrd="1" destOrd="0" presId="urn:microsoft.com/office/officeart/2005/8/layout/venn2"/>
    <dgm:cxn modelId="{F7C65E10-010C-C644-976F-A63AB315388F}" type="presParOf" srcId="{FE85F1C7-D8FB-914B-8D33-9DBEED87C8CA}" destId="{9FE8FFCA-5613-9D48-8961-CAF3DDDA1726}" srcOrd="2" destOrd="0" presId="urn:microsoft.com/office/officeart/2005/8/layout/venn2"/>
    <dgm:cxn modelId="{07D66DC3-6EA0-894B-A153-946E3C9812A0}" type="presParOf" srcId="{9FE8FFCA-5613-9D48-8961-CAF3DDDA1726}" destId="{52E5FE99-193D-3D4F-B1A7-70AAE641ACD8}" srcOrd="0" destOrd="0" presId="urn:microsoft.com/office/officeart/2005/8/layout/venn2"/>
    <dgm:cxn modelId="{8C6B9C6C-4BAB-0843-9B3E-73D74F7A2284}" type="presParOf" srcId="{9FE8FFCA-5613-9D48-8961-CAF3DDDA1726}" destId="{C09CCBF8-8F79-9C4D-9CB7-8A29AF15C7BF}" srcOrd="1" destOrd="0" presId="urn:microsoft.com/office/officeart/2005/8/layout/venn2"/>
    <dgm:cxn modelId="{70FC5540-ECB5-C741-8492-B7310616165B}" type="presParOf" srcId="{FE85F1C7-D8FB-914B-8D33-9DBEED87C8CA}" destId="{5B70EBFA-D340-7E40-821B-06D8B11A803E}" srcOrd="3" destOrd="0" presId="urn:microsoft.com/office/officeart/2005/8/layout/venn2"/>
    <dgm:cxn modelId="{B8D04E6D-94F1-0B41-BB80-881CE01A2493}" type="presParOf" srcId="{5B70EBFA-D340-7E40-821B-06D8B11A803E}" destId="{CD05DC6C-72ED-A645-AC5D-4E94B026778E}" srcOrd="0" destOrd="0" presId="urn:microsoft.com/office/officeart/2005/8/layout/venn2"/>
    <dgm:cxn modelId="{1FB23630-D41E-1F41-9143-D1B2EB3231D1}" type="presParOf" srcId="{5B70EBFA-D340-7E40-821B-06D8B11A803E}" destId="{4D15E971-71C4-244A-9492-1500668CE1D4}"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3FF437-A74B-C34B-9E10-EA6A5451410E}"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1D1AB758-9905-3945-80F3-0B67CA580FC6}">
      <dgm:prSet phldrT="[Text]"/>
      <dgm:spPr/>
      <dgm:t>
        <a:bodyPr/>
        <a:lstStyle/>
        <a:p>
          <a:endParaRPr lang="en-US" dirty="0" smtClean="0"/>
        </a:p>
        <a:p>
          <a:r>
            <a:rPr lang="en-US" dirty="0" smtClean="0"/>
            <a:t>Researcher as pragmatist</a:t>
          </a:r>
          <a:endParaRPr lang="en-US" dirty="0"/>
        </a:p>
      </dgm:t>
    </dgm:pt>
    <dgm:pt modelId="{64B9D517-245A-DD4B-8473-5A10C1B67DDB}" type="parTrans" cxnId="{674009F8-A52F-554F-B35C-2BEE33B06D61}">
      <dgm:prSet/>
      <dgm:spPr/>
      <dgm:t>
        <a:bodyPr/>
        <a:lstStyle/>
        <a:p>
          <a:endParaRPr lang="en-US"/>
        </a:p>
      </dgm:t>
    </dgm:pt>
    <dgm:pt modelId="{586F39B2-A8E2-C049-BD57-3381F001174D}" type="sibTrans" cxnId="{674009F8-A52F-554F-B35C-2BEE33B06D61}">
      <dgm:prSet/>
      <dgm:spPr/>
      <dgm:t>
        <a:bodyPr/>
        <a:lstStyle/>
        <a:p>
          <a:endParaRPr lang="en-US"/>
        </a:p>
      </dgm:t>
    </dgm:pt>
    <dgm:pt modelId="{998745D3-9AF5-2449-8CC2-4DC2BED27173}">
      <dgm:prSet phldrT="[Text]"/>
      <dgm:spPr/>
      <dgm:t>
        <a:bodyPr/>
        <a:lstStyle/>
        <a:p>
          <a:r>
            <a:rPr lang="en-US" dirty="0" smtClean="0"/>
            <a:t>Ontological assumptions: Reality relative, fluid, constructed by social actors.</a:t>
          </a:r>
        </a:p>
        <a:p>
          <a:r>
            <a:rPr lang="en-US" dirty="0" smtClean="0"/>
            <a:t>Both singular and multiple realities</a:t>
          </a:r>
          <a:endParaRPr lang="en-US" dirty="0"/>
        </a:p>
      </dgm:t>
    </dgm:pt>
    <dgm:pt modelId="{1EEFD903-AF45-F848-8B33-AC10C6210DBC}" type="parTrans" cxnId="{AD436146-BC29-8A4E-A896-C435A2D86BD0}">
      <dgm:prSet/>
      <dgm:spPr/>
      <dgm:t>
        <a:bodyPr/>
        <a:lstStyle/>
        <a:p>
          <a:endParaRPr lang="en-US"/>
        </a:p>
      </dgm:t>
    </dgm:pt>
    <dgm:pt modelId="{651341C1-6605-7345-A575-9727BF36063C}" type="sibTrans" cxnId="{AD436146-BC29-8A4E-A896-C435A2D86BD0}">
      <dgm:prSet/>
      <dgm:spPr/>
      <dgm:t>
        <a:bodyPr/>
        <a:lstStyle/>
        <a:p>
          <a:endParaRPr lang="en-US"/>
        </a:p>
      </dgm:t>
    </dgm:pt>
    <dgm:pt modelId="{15E972B9-9F62-AA4F-9895-AEAE5B9144F3}">
      <dgm:prSet phldrT="[Text]"/>
      <dgm:spPr/>
      <dgm:t>
        <a:bodyPr/>
        <a:lstStyle/>
        <a:p>
          <a:r>
            <a:rPr lang="en-US" dirty="0" smtClean="0"/>
            <a:t>Epistemological assumptions: </a:t>
          </a:r>
        </a:p>
        <a:p>
          <a:r>
            <a:rPr lang="en-US" dirty="0" smtClean="0"/>
            <a:t>Validity and truth are subjective and multiple. Research findings are created through interaction. Practical impetus.</a:t>
          </a:r>
          <a:endParaRPr lang="en-US" dirty="0"/>
        </a:p>
      </dgm:t>
    </dgm:pt>
    <dgm:pt modelId="{B7C08B16-3F14-B446-AFB9-8FEB9CD9961F}" type="parTrans" cxnId="{43C7D719-6E9B-4E49-8994-62D00E5D72EC}">
      <dgm:prSet/>
      <dgm:spPr/>
      <dgm:t>
        <a:bodyPr/>
        <a:lstStyle/>
        <a:p>
          <a:endParaRPr lang="en-US"/>
        </a:p>
      </dgm:t>
    </dgm:pt>
    <dgm:pt modelId="{29520DAD-BFF3-6D45-B533-CA031CB0FEC5}" type="sibTrans" cxnId="{43C7D719-6E9B-4E49-8994-62D00E5D72EC}">
      <dgm:prSet/>
      <dgm:spPr/>
      <dgm:t>
        <a:bodyPr/>
        <a:lstStyle/>
        <a:p>
          <a:endParaRPr lang="en-US"/>
        </a:p>
      </dgm:t>
    </dgm:pt>
    <dgm:pt modelId="{3B0DE5C2-0839-274A-B652-298C72C9281D}">
      <dgm:prSet phldrT="[Text]"/>
      <dgm:spPr/>
      <dgm:t>
        <a:bodyPr/>
        <a:lstStyle/>
        <a:p>
          <a:r>
            <a:rPr lang="en-US" dirty="0" smtClean="0"/>
            <a:t>Rhetorical assumptions: ‘I’ as central to the research process; acknowledge bias, insider research</a:t>
          </a:r>
          <a:endParaRPr lang="en-US" dirty="0"/>
        </a:p>
      </dgm:t>
    </dgm:pt>
    <dgm:pt modelId="{E1EA1DF7-D883-6F43-BC36-C3C53AAA1B91}" type="parTrans" cxnId="{8C90535F-AE8B-7145-A5D8-7C1F2DF5203C}">
      <dgm:prSet/>
      <dgm:spPr/>
      <dgm:t>
        <a:bodyPr/>
        <a:lstStyle/>
        <a:p>
          <a:endParaRPr lang="en-US"/>
        </a:p>
      </dgm:t>
    </dgm:pt>
    <dgm:pt modelId="{5FC2120E-0993-2D4C-82C6-5E3C45FE91D9}" type="sibTrans" cxnId="{8C90535F-AE8B-7145-A5D8-7C1F2DF5203C}">
      <dgm:prSet/>
      <dgm:spPr/>
      <dgm:t>
        <a:bodyPr/>
        <a:lstStyle/>
        <a:p>
          <a:endParaRPr lang="en-US"/>
        </a:p>
      </dgm:t>
    </dgm:pt>
    <dgm:pt modelId="{9D5FC955-4465-3740-A691-C31F6A355D88}">
      <dgm:prSet/>
      <dgm:spPr/>
      <dgm:t>
        <a:bodyPr/>
        <a:lstStyle/>
        <a:p>
          <a:r>
            <a:rPr lang="en-US" dirty="0" smtClean="0"/>
            <a:t>Axiological assumptions: </a:t>
          </a:r>
        </a:p>
        <a:p>
          <a:r>
            <a:rPr lang="en-US" dirty="0" smtClean="0"/>
            <a:t>Values of researcher as teacher and educator. Impact on students as ultimate driving force. Desire to ‘make a difference’.</a:t>
          </a:r>
          <a:endParaRPr lang="en-US" dirty="0"/>
        </a:p>
      </dgm:t>
    </dgm:pt>
    <dgm:pt modelId="{0425E2BF-1E8F-D34F-8F03-BA16960E5ACE}" type="parTrans" cxnId="{739D0C15-D039-084C-8BB1-487883A8F588}">
      <dgm:prSet/>
      <dgm:spPr/>
      <dgm:t>
        <a:bodyPr/>
        <a:lstStyle/>
        <a:p>
          <a:endParaRPr lang="en-US"/>
        </a:p>
      </dgm:t>
    </dgm:pt>
    <dgm:pt modelId="{2DE5131F-A4A7-9344-8163-06C396B20279}" type="sibTrans" cxnId="{739D0C15-D039-084C-8BB1-487883A8F588}">
      <dgm:prSet/>
      <dgm:spPr/>
      <dgm:t>
        <a:bodyPr/>
        <a:lstStyle/>
        <a:p>
          <a:endParaRPr lang="en-US"/>
        </a:p>
      </dgm:t>
    </dgm:pt>
    <dgm:pt modelId="{92204FCB-0230-BB42-BD7B-FBEFFFE32076}" type="pres">
      <dgm:prSet presAssocID="{8E3FF437-A74B-C34B-9E10-EA6A5451410E}" presName="cycle" presStyleCnt="0">
        <dgm:presLayoutVars>
          <dgm:chMax val="1"/>
          <dgm:dir/>
          <dgm:animLvl val="ctr"/>
          <dgm:resizeHandles val="exact"/>
        </dgm:presLayoutVars>
      </dgm:prSet>
      <dgm:spPr/>
      <dgm:t>
        <a:bodyPr/>
        <a:lstStyle/>
        <a:p>
          <a:endParaRPr lang="en-US"/>
        </a:p>
      </dgm:t>
    </dgm:pt>
    <dgm:pt modelId="{0EC2C5F0-11F7-2646-BA22-69620514A1E7}" type="pres">
      <dgm:prSet presAssocID="{1D1AB758-9905-3945-80F3-0B67CA580FC6}" presName="centerShape" presStyleLbl="node0" presStyleIdx="0" presStyleCnt="1"/>
      <dgm:spPr/>
      <dgm:t>
        <a:bodyPr/>
        <a:lstStyle/>
        <a:p>
          <a:endParaRPr lang="en-US"/>
        </a:p>
      </dgm:t>
    </dgm:pt>
    <dgm:pt modelId="{8044275B-8C8C-8140-928E-200DE353F093}" type="pres">
      <dgm:prSet presAssocID="{1EEFD903-AF45-F848-8B33-AC10C6210DBC}" presName="parTrans" presStyleLbl="bgSibTrans2D1" presStyleIdx="0" presStyleCnt="4"/>
      <dgm:spPr/>
      <dgm:t>
        <a:bodyPr/>
        <a:lstStyle/>
        <a:p>
          <a:endParaRPr lang="en-US"/>
        </a:p>
      </dgm:t>
    </dgm:pt>
    <dgm:pt modelId="{CB5A9D84-20B4-4645-ADFF-6A43AE5325B7}" type="pres">
      <dgm:prSet presAssocID="{998745D3-9AF5-2449-8CC2-4DC2BED27173}" presName="node" presStyleLbl="node1" presStyleIdx="0" presStyleCnt="4">
        <dgm:presLayoutVars>
          <dgm:bulletEnabled val="1"/>
        </dgm:presLayoutVars>
      </dgm:prSet>
      <dgm:spPr/>
      <dgm:t>
        <a:bodyPr/>
        <a:lstStyle/>
        <a:p>
          <a:endParaRPr lang="en-US"/>
        </a:p>
      </dgm:t>
    </dgm:pt>
    <dgm:pt modelId="{5CC2620E-A02B-7946-9555-8D28352D2429}" type="pres">
      <dgm:prSet presAssocID="{B7C08B16-3F14-B446-AFB9-8FEB9CD9961F}" presName="parTrans" presStyleLbl="bgSibTrans2D1" presStyleIdx="1" presStyleCnt="4"/>
      <dgm:spPr/>
      <dgm:t>
        <a:bodyPr/>
        <a:lstStyle/>
        <a:p>
          <a:endParaRPr lang="en-US"/>
        </a:p>
      </dgm:t>
    </dgm:pt>
    <dgm:pt modelId="{0CC60AAC-F669-234B-8764-54BD9C008D40}" type="pres">
      <dgm:prSet presAssocID="{15E972B9-9F62-AA4F-9895-AEAE5B9144F3}" presName="node" presStyleLbl="node1" presStyleIdx="1" presStyleCnt="4">
        <dgm:presLayoutVars>
          <dgm:bulletEnabled val="1"/>
        </dgm:presLayoutVars>
      </dgm:prSet>
      <dgm:spPr/>
      <dgm:t>
        <a:bodyPr/>
        <a:lstStyle/>
        <a:p>
          <a:endParaRPr lang="en-US"/>
        </a:p>
      </dgm:t>
    </dgm:pt>
    <dgm:pt modelId="{6A70153D-3550-BD4D-B4FC-90EB14A74FB3}" type="pres">
      <dgm:prSet presAssocID="{0425E2BF-1E8F-D34F-8F03-BA16960E5ACE}" presName="parTrans" presStyleLbl="bgSibTrans2D1" presStyleIdx="2" presStyleCnt="4"/>
      <dgm:spPr/>
      <dgm:t>
        <a:bodyPr/>
        <a:lstStyle/>
        <a:p>
          <a:endParaRPr lang="en-US"/>
        </a:p>
      </dgm:t>
    </dgm:pt>
    <dgm:pt modelId="{811E7312-1631-2643-A5A5-0C0B3291A7FC}" type="pres">
      <dgm:prSet presAssocID="{9D5FC955-4465-3740-A691-C31F6A355D88}" presName="node" presStyleLbl="node1" presStyleIdx="2" presStyleCnt="4">
        <dgm:presLayoutVars>
          <dgm:bulletEnabled val="1"/>
        </dgm:presLayoutVars>
      </dgm:prSet>
      <dgm:spPr/>
      <dgm:t>
        <a:bodyPr/>
        <a:lstStyle/>
        <a:p>
          <a:endParaRPr lang="en-US"/>
        </a:p>
      </dgm:t>
    </dgm:pt>
    <dgm:pt modelId="{5D8FD0B8-598F-5243-9ECD-818055EFB849}" type="pres">
      <dgm:prSet presAssocID="{E1EA1DF7-D883-6F43-BC36-C3C53AAA1B91}" presName="parTrans" presStyleLbl="bgSibTrans2D1" presStyleIdx="3" presStyleCnt="4"/>
      <dgm:spPr/>
      <dgm:t>
        <a:bodyPr/>
        <a:lstStyle/>
        <a:p>
          <a:endParaRPr lang="en-US"/>
        </a:p>
      </dgm:t>
    </dgm:pt>
    <dgm:pt modelId="{58DC6809-290B-F04F-AAE6-E76B24A0981C}" type="pres">
      <dgm:prSet presAssocID="{3B0DE5C2-0839-274A-B652-298C72C9281D}" presName="node" presStyleLbl="node1" presStyleIdx="3" presStyleCnt="4">
        <dgm:presLayoutVars>
          <dgm:bulletEnabled val="1"/>
        </dgm:presLayoutVars>
      </dgm:prSet>
      <dgm:spPr/>
      <dgm:t>
        <a:bodyPr/>
        <a:lstStyle/>
        <a:p>
          <a:endParaRPr lang="en-US"/>
        </a:p>
      </dgm:t>
    </dgm:pt>
  </dgm:ptLst>
  <dgm:cxnLst>
    <dgm:cxn modelId="{99C44B4E-BDD3-DF48-B62F-DAE420504F91}" type="presOf" srcId="{9D5FC955-4465-3740-A691-C31F6A355D88}" destId="{811E7312-1631-2643-A5A5-0C0B3291A7FC}" srcOrd="0" destOrd="0" presId="urn:microsoft.com/office/officeart/2005/8/layout/radial4"/>
    <dgm:cxn modelId="{BB512C12-1BC4-4B46-9003-7B5F22A6F542}" type="presOf" srcId="{15E972B9-9F62-AA4F-9895-AEAE5B9144F3}" destId="{0CC60AAC-F669-234B-8764-54BD9C008D40}" srcOrd="0" destOrd="0" presId="urn:microsoft.com/office/officeart/2005/8/layout/radial4"/>
    <dgm:cxn modelId="{674009F8-A52F-554F-B35C-2BEE33B06D61}" srcId="{8E3FF437-A74B-C34B-9E10-EA6A5451410E}" destId="{1D1AB758-9905-3945-80F3-0B67CA580FC6}" srcOrd="0" destOrd="0" parTransId="{64B9D517-245A-DD4B-8473-5A10C1B67DDB}" sibTransId="{586F39B2-A8E2-C049-BD57-3381F001174D}"/>
    <dgm:cxn modelId="{739D0C15-D039-084C-8BB1-487883A8F588}" srcId="{1D1AB758-9905-3945-80F3-0B67CA580FC6}" destId="{9D5FC955-4465-3740-A691-C31F6A355D88}" srcOrd="2" destOrd="0" parTransId="{0425E2BF-1E8F-D34F-8F03-BA16960E5ACE}" sibTransId="{2DE5131F-A4A7-9344-8163-06C396B20279}"/>
    <dgm:cxn modelId="{AD436146-BC29-8A4E-A896-C435A2D86BD0}" srcId="{1D1AB758-9905-3945-80F3-0B67CA580FC6}" destId="{998745D3-9AF5-2449-8CC2-4DC2BED27173}" srcOrd="0" destOrd="0" parTransId="{1EEFD903-AF45-F848-8B33-AC10C6210DBC}" sibTransId="{651341C1-6605-7345-A575-9727BF36063C}"/>
    <dgm:cxn modelId="{0FA51AD7-AA86-6B46-AE88-AB2741CE8C59}" type="presOf" srcId="{1D1AB758-9905-3945-80F3-0B67CA580FC6}" destId="{0EC2C5F0-11F7-2646-BA22-69620514A1E7}" srcOrd="0" destOrd="0" presId="urn:microsoft.com/office/officeart/2005/8/layout/radial4"/>
    <dgm:cxn modelId="{7D5D09E7-0D6B-A641-A69E-A1C286ABC681}" type="presOf" srcId="{E1EA1DF7-D883-6F43-BC36-C3C53AAA1B91}" destId="{5D8FD0B8-598F-5243-9ECD-818055EFB849}" srcOrd="0" destOrd="0" presId="urn:microsoft.com/office/officeart/2005/8/layout/radial4"/>
    <dgm:cxn modelId="{5DF8286A-A60A-AA4D-8A3F-CB62A657D267}" type="presOf" srcId="{0425E2BF-1E8F-D34F-8F03-BA16960E5ACE}" destId="{6A70153D-3550-BD4D-B4FC-90EB14A74FB3}" srcOrd="0" destOrd="0" presId="urn:microsoft.com/office/officeart/2005/8/layout/radial4"/>
    <dgm:cxn modelId="{B80FB2ED-B1F0-A84B-AE1B-9130AE5FC097}" type="presOf" srcId="{1EEFD903-AF45-F848-8B33-AC10C6210DBC}" destId="{8044275B-8C8C-8140-928E-200DE353F093}" srcOrd="0" destOrd="0" presId="urn:microsoft.com/office/officeart/2005/8/layout/radial4"/>
    <dgm:cxn modelId="{56352082-92A5-594F-B34E-E371485AE528}" type="presOf" srcId="{998745D3-9AF5-2449-8CC2-4DC2BED27173}" destId="{CB5A9D84-20B4-4645-ADFF-6A43AE5325B7}" srcOrd="0" destOrd="0" presId="urn:microsoft.com/office/officeart/2005/8/layout/radial4"/>
    <dgm:cxn modelId="{43C7D719-6E9B-4E49-8994-62D00E5D72EC}" srcId="{1D1AB758-9905-3945-80F3-0B67CA580FC6}" destId="{15E972B9-9F62-AA4F-9895-AEAE5B9144F3}" srcOrd="1" destOrd="0" parTransId="{B7C08B16-3F14-B446-AFB9-8FEB9CD9961F}" sibTransId="{29520DAD-BFF3-6D45-B533-CA031CB0FEC5}"/>
    <dgm:cxn modelId="{8C90535F-AE8B-7145-A5D8-7C1F2DF5203C}" srcId="{1D1AB758-9905-3945-80F3-0B67CA580FC6}" destId="{3B0DE5C2-0839-274A-B652-298C72C9281D}" srcOrd="3" destOrd="0" parTransId="{E1EA1DF7-D883-6F43-BC36-C3C53AAA1B91}" sibTransId="{5FC2120E-0993-2D4C-82C6-5E3C45FE91D9}"/>
    <dgm:cxn modelId="{ACC61C9A-E37A-D849-BE91-79C198839FDF}" type="presOf" srcId="{3B0DE5C2-0839-274A-B652-298C72C9281D}" destId="{58DC6809-290B-F04F-AAE6-E76B24A0981C}" srcOrd="0" destOrd="0" presId="urn:microsoft.com/office/officeart/2005/8/layout/radial4"/>
    <dgm:cxn modelId="{CF186829-0CE1-6B48-B70F-CC672E60A899}" type="presOf" srcId="{B7C08B16-3F14-B446-AFB9-8FEB9CD9961F}" destId="{5CC2620E-A02B-7946-9555-8D28352D2429}" srcOrd="0" destOrd="0" presId="urn:microsoft.com/office/officeart/2005/8/layout/radial4"/>
    <dgm:cxn modelId="{4B715084-EDFF-7145-929B-FF989F4A5868}" type="presOf" srcId="{8E3FF437-A74B-C34B-9E10-EA6A5451410E}" destId="{92204FCB-0230-BB42-BD7B-FBEFFFE32076}" srcOrd="0" destOrd="0" presId="urn:microsoft.com/office/officeart/2005/8/layout/radial4"/>
    <dgm:cxn modelId="{D863EF7F-C676-C04C-BC58-D29BE25FD9C9}" type="presParOf" srcId="{92204FCB-0230-BB42-BD7B-FBEFFFE32076}" destId="{0EC2C5F0-11F7-2646-BA22-69620514A1E7}" srcOrd="0" destOrd="0" presId="urn:microsoft.com/office/officeart/2005/8/layout/radial4"/>
    <dgm:cxn modelId="{6F670657-3A0F-9A41-B20F-56A6F24A315C}" type="presParOf" srcId="{92204FCB-0230-BB42-BD7B-FBEFFFE32076}" destId="{8044275B-8C8C-8140-928E-200DE353F093}" srcOrd="1" destOrd="0" presId="urn:microsoft.com/office/officeart/2005/8/layout/radial4"/>
    <dgm:cxn modelId="{C19837D4-72EA-0E47-89F5-897D6E88BB6A}" type="presParOf" srcId="{92204FCB-0230-BB42-BD7B-FBEFFFE32076}" destId="{CB5A9D84-20B4-4645-ADFF-6A43AE5325B7}" srcOrd="2" destOrd="0" presId="urn:microsoft.com/office/officeart/2005/8/layout/radial4"/>
    <dgm:cxn modelId="{70842A60-03EC-2241-8DD5-333BB4123E84}" type="presParOf" srcId="{92204FCB-0230-BB42-BD7B-FBEFFFE32076}" destId="{5CC2620E-A02B-7946-9555-8D28352D2429}" srcOrd="3" destOrd="0" presId="urn:microsoft.com/office/officeart/2005/8/layout/radial4"/>
    <dgm:cxn modelId="{114A21C5-9755-F744-B49A-2713A7663798}" type="presParOf" srcId="{92204FCB-0230-BB42-BD7B-FBEFFFE32076}" destId="{0CC60AAC-F669-234B-8764-54BD9C008D40}" srcOrd="4" destOrd="0" presId="urn:microsoft.com/office/officeart/2005/8/layout/radial4"/>
    <dgm:cxn modelId="{30C1C789-3325-024F-8455-1454434E550B}" type="presParOf" srcId="{92204FCB-0230-BB42-BD7B-FBEFFFE32076}" destId="{6A70153D-3550-BD4D-B4FC-90EB14A74FB3}" srcOrd="5" destOrd="0" presId="urn:microsoft.com/office/officeart/2005/8/layout/radial4"/>
    <dgm:cxn modelId="{8A61001F-E079-A445-981A-47F74333F292}" type="presParOf" srcId="{92204FCB-0230-BB42-BD7B-FBEFFFE32076}" destId="{811E7312-1631-2643-A5A5-0C0B3291A7FC}" srcOrd="6" destOrd="0" presId="urn:microsoft.com/office/officeart/2005/8/layout/radial4"/>
    <dgm:cxn modelId="{224D04B7-BB2C-4648-8E61-1F8EC0EAD9CC}" type="presParOf" srcId="{92204FCB-0230-BB42-BD7B-FBEFFFE32076}" destId="{5D8FD0B8-598F-5243-9ECD-818055EFB849}" srcOrd="7" destOrd="0" presId="urn:microsoft.com/office/officeart/2005/8/layout/radial4"/>
    <dgm:cxn modelId="{32AD0B1F-B5BA-1649-AEE1-8A7C9BC74B09}" type="presParOf" srcId="{92204FCB-0230-BB42-BD7B-FBEFFFE32076}" destId="{58DC6809-290B-F04F-AAE6-E76B24A0981C}"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3F8A64-F164-A546-8A19-C543BDA8C51B}">
      <dsp:nvSpPr>
        <dsp:cNvPr id="0" name=""/>
        <dsp:cNvSpPr/>
      </dsp:nvSpPr>
      <dsp:spPr>
        <a:xfrm>
          <a:off x="2773043" y="123519"/>
          <a:ext cx="2880360" cy="2880360"/>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ts val="0"/>
            </a:spcAft>
          </a:pPr>
          <a:r>
            <a:rPr lang="en-US" sz="2600" kern="1200" dirty="0" smtClean="0"/>
            <a:t>Personal</a:t>
          </a:r>
        </a:p>
        <a:p>
          <a:pPr lvl="0" algn="ctr" defTabSz="1155700">
            <a:lnSpc>
              <a:spcPct val="90000"/>
            </a:lnSpc>
            <a:spcBef>
              <a:spcPct val="0"/>
            </a:spcBef>
            <a:spcAft>
              <a:spcPts val="0"/>
            </a:spcAft>
          </a:pPr>
          <a:r>
            <a:rPr lang="en-US" sz="1800" kern="1200" dirty="0" smtClean="0"/>
            <a:t>Teacher-parent, family</a:t>
          </a:r>
        </a:p>
        <a:p>
          <a:pPr lvl="0" algn="ctr" defTabSz="1155700">
            <a:lnSpc>
              <a:spcPct val="90000"/>
            </a:lnSpc>
            <a:spcBef>
              <a:spcPct val="0"/>
            </a:spcBef>
            <a:spcAft>
              <a:spcPts val="0"/>
            </a:spcAft>
          </a:pPr>
          <a:r>
            <a:rPr lang="en-US" sz="1800" kern="1200" dirty="0" smtClean="0"/>
            <a:t>Social network</a:t>
          </a:r>
          <a:endParaRPr lang="en-US" sz="1800" kern="1200" dirty="0"/>
        </a:p>
      </dsp:txBody>
      <dsp:txXfrm>
        <a:off x="3157091" y="627582"/>
        <a:ext cx="2112264" cy="1296162"/>
      </dsp:txXfrm>
    </dsp:sp>
    <dsp:sp modelId="{74103F09-2DE6-9E45-9DC7-3E561EE1D22E}">
      <dsp:nvSpPr>
        <dsp:cNvPr id="0" name=""/>
        <dsp:cNvSpPr/>
      </dsp:nvSpPr>
      <dsp:spPr>
        <a:xfrm>
          <a:off x="3825075" y="1860232"/>
          <a:ext cx="2880360" cy="2880360"/>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r" defTabSz="1155700">
            <a:lnSpc>
              <a:spcPct val="90000"/>
            </a:lnSpc>
            <a:spcBef>
              <a:spcPct val="0"/>
            </a:spcBef>
            <a:spcAft>
              <a:spcPts val="0"/>
            </a:spcAft>
          </a:pPr>
          <a:r>
            <a:rPr lang="en-US" sz="2600" kern="1200" dirty="0" smtClean="0"/>
            <a:t>Academic</a:t>
          </a:r>
        </a:p>
        <a:p>
          <a:pPr lvl="0" algn="r" defTabSz="1155700">
            <a:lnSpc>
              <a:spcPct val="90000"/>
            </a:lnSpc>
            <a:spcBef>
              <a:spcPct val="0"/>
            </a:spcBef>
            <a:spcAft>
              <a:spcPts val="0"/>
            </a:spcAft>
          </a:pPr>
          <a:r>
            <a:rPr lang="en-US" sz="1800" kern="1200" dirty="0" smtClean="0"/>
            <a:t>BA, MA </a:t>
          </a:r>
        </a:p>
        <a:p>
          <a:pPr lvl="0" algn="r" defTabSz="1155700">
            <a:lnSpc>
              <a:spcPct val="90000"/>
            </a:lnSpc>
            <a:spcBef>
              <a:spcPct val="0"/>
            </a:spcBef>
            <a:spcAft>
              <a:spcPts val="0"/>
            </a:spcAft>
          </a:pPr>
          <a:r>
            <a:rPr lang="en-US" sz="1800" kern="1200" dirty="0" smtClean="0"/>
            <a:t>Education </a:t>
          </a:r>
        </a:p>
        <a:p>
          <a:pPr lvl="0" algn="r" defTabSz="1155700">
            <a:lnSpc>
              <a:spcPct val="90000"/>
            </a:lnSpc>
            <a:spcBef>
              <a:spcPct val="0"/>
            </a:spcBef>
            <a:spcAft>
              <a:spcPts val="0"/>
            </a:spcAft>
          </a:pPr>
          <a:r>
            <a:rPr lang="en-US" sz="1800" kern="1200" dirty="0" err="1" smtClean="0"/>
            <a:t>EdD</a:t>
          </a:r>
          <a:r>
            <a:rPr lang="en-US" sz="1800" kern="1200" dirty="0" smtClean="0"/>
            <a:t> Year 1</a:t>
          </a:r>
        </a:p>
      </dsp:txBody>
      <dsp:txXfrm>
        <a:off x="4705985" y="2604325"/>
        <a:ext cx="1728216" cy="1584198"/>
      </dsp:txXfrm>
    </dsp:sp>
    <dsp:sp modelId="{33D2B76B-172A-9440-8CB6-E6D3A7AE02A3}">
      <dsp:nvSpPr>
        <dsp:cNvPr id="0" name=""/>
        <dsp:cNvSpPr/>
      </dsp:nvSpPr>
      <dsp:spPr>
        <a:xfrm>
          <a:off x="1656663" y="1920230"/>
          <a:ext cx="2880360" cy="2880360"/>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l" defTabSz="1111250">
            <a:lnSpc>
              <a:spcPct val="90000"/>
            </a:lnSpc>
            <a:spcBef>
              <a:spcPct val="0"/>
            </a:spcBef>
            <a:spcAft>
              <a:spcPts val="0"/>
            </a:spcAft>
          </a:pPr>
          <a:r>
            <a:rPr lang="en-US" sz="2500" kern="1200" dirty="0" smtClean="0"/>
            <a:t>Professional</a:t>
          </a:r>
        </a:p>
        <a:p>
          <a:pPr lvl="0" algn="l" defTabSz="1111250">
            <a:lnSpc>
              <a:spcPct val="90000"/>
            </a:lnSpc>
            <a:spcBef>
              <a:spcPct val="0"/>
            </a:spcBef>
            <a:spcAft>
              <a:spcPts val="0"/>
            </a:spcAft>
          </a:pPr>
          <a:r>
            <a:rPr lang="en-US" sz="1800" kern="1200" dirty="0" smtClean="0"/>
            <a:t>Teaching Management</a:t>
          </a:r>
        </a:p>
        <a:p>
          <a:pPr lvl="0" algn="l" defTabSz="1111250">
            <a:lnSpc>
              <a:spcPct val="90000"/>
            </a:lnSpc>
            <a:spcBef>
              <a:spcPct val="0"/>
            </a:spcBef>
            <a:spcAft>
              <a:spcPts val="0"/>
            </a:spcAft>
          </a:pPr>
          <a:r>
            <a:rPr lang="en-US" sz="1800" kern="1200" dirty="0" smtClean="0"/>
            <a:t>Other ‘hats’</a:t>
          </a:r>
          <a:endParaRPr lang="en-US" sz="1800" kern="1200" dirty="0"/>
        </a:p>
      </dsp:txBody>
      <dsp:txXfrm>
        <a:off x="1927897" y="2664323"/>
        <a:ext cx="1728216" cy="15841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273F80-1BBA-E844-B10D-06A77B6EB9CC}">
      <dsp:nvSpPr>
        <dsp:cNvPr id="0" name=""/>
        <dsp:cNvSpPr/>
      </dsp:nvSpPr>
      <dsp:spPr>
        <a:xfrm>
          <a:off x="1368511" y="0"/>
          <a:ext cx="5661350" cy="4330700"/>
        </a:xfrm>
        <a:prstGeom prst="ellips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Macro: political, cultural, historical</a:t>
          </a:r>
          <a:endParaRPr lang="en-US" sz="1400" kern="1200" dirty="0"/>
        </a:p>
      </dsp:txBody>
      <dsp:txXfrm>
        <a:off x="3407729" y="216534"/>
        <a:ext cx="1582913" cy="649605"/>
      </dsp:txXfrm>
    </dsp:sp>
    <dsp:sp modelId="{0CA5E54F-00DA-904D-8743-30AE67695456}">
      <dsp:nvSpPr>
        <dsp:cNvPr id="0" name=""/>
        <dsp:cNvSpPr/>
      </dsp:nvSpPr>
      <dsp:spPr>
        <a:xfrm>
          <a:off x="2436505" y="866139"/>
          <a:ext cx="3464560" cy="3464560"/>
        </a:xfrm>
        <a:prstGeom prst="ellips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err="1" smtClean="0"/>
            <a:t>Meso</a:t>
          </a:r>
          <a:r>
            <a:rPr lang="en-US" sz="1400" kern="1200" dirty="0" smtClean="0"/>
            <a:t>: </a:t>
          </a:r>
          <a:r>
            <a:rPr lang="en-US" sz="1400" kern="1200" dirty="0"/>
            <a:t>school </a:t>
          </a:r>
          <a:r>
            <a:rPr lang="en-US" sz="1400" kern="1200" dirty="0" smtClean="0"/>
            <a:t>policy, procedures, networks</a:t>
          </a:r>
          <a:endParaRPr lang="en-US" sz="1400" kern="1200" dirty="0"/>
        </a:p>
      </dsp:txBody>
      <dsp:txXfrm>
        <a:off x="3563353" y="1074013"/>
        <a:ext cx="1210863" cy="623620"/>
      </dsp:txXfrm>
    </dsp:sp>
    <dsp:sp modelId="{52E5FE99-193D-3D4F-B1A7-70AAE641ACD8}">
      <dsp:nvSpPr>
        <dsp:cNvPr id="0" name=""/>
        <dsp:cNvSpPr/>
      </dsp:nvSpPr>
      <dsp:spPr>
        <a:xfrm>
          <a:off x="2831465" y="1866904"/>
          <a:ext cx="2598420" cy="2329171"/>
        </a:xfrm>
        <a:prstGeom prst="ellips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Micro: professional relationships and values</a:t>
          </a:r>
          <a:endParaRPr lang="en-US" sz="1400" kern="1200" dirty="0"/>
        </a:p>
      </dsp:txBody>
      <dsp:txXfrm>
        <a:off x="3525243" y="2041592"/>
        <a:ext cx="1210863" cy="524063"/>
      </dsp:txXfrm>
    </dsp:sp>
    <dsp:sp modelId="{CD05DC6C-72ED-A645-AC5D-4E94B026778E}">
      <dsp:nvSpPr>
        <dsp:cNvPr id="0" name=""/>
        <dsp:cNvSpPr/>
      </dsp:nvSpPr>
      <dsp:spPr>
        <a:xfrm>
          <a:off x="3264535" y="2717800"/>
          <a:ext cx="1732280" cy="1493519"/>
        </a:xfrm>
        <a:prstGeom prst="ellips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Personal identity and values</a:t>
          </a:r>
          <a:endParaRPr lang="en-US" sz="1300" kern="1200" dirty="0"/>
        </a:p>
      </dsp:txBody>
      <dsp:txXfrm>
        <a:off x="3518221" y="3091180"/>
        <a:ext cx="1224906" cy="7467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2C5F0-11F7-2646-BA22-69620514A1E7}">
      <dsp:nvSpPr>
        <dsp:cNvPr id="0" name=""/>
        <dsp:cNvSpPr/>
      </dsp:nvSpPr>
      <dsp:spPr>
        <a:xfrm>
          <a:off x="3026134" y="2304687"/>
          <a:ext cx="2202730" cy="2202730"/>
        </a:xfrm>
        <a:prstGeom prst="ellips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en-US" sz="2500" kern="1200" dirty="0" smtClean="0"/>
        </a:p>
        <a:p>
          <a:pPr lvl="0" algn="ctr" defTabSz="1111250">
            <a:lnSpc>
              <a:spcPct val="90000"/>
            </a:lnSpc>
            <a:spcBef>
              <a:spcPct val="0"/>
            </a:spcBef>
            <a:spcAft>
              <a:spcPct val="35000"/>
            </a:spcAft>
          </a:pPr>
          <a:r>
            <a:rPr lang="en-US" sz="2500" kern="1200" dirty="0" smtClean="0"/>
            <a:t>Researcher as pragmatist</a:t>
          </a:r>
          <a:endParaRPr lang="en-US" sz="2500" kern="1200" dirty="0"/>
        </a:p>
      </dsp:txBody>
      <dsp:txXfrm>
        <a:off x="3348716" y="2627269"/>
        <a:ext cx="1557566" cy="1557566"/>
      </dsp:txXfrm>
    </dsp:sp>
    <dsp:sp modelId="{8044275B-8C8C-8140-928E-200DE353F093}">
      <dsp:nvSpPr>
        <dsp:cNvPr id="0" name=""/>
        <dsp:cNvSpPr/>
      </dsp:nvSpPr>
      <dsp:spPr>
        <a:xfrm rot="11700000">
          <a:off x="1362759" y="2570639"/>
          <a:ext cx="1636773" cy="627778"/>
        </a:xfrm>
        <a:prstGeom prst="leftArrow">
          <a:avLst>
            <a:gd name="adj1" fmla="val 60000"/>
            <a:gd name="adj2" fmla="val 50000"/>
          </a:avLst>
        </a:prstGeom>
        <a:gradFill rotWithShape="0">
          <a:gsLst>
            <a:gs pos="0">
              <a:schemeClr val="accent1">
                <a:tint val="60000"/>
                <a:hueOff val="0"/>
                <a:satOff val="0"/>
                <a:lumOff val="0"/>
                <a:alphaOff val="0"/>
                <a:tint val="96000"/>
                <a:satMod val="120000"/>
                <a:lumMod val="120000"/>
              </a:schemeClr>
            </a:gs>
            <a:gs pos="100000">
              <a:schemeClr val="accent1">
                <a:tint val="60000"/>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sp>
    <dsp:sp modelId="{CB5A9D84-20B4-4645-ADFF-6A43AE5325B7}">
      <dsp:nvSpPr>
        <dsp:cNvPr id="0" name=""/>
        <dsp:cNvSpPr/>
      </dsp:nvSpPr>
      <dsp:spPr>
        <a:xfrm>
          <a:off x="344348" y="1835676"/>
          <a:ext cx="2092594" cy="1674075"/>
        </a:xfrm>
        <a:prstGeom prst="roundRect">
          <a:avLst>
            <a:gd name="adj" fmla="val 1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smtClean="0"/>
            <a:t>Ontological assumptions: Reality relative, fluid, constructed by social actors.</a:t>
          </a:r>
        </a:p>
        <a:p>
          <a:pPr lvl="0" algn="ctr" defTabSz="577850">
            <a:lnSpc>
              <a:spcPct val="90000"/>
            </a:lnSpc>
            <a:spcBef>
              <a:spcPct val="0"/>
            </a:spcBef>
            <a:spcAft>
              <a:spcPct val="35000"/>
            </a:spcAft>
          </a:pPr>
          <a:r>
            <a:rPr lang="en-US" sz="1300" kern="1200" dirty="0" smtClean="0"/>
            <a:t>Both singular and multiple realities</a:t>
          </a:r>
          <a:endParaRPr lang="en-US" sz="1300" kern="1200" dirty="0"/>
        </a:p>
      </dsp:txBody>
      <dsp:txXfrm>
        <a:off x="393380" y="1884708"/>
        <a:ext cx="1994530" cy="1576011"/>
      </dsp:txXfrm>
    </dsp:sp>
    <dsp:sp modelId="{5CC2620E-A02B-7946-9555-8D28352D2429}">
      <dsp:nvSpPr>
        <dsp:cNvPr id="0" name=""/>
        <dsp:cNvSpPr/>
      </dsp:nvSpPr>
      <dsp:spPr>
        <a:xfrm rot="14700000">
          <a:off x="2457531" y="1265940"/>
          <a:ext cx="1636773" cy="627778"/>
        </a:xfrm>
        <a:prstGeom prst="leftArrow">
          <a:avLst>
            <a:gd name="adj1" fmla="val 60000"/>
            <a:gd name="adj2" fmla="val 50000"/>
          </a:avLst>
        </a:prstGeom>
        <a:gradFill rotWithShape="0">
          <a:gsLst>
            <a:gs pos="0">
              <a:schemeClr val="accent1">
                <a:tint val="60000"/>
                <a:hueOff val="0"/>
                <a:satOff val="0"/>
                <a:lumOff val="0"/>
                <a:alphaOff val="0"/>
                <a:tint val="96000"/>
                <a:satMod val="120000"/>
                <a:lumMod val="120000"/>
              </a:schemeClr>
            </a:gs>
            <a:gs pos="100000">
              <a:schemeClr val="accent1">
                <a:tint val="60000"/>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sp>
    <dsp:sp modelId="{0CC60AAC-F669-234B-8764-54BD9C008D40}">
      <dsp:nvSpPr>
        <dsp:cNvPr id="0" name=""/>
        <dsp:cNvSpPr/>
      </dsp:nvSpPr>
      <dsp:spPr>
        <a:xfrm>
          <a:off x="1883756" y="1082"/>
          <a:ext cx="2092594" cy="1674075"/>
        </a:xfrm>
        <a:prstGeom prst="roundRect">
          <a:avLst>
            <a:gd name="adj" fmla="val 1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smtClean="0"/>
            <a:t>Epistemological assumptions: </a:t>
          </a:r>
        </a:p>
        <a:p>
          <a:pPr lvl="0" algn="ctr" defTabSz="577850">
            <a:lnSpc>
              <a:spcPct val="90000"/>
            </a:lnSpc>
            <a:spcBef>
              <a:spcPct val="0"/>
            </a:spcBef>
            <a:spcAft>
              <a:spcPct val="35000"/>
            </a:spcAft>
          </a:pPr>
          <a:r>
            <a:rPr lang="en-US" sz="1300" kern="1200" dirty="0" smtClean="0"/>
            <a:t>Validity and truth are subjective and multiple. Research findings are created through interaction. Practical impetus.</a:t>
          </a:r>
          <a:endParaRPr lang="en-US" sz="1300" kern="1200" dirty="0"/>
        </a:p>
      </dsp:txBody>
      <dsp:txXfrm>
        <a:off x="1932788" y="50114"/>
        <a:ext cx="1994530" cy="1576011"/>
      </dsp:txXfrm>
    </dsp:sp>
    <dsp:sp modelId="{6A70153D-3550-BD4D-B4FC-90EB14A74FB3}">
      <dsp:nvSpPr>
        <dsp:cNvPr id="0" name=""/>
        <dsp:cNvSpPr/>
      </dsp:nvSpPr>
      <dsp:spPr>
        <a:xfrm rot="17700000">
          <a:off x="4160695" y="1265940"/>
          <a:ext cx="1636773" cy="627778"/>
        </a:xfrm>
        <a:prstGeom prst="leftArrow">
          <a:avLst>
            <a:gd name="adj1" fmla="val 60000"/>
            <a:gd name="adj2" fmla="val 50000"/>
          </a:avLst>
        </a:prstGeom>
        <a:gradFill rotWithShape="0">
          <a:gsLst>
            <a:gs pos="0">
              <a:schemeClr val="accent1">
                <a:tint val="60000"/>
                <a:hueOff val="0"/>
                <a:satOff val="0"/>
                <a:lumOff val="0"/>
                <a:alphaOff val="0"/>
                <a:tint val="96000"/>
                <a:satMod val="120000"/>
                <a:lumMod val="120000"/>
              </a:schemeClr>
            </a:gs>
            <a:gs pos="100000">
              <a:schemeClr val="accent1">
                <a:tint val="60000"/>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sp>
    <dsp:sp modelId="{811E7312-1631-2643-A5A5-0C0B3291A7FC}">
      <dsp:nvSpPr>
        <dsp:cNvPr id="0" name=""/>
        <dsp:cNvSpPr/>
      </dsp:nvSpPr>
      <dsp:spPr>
        <a:xfrm>
          <a:off x="4278649" y="1082"/>
          <a:ext cx="2092594" cy="1674075"/>
        </a:xfrm>
        <a:prstGeom prst="roundRect">
          <a:avLst>
            <a:gd name="adj" fmla="val 1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smtClean="0"/>
            <a:t>Axiological assumptions: </a:t>
          </a:r>
        </a:p>
        <a:p>
          <a:pPr lvl="0" algn="ctr" defTabSz="577850">
            <a:lnSpc>
              <a:spcPct val="90000"/>
            </a:lnSpc>
            <a:spcBef>
              <a:spcPct val="0"/>
            </a:spcBef>
            <a:spcAft>
              <a:spcPct val="35000"/>
            </a:spcAft>
          </a:pPr>
          <a:r>
            <a:rPr lang="en-US" sz="1300" kern="1200" dirty="0" smtClean="0"/>
            <a:t>Values of researcher as teacher and educator. Impact on students as ultimate driving force. Desire to ‘make a difference’.</a:t>
          </a:r>
          <a:endParaRPr lang="en-US" sz="1300" kern="1200" dirty="0"/>
        </a:p>
      </dsp:txBody>
      <dsp:txXfrm>
        <a:off x="4327681" y="50114"/>
        <a:ext cx="1994530" cy="1576011"/>
      </dsp:txXfrm>
    </dsp:sp>
    <dsp:sp modelId="{5D8FD0B8-598F-5243-9ECD-818055EFB849}">
      <dsp:nvSpPr>
        <dsp:cNvPr id="0" name=""/>
        <dsp:cNvSpPr/>
      </dsp:nvSpPr>
      <dsp:spPr>
        <a:xfrm rot="20700000">
          <a:off x="5255467" y="2570639"/>
          <a:ext cx="1636773" cy="627778"/>
        </a:xfrm>
        <a:prstGeom prst="leftArrow">
          <a:avLst>
            <a:gd name="adj1" fmla="val 60000"/>
            <a:gd name="adj2" fmla="val 50000"/>
          </a:avLst>
        </a:prstGeom>
        <a:gradFill rotWithShape="0">
          <a:gsLst>
            <a:gs pos="0">
              <a:schemeClr val="accent1">
                <a:tint val="60000"/>
                <a:hueOff val="0"/>
                <a:satOff val="0"/>
                <a:lumOff val="0"/>
                <a:alphaOff val="0"/>
                <a:tint val="96000"/>
                <a:satMod val="120000"/>
                <a:lumMod val="120000"/>
              </a:schemeClr>
            </a:gs>
            <a:gs pos="100000">
              <a:schemeClr val="accent1">
                <a:tint val="60000"/>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sp>
    <dsp:sp modelId="{58DC6809-290B-F04F-AAE6-E76B24A0981C}">
      <dsp:nvSpPr>
        <dsp:cNvPr id="0" name=""/>
        <dsp:cNvSpPr/>
      </dsp:nvSpPr>
      <dsp:spPr>
        <a:xfrm>
          <a:off x="5818057" y="1835676"/>
          <a:ext cx="2092594" cy="1674075"/>
        </a:xfrm>
        <a:prstGeom prst="roundRect">
          <a:avLst>
            <a:gd name="adj" fmla="val 1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smtClean="0"/>
            <a:t>Rhetorical assumptions: ‘I’ as central to the research process; acknowledge bias, insider research</a:t>
          </a:r>
          <a:endParaRPr lang="en-US" sz="1300" kern="1200" dirty="0"/>
        </a:p>
      </dsp:txBody>
      <dsp:txXfrm>
        <a:off x="5867089" y="1884708"/>
        <a:ext cx="1994530" cy="157601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D73639-1F09-7541-8C70-8FE18A3D3DCD}" type="datetimeFigureOut">
              <a:rPr lang="en-US" smtClean="0"/>
              <a:t>10/07/2014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14E3E0-E00A-4A4C-BC71-47D58FAB63E1}" type="slidenum">
              <a:rPr lang="en-US" smtClean="0"/>
              <a:t>‹#›</a:t>
            </a:fld>
            <a:endParaRPr lang="en-US"/>
          </a:p>
        </p:txBody>
      </p:sp>
    </p:spTree>
    <p:extLst>
      <p:ext uri="{BB962C8B-B14F-4D97-AF65-F5344CB8AC3E}">
        <p14:creationId xmlns:p14="http://schemas.microsoft.com/office/powerpoint/2010/main" val="17610703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C6079F-4ADF-7E43-9DCF-C9581A59F505}" type="datetimeFigureOut">
              <a:rPr lang="en-US" smtClean="0"/>
              <a:t>10/07/2014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E8F8A5-3D87-6340-A683-5ADF107F1C97}" type="slidenum">
              <a:rPr lang="en-US" smtClean="0"/>
              <a:t>‹#›</a:t>
            </a:fld>
            <a:endParaRPr lang="en-US"/>
          </a:p>
        </p:txBody>
      </p:sp>
    </p:spTree>
    <p:extLst>
      <p:ext uri="{BB962C8B-B14F-4D97-AF65-F5344CB8AC3E}">
        <p14:creationId xmlns:p14="http://schemas.microsoft.com/office/powerpoint/2010/main" val="172517845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Personal – 5 years as a</a:t>
            </a:r>
            <a:r>
              <a:rPr lang="en-US" baseline="0" dirty="0" smtClean="0"/>
              <a:t> teacher-parent, writing as self-expression, desire to ‘make a difference’</a:t>
            </a:r>
          </a:p>
          <a:p>
            <a:r>
              <a:rPr lang="en-US" baseline="0" dirty="0" smtClean="0"/>
              <a:t>Professional – learning curves, constant re-evaluation, relationships and contacts, adults and children – well-being and effectiveness</a:t>
            </a:r>
          </a:p>
          <a:p>
            <a:r>
              <a:rPr lang="en-US" baseline="0" dirty="0" smtClean="0"/>
              <a:t>Academic – background in existentialism the nouveau roman, the Berlin Wall – philosophy meets practicality. </a:t>
            </a:r>
            <a:r>
              <a:rPr lang="en-US" baseline="0" dirty="0" err="1" smtClean="0"/>
              <a:t>Emphasise</a:t>
            </a:r>
            <a:r>
              <a:rPr lang="en-US" baseline="0" dirty="0" smtClean="0"/>
              <a:t> </a:t>
            </a:r>
            <a:r>
              <a:rPr lang="en-US" baseline="0" dirty="0" err="1" smtClean="0"/>
              <a:t>EdD</a:t>
            </a:r>
            <a:r>
              <a:rPr lang="en-US" baseline="0" dirty="0" smtClean="0"/>
              <a:t> Year 1 – Grounding for further study. Steep learning curve. Getting to grips with academic standards and principles (always someone to disagree / agree! Make your case strongly etc.)</a:t>
            </a:r>
          </a:p>
          <a:p>
            <a:endParaRPr lang="en-US" baseline="0" dirty="0" smtClean="0"/>
          </a:p>
          <a:p>
            <a:r>
              <a:rPr lang="en-US" baseline="0" dirty="0" err="1" smtClean="0"/>
              <a:t>EdD</a:t>
            </a:r>
            <a:r>
              <a:rPr lang="en-US" baseline="0" dirty="0" smtClean="0"/>
              <a:t> – change to bring it all together – </a:t>
            </a:r>
            <a:r>
              <a:rPr lang="en-US" baseline="0" dirty="0" err="1" smtClean="0"/>
              <a:t>blurrring</a:t>
            </a:r>
            <a:r>
              <a:rPr lang="en-US" baseline="0" dirty="0" smtClean="0"/>
              <a:t> boundaries and reducing polarities – theme of the research!</a:t>
            </a:r>
            <a:endParaRPr lang="en-US" dirty="0"/>
          </a:p>
        </p:txBody>
      </p:sp>
      <p:sp>
        <p:nvSpPr>
          <p:cNvPr id="4" name="Slide Number Placeholder 3"/>
          <p:cNvSpPr>
            <a:spLocks noGrp="1"/>
          </p:cNvSpPr>
          <p:nvPr>
            <p:ph type="sldNum" sz="quarter" idx="10"/>
          </p:nvPr>
        </p:nvSpPr>
        <p:spPr/>
        <p:txBody>
          <a:bodyPr/>
          <a:lstStyle/>
          <a:p>
            <a:fld id="{04987A5B-BD20-564B-89C1-7B27FC568E63}" type="slidenum">
              <a:rPr lang="en-US" smtClean="0"/>
              <a:t>3</a:t>
            </a:fld>
            <a:endParaRPr lang="en-US"/>
          </a:p>
        </p:txBody>
      </p:sp>
    </p:spTree>
    <p:extLst>
      <p:ext uri="{BB962C8B-B14F-4D97-AF65-F5344CB8AC3E}">
        <p14:creationId xmlns:p14="http://schemas.microsoft.com/office/powerpoint/2010/main" val="1176269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Galt </a:t>
            </a:r>
          </a:p>
          <a:p>
            <a:r>
              <a:rPr lang="en-US" dirty="0" smtClean="0"/>
              <a:t>Talk about Pragmatism – brings</a:t>
            </a:r>
            <a:r>
              <a:rPr lang="en-US" baseline="0" dirty="0" smtClean="0"/>
              <a:t> together experiences as academic and teacher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err="1" smtClean="0"/>
              <a:t>Acknowldge</a:t>
            </a:r>
            <a:r>
              <a:rPr lang="en-US" baseline="0" dirty="0" smtClean="0"/>
              <a:t> criticisms of pragmatism: </a:t>
            </a:r>
            <a:r>
              <a:rPr lang="en-US" sz="1200" kern="1200" dirty="0" smtClean="0">
                <a:solidFill>
                  <a:schemeClr val="tx1"/>
                </a:solidFill>
                <a:effectLst/>
                <a:latin typeface="+mn-lt"/>
                <a:ea typeface="+mn-ea"/>
                <a:cs typeface="+mn-cs"/>
              </a:rPr>
              <a:t>Importance of relations theory / methods / data – advises retaining some elements of the dichotomy ‘to guard against a creeping </a:t>
            </a:r>
            <a:r>
              <a:rPr lang="en-US" sz="1200" kern="1200" dirty="0" err="1" smtClean="0">
                <a:solidFill>
                  <a:schemeClr val="tx1"/>
                </a:solidFill>
                <a:effectLst/>
                <a:latin typeface="+mn-lt"/>
                <a:ea typeface="+mn-ea"/>
                <a:cs typeface="+mn-cs"/>
              </a:rPr>
              <a:t>pragamatism</a:t>
            </a:r>
            <a:r>
              <a:rPr lang="en-US" sz="1200" kern="1200" dirty="0" smtClean="0">
                <a:solidFill>
                  <a:schemeClr val="tx1"/>
                </a:solidFill>
                <a:effectLst/>
                <a:latin typeface="+mn-lt"/>
                <a:ea typeface="+mn-ea"/>
                <a:cs typeface="+mn-cs"/>
              </a:rPr>
              <a:t> and an absence of theoretical perspective (</a:t>
            </a:r>
            <a:r>
              <a:rPr lang="en-US" sz="1200" kern="1200" dirty="0" err="1" smtClean="0">
                <a:solidFill>
                  <a:schemeClr val="tx1"/>
                </a:solidFill>
                <a:effectLst/>
                <a:latin typeface="+mn-lt"/>
                <a:ea typeface="+mn-ea"/>
                <a:cs typeface="+mn-cs"/>
              </a:rPr>
              <a:t>Brannen</a:t>
            </a:r>
            <a:r>
              <a:rPr lang="en-US" sz="1200" kern="1200" dirty="0" smtClean="0">
                <a:solidFill>
                  <a:schemeClr val="tx1"/>
                </a:solidFill>
                <a:effectLst/>
                <a:latin typeface="+mn-lt"/>
                <a:ea typeface="+mn-ea"/>
                <a:cs typeface="+mn-cs"/>
              </a:rPr>
              <a:t> p.33) – DANGER.</a:t>
            </a:r>
            <a:endParaRPr lang="en-GB" sz="1200" kern="1200" dirty="0" smtClean="0">
              <a:solidFill>
                <a:schemeClr val="tx1"/>
              </a:solidFill>
              <a:effectLst/>
              <a:latin typeface="+mn-lt"/>
              <a:ea typeface="+mn-ea"/>
              <a:cs typeface="+mn-cs"/>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4987A5B-BD20-564B-89C1-7B27FC568E63}" type="slidenum">
              <a:rPr lang="en-US" smtClean="0"/>
              <a:t>6</a:t>
            </a:fld>
            <a:endParaRPr lang="en-US"/>
          </a:p>
        </p:txBody>
      </p:sp>
    </p:spTree>
    <p:extLst>
      <p:ext uri="{BB962C8B-B14F-4D97-AF65-F5344CB8AC3E}">
        <p14:creationId xmlns:p14="http://schemas.microsoft.com/office/powerpoint/2010/main" val="926375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GB"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p>
            <a:fld id="{C9EF4418-4F05-B042-8001-8610D34F5353}" type="datetime1">
              <a:rPr lang="en-GB" smtClean="0"/>
              <a:t>10/07/2014</a:t>
            </a:fld>
            <a:endParaRPr lang="en-US"/>
          </a:p>
        </p:txBody>
      </p:sp>
      <p:sp>
        <p:nvSpPr>
          <p:cNvPr id="5" name="Footer Placeholder 4"/>
          <p:cNvSpPr>
            <a:spLocks noGrp="1"/>
          </p:cNvSpPr>
          <p:nvPr>
            <p:ph type="ftr" sz="quarter" idx="11"/>
          </p:nvPr>
        </p:nvSpPr>
        <p:spPr/>
        <p:txBody>
          <a:bodyPr/>
          <a:lstStyle/>
          <a:p>
            <a:r>
              <a:rPr lang="en-US" smtClean="0"/>
              <a:t>Emma Kell: Shifting Identities, Middlesex University, 19 June 2014</a:t>
            </a:r>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6F81DFA-88BC-DA4A-89CA-6B0A848E5F99}" type="datetime1">
              <a:rPr lang="en-GB" smtClean="0"/>
              <a:t>10/07/2014</a:t>
            </a:fld>
            <a:endParaRPr lang="en-US"/>
          </a:p>
        </p:txBody>
      </p:sp>
      <p:sp>
        <p:nvSpPr>
          <p:cNvPr id="5" name="Footer Placeholder 4"/>
          <p:cNvSpPr>
            <a:spLocks noGrp="1"/>
          </p:cNvSpPr>
          <p:nvPr>
            <p:ph type="ftr" sz="quarter" idx="11"/>
          </p:nvPr>
        </p:nvSpPr>
        <p:spPr/>
        <p:txBody>
          <a:bodyPr/>
          <a:lstStyle/>
          <a:p>
            <a:r>
              <a:rPr lang="en-US" smtClean="0"/>
              <a:t>Emma Kell: Shifting Identities, Middlesex University, 19 June 2014</a:t>
            </a:r>
            <a:endParaRPr lang="en-US"/>
          </a:p>
        </p:txBody>
      </p:sp>
      <p:sp>
        <p:nvSpPr>
          <p:cNvPr id="6" name="Slide Number Placeholder 5"/>
          <p:cNvSpPr>
            <a:spLocks noGrp="1"/>
          </p:cNvSpPr>
          <p:nvPr>
            <p:ph type="sldNum" sz="quarter" idx="12"/>
          </p:nvPr>
        </p:nvSpPr>
        <p:spPr/>
        <p:txBody>
          <a:bodyPr/>
          <a:lstStyle/>
          <a:p>
            <a:fld id="{7D1588D5-A0E7-D54A-92F6-AD14B639193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30C9120-A834-C347-8990-EE00DA3452EF}" type="datetime1">
              <a:rPr lang="en-GB" smtClean="0"/>
              <a:t>10/07/2014</a:t>
            </a:fld>
            <a:endParaRPr lang="en-US"/>
          </a:p>
        </p:txBody>
      </p:sp>
      <p:sp>
        <p:nvSpPr>
          <p:cNvPr id="5" name="Footer Placeholder 4"/>
          <p:cNvSpPr>
            <a:spLocks noGrp="1"/>
          </p:cNvSpPr>
          <p:nvPr>
            <p:ph type="ftr" sz="quarter" idx="11"/>
          </p:nvPr>
        </p:nvSpPr>
        <p:spPr/>
        <p:txBody>
          <a:bodyPr/>
          <a:lstStyle/>
          <a:p>
            <a:r>
              <a:rPr lang="en-US" smtClean="0"/>
              <a:t>Emma Kell: Shifting Identities, Middlesex University, 19 June 2014</a:t>
            </a:r>
            <a:endParaRPr lang="en-US"/>
          </a:p>
        </p:txBody>
      </p:sp>
      <p:sp>
        <p:nvSpPr>
          <p:cNvPr id="6" name="Slide Number Placeholder 5"/>
          <p:cNvSpPr>
            <a:spLocks noGrp="1"/>
          </p:cNvSpPr>
          <p:nvPr>
            <p:ph type="sldNum" sz="quarter" idx="12"/>
          </p:nvPr>
        </p:nvSpPr>
        <p:spPr/>
        <p:txBody>
          <a:bodyPr/>
          <a:lstStyle/>
          <a:p>
            <a:fld id="{7D1588D5-A0E7-D54A-92F6-AD14B6391934}"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257C9F7-64F4-364F-B0B9-F652C3F92C71}" type="datetime1">
              <a:rPr lang="en-GB" smtClean="0"/>
              <a:t>10/07/2014</a:t>
            </a:fld>
            <a:endParaRPr lang="en-US"/>
          </a:p>
        </p:txBody>
      </p:sp>
      <p:sp>
        <p:nvSpPr>
          <p:cNvPr id="5" name="Footer Placeholder 4"/>
          <p:cNvSpPr>
            <a:spLocks noGrp="1"/>
          </p:cNvSpPr>
          <p:nvPr>
            <p:ph type="ftr" sz="quarter" idx="11"/>
          </p:nvPr>
        </p:nvSpPr>
        <p:spPr/>
        <p:txBody>
          <a:bodyPr/>
          <a:lstStyle/>
          <a:p>
            <a:r>
              <a:rPr lang="en-US" smtClean="0"/>
              <a:t>Emma Kell: Shifting Identities, Middlesex University, 19 June 2014</a:t>
            </a:r>
            <a:endParaRPr lang="en-US"/>
          </a:p>
        </p:txBody>
      </p:sp>
      <p:sp>
        <p:nvSpPr>
          <p:cNvPr id="6" name="Slide Number Placeholder 5"/>
          <p:cNvSpPr>
            <a:spLocks noGrp="1"/>
          </p:cNvSpPr>
          <p:nvPr>
            <p:ph type="sldNum" sz="quarter" idx="12"/>
          </p:nvPr>
        </p:nvSpPr>
        <p:spPr/>
        <p:txBody>
          <a:bodyPr/>
          <a:lstStyle/>
          <a:p>
            <a:fld id="{7D1588D5-A0E7-D54A-92F6-AD14B6391934}" type="slidenum">
              <a:rPr lang="en-US" smtClean="0"/>
              <a:t>‹#›</a:t>
            </a:fld>
            <a:endParaRPr lang="en-US"/>
          </a:p>
        </p:txBody>
      </p:sp>
      <p:sp>
        <p:nvSpPr>
          <p:cNvPr id="7" name="Title 6"/>
          <p:cNvSpPr>
            <a:spLocks noGrp="1"/>
          </p:cNvSpPr>
          <p:nvPr>
            <p:ph type="title"/>
          </p:nvPr>
        </p:nvSpPr>
        <p:spPr/>
        <p:txBody>
          <a:bodyPr/>
          <a:lstStyle/>
          <a:p>
            <a:r>
              <a:rPr lang="en-GB"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GB"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A8F133FF-3F60-0F40-B08E-10EE07ACFC3E}" type="datetime1">
              <a:rPr lang="en-GB" smtClean="0"/>
              <a:t>10/07/2014</a:t>
            </a:fld>
            <a:endParaRPr lang="en-US"/>
          </a:p>
        </p:txBody>
      </p:sp>
      <p:sp>
        <p:nvSpPr>
          <p:cNvPr id="5" name="Footer Placeholder 4"/>
          <p:cNvSpPr>
            <a:spLocks noGrp="1"/>
          </p:cNvSpPr>
          <p:nvPr>
            <p:ph type="ftr" sz="quarter" idx="11"/>
          </p:nvPr>
        </p:nvSpPr>
        <p:spPr/>
        <p:txBody>
          <a:bodyPr/>
          <a:lstStyle/>
          <a:p>
            <a:r>
              <a:rPr lang="en-US" smtClean="0"/>
              <a:t>Emma Kell: Shifting Identities, Middlesex University, 19 June 2014</a:t>
            </a:r>
            <a:endParaRPr lang="en-US"/>
          </a:p>
        </p:txBody>
      </p:sp>
      <p:sp>
        <p:nvSpPr>
          <p:cNvPr id="6" name="Slide Number Placeholder 5"/>
          <p:cNvSpPr>
            <a:spLocks noGrp="1"/>
          </p:cNvSpPr>
          <p:nvPr>
            <p:ph type="sldNum" sz="quarter" idx="12"/>
          </p:nvPr>
        </p:nvSpPr>
        <p:spPr/>
        <p:txBody>
          <a:bodyPr/>
          <a:lstStyle/>
          <a:p>
            <a:fld id="{7D1588D5-A0E7-D54A-92F6-AD14B639193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5" name="Date Placeholder 4"/>
          <p:cNvSpPr>
            <a:spLocks noGrp="1"/>
          </p:cNvSpPr>
          <p:nvPr>
            <p:ph type="dt" sz="half" idx="10"/>
          </p:nvPr>
        </p:nvSpPr>
        <p:spPr/>
        <p:txBody>
          <a:bodyPr/>
          <a:lstStyle/>
          <a:p>
            <a:fld id="{F6B31390-4460-BD48-89DF-4CF6682DFF03}" type="datetime1">
              <a:rPr lang="en-GB" smtClean="0"/>
              <a:t>10/07/2014</a:t>
            </a:fld>
            <a:endParaRPr lang="en-US"/>
          </a:p>
        </p:txBody>
      </p:sp>
      <p:sp>
        <p:nvSpPr>
          <p:cNvPr id="6" name="Footer Placeholder 5"/>
          <p:cNvSpPr>
            <a:spLocks noGrp="1"/>
          </p:cNvSpPr>
          <p:nvPr>
            <p:ph type="ftr" sz="quarter" idx="11"/>
          </p:nvPr>
        </p:nvSpPr>
        <p:spPr/>
        <p:txBody>
          <a:bodyPr/>
          <a:lstStyle/>
          <a:p>
            <a:r>
              <a:rPr lang="en-US" smtClean="0"/>
              <a:t>Emma Kell: Shifting Identities, Middlesex University, 19 June 2014</a:t>
            </a:r>
            <a:endParaRPr lang="en-US"/>
          </a:p>
        </p:txBody>
      </p:sp>
      <p:sp>
        <p:nvSpPr>
          <p:cNvPr id="7" name="Slide Number Placeholder 6"/>
          <p:cNvSpPr>
            <a:spLocks noGrp="1"/>
          </p:cNvSpPr>
          <p:nvPr>
            <p:ph type="sldNum" sz="quarter" idx="12"/>
          </p:nvPr>
        </p:nvSpPr>
        <p:spPr/>
        <p:txBody>
          <a:bodyPr/>
          <a:lstStyle/>
          <a:p>
            <a:fld id="{7D1588D5-A0E7-D54A-92F6-AD14B6391934}"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p:txBody>
          <a:bodyPr/>
          <a:lstStyle/>
          <a:p>
            <a:fld id="{20678DEB-6F3C-CB41-B21D-E562DF2ED091}" type="datetime1">
              <a:rPr lang="en-GB" smtClean="0"/>
              <a:t>10/07/2014</a:t>
            </a:fld>
            <a:endParaRPr lang="en-US"/>
          </a:p>
        </p:txBody>
      </p:sp>
      <p:sp>
        <p:nvSpPr>
          <p:cNvPr id="8" name="Footer Placeholder 7"/>
          <p:cNvSpPr>
            <a:spLocks noGrp="1"/>
          </p:cNvSpPr>
          <p:nvPr>
            <p:ph type="ftr" sz="quarter" idx="11"/>
          </p:nvPr>
        </p:nvSpPr>
        <p:spPr/>
        <p:txBody>
          <a:bodyPr/>
          <a:lstStyle/>
          <a:p>
            <a:r>
              <a:rPr lang="en-US" smtClean="0"/>
              <a:t>Emma Kell: Shifting Identities, Middlesex University, 19 June 2014</a:t>
            </a:r>
            <a:endParaRPr lang="en-US"/>
          </a:p>
        </p:txBody>
      </p:sp>
      <p:sp>
        <p:nvSpPr>
          <p:cNvPr id="9" name="Slide Number Placeholder 8"/>
          <p:cNvSpPr>
            <a:spLocks noGrp="1"/>
          </p:cNvSpPr>
          <p:nvPr>
            <p:ph type="sldNum" sz="quarter" idx="12"/>
          </p:nvPr>
        </p:nvSpPr>
        <p:spPr/>
        <p:txBody>
          <a:bodyPr/>
          <a:lstStyle/>
          <a:p>
            <a:fld id="{7D1588D5-A0E7-D54A-92F6-AD14B639193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53162966-D5BC-224A-A070-791302A0EFD6}" type="datetime1">
              <a:rPr lang="en-GB" smtClean="0"/>
              <a:t>10/07/2014</a:t>
            </a:fld>
            <a:endParaRPr lang="en-US"/>
          </a:p>
        </p:txBody>
      </p:sp>
      <p:sp>
        <p:nvSpPr>
          <p:cNvPr id="4" name="Footer Placeholder 3"/>
          <p:cNvSpPr>
            <a:spLocks noGrp="1"/>
          </p:cNvSpPr>
          <p:nvPr>
            <p:ph type="ftr" sz="quarter" idx="11"/>
          </p:nvPr>
        </p:nvSpPr>
        <p:spPr/>
        <p:txBody>
          <a:bodyPr/>
          <a:lstStyle/>
          <a:p>
            <a:r>
              <a:rPr lang="en-US" smtClean="0"/>
              <a:t>Emma Kell: Shifting Identities, Middlesex University, 19 June 2014</a:t>
            </a:r>
            <a:endParaRPr lang="en-US"/>
          </a:p>
        </p:txBody>
      </p:sp>
      <p:sp>
        <p:nvSpPr>
          <p:cNvPr id="5" name="Slide Number Placeholder 4"/>
          <p:cNvSpPr>
            <a:spLocks noGrp="1"/>
          </p:cNvSpPr>
          <p:nvPr>
            <p:ph type="sldNum" sz="quarter" idx="12"/>
          </p:nvPr>
        </p:nvSpPr>
        <p:spPr/>
        <p:txBody>
          <a:bodyPr/>
          <a:lstStyle/>
          <a:p>
            <a:fld id="{7D1588D5-A0E7-D54A-92F6-AD14B639193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37FC3121-3CD3-8242-9BCE-68DF957C9B41}" type="datetime1">
              <a:rPr lang="en-GB" smtClean="0"/>
              <a:t>10/07/2014</a:t>
            </a:fld>
            <a:endParaRPr lang="en-US"/>
          </a:p>
        </p:txBody>
      </p:sp>
      <p:sp>
        <p:nvSpPr>
          <p:cNvPr id="3" name="Footer Placeholder 2"/>
          <p:cNvSpPr>
            <a:spLocks noGrp="1"/>
          </p:cNvSpPr>
          <p:nvPr>
            <p:ph type="ftr" sz="quarter" idx="11"/>
          </p:nvPr>
        </p:nvSpPr>
        <p:spPr/>
        <p:txBody>
          <a:bodyPr/>
          <a:lstStyle/>
          <a:p>
            <a:r>
              <a:rPr lang="en-US" smtClean="0"/>
              <a:t>Emma Kell: Shifting Identities, Middlesex University, 19 June 2014</a:t>
            </a:r>
            <a:endParaRPr lang="en-US"/>
          </a:p>
        </p:txBody>
      </p:sp>
      <p:sp>
        <p:nvSpPr>
          <p:cNvPr id="4" name="Slide Number Placeholder 3"/>
          <p:cNvSpPr>
            <a:spLocks noGrp="1"/>
          </p:cNvSpPr>
          <p:nvPr>
            <p:ph type="sldNum" sz="quarter" idx="12"/>
          </p:nvPr>
        </p:nvSpPr>
        <p:spPr/>
        <p:txBody>
          <a:bodyPr/>
          <a:lstStyle/>
          <a:p>
            <a:fld id="{7D1588D5-A0E7-D54A-92F6-AD14B639193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B0A309F-778A-A143-B8C5-C7E5C66DD595}" type="datetime1">
              <a:rPr lang="en-GB" smtClean="0"/>
              <a:t>10/07/2014</a:t>
            </a:fld>
            <a:endParaRPr lang="en-US"/>
          </a:p>
        </p:txBody>
      </p:sp>
      <p:sp>
        <p:nvSpPr>
          <p:cNvPr id="6" name="Footer Placeholder 5"/>
          <p:cNvSpPr>
            <a:spLocks noGrp="1"/>
          </p:cNvSpPr>
          <p:nvPr>
            <p:ph type="ftr" sz="quarter" idx="11"/>
          </p:nvPr>
        </p:nvSpPr>
        <p:spPr/>
        <p:txBody>
          <a:bodyPr/>
          <a:lstStyle/>
          <a:p>
            <a:r>
              <a:rPr lang="en-US" smtClean="0"/>
              <a:t>Emma Kell: Shifting Identities, Middlesex University, 19 June 2014</a:t>
            </a:r>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GB"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GB"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60DCAC3-1FC7-CF42-AAAE-2C94AE19EA2B}" type="datetime1">
              <a:rPr lang="en-GB" smtClean="0"/>
              <a:t>10/07/2014</a:t>
            </a:fld>
            <a:endParaRPr lang="en-US"/>
          </a:p>
        </p:txBody>
      </p:sp>
      <p:sp>
        <p:nvSpPr>
          <p:cNvPr id="6" name="Footer Placeholder 5"/>
          <p:cNvSpPr>
            <a:spLocks noGrp="1"/>
          </p:cNvSpPr>
          <p:nvPr>
            <p:ph type="ftr" sz="quarter" idx="11"/>
          </p:nvPr>
        </p:nvSpPr>
        <p:spPr/>
        <p:txBody>
          <a:bodyPr/>
          <a:lstStyle/>
          <a:p>
            <a:r>
              <a:rPr lang="en-US" smtClean="0"/>
              <a:t>Emma Kell: Shifting Identities, Middlesex University, 19 June 2014</a:t>
            </a:r>
            <a:endParaRPr lang="en-US"/>
          </a:p>
        </p:txBody>
      </p:sp>
      <p:sp>
        <p:nvSpPr>
          <p:cNvPr id="7" name="Slide Number Placeholder 6"/>
          <p:cNvSpPr>
            <a:spLocks noGrp="1"/>
          </p:cNvSpPr>
          <p:nvPr>
            <p:ph type="sldNum" sz="quarter" idx="12"/>
          </p:nvPr>
        </p:nvSpPr>
        <p:spPr/>
        <p:txBody>
          <a:bodyPr/>
          <a:lstStyle/>
          <a:p>
            <a:fld id="{7D1588D5-A0E7-D54A-92F6-AD14B6391934}"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99A0932-06C7-2240-BCA8-A5CAFC8AD923}" type="datetime1">
              <a:rPr lang="en-GB" smtClean="0"/>
              <a:t>10/07/2014</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r>
              <a:rPr lang="en-US" smtClean="0"/>
              <a:t>Emma Kell: Shifting Identities, Middlesex University, 19 June 2014</a:t>
            </a:r>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D1588D5-A0E7-D54A-92F6-AD14B6391934}"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sldNum="0"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teachersupport.info/blog/30-april-2014/balancing-teaching-and-parenthood%23.U53fx5SwJXA" TargetMode="External"/><Relationship Id="rId4" Type="http://schemas.openxmlformats.org/officeDocument/2006/relationships/hyperlink" Target="http://www.theguardian.com/teacher-network/teacher-blog/2014/may/09/internet-addiction-young-people-exams-happiness" TargetMode="External"/><Relationship Id="rId5" Type="http://schemas.openxmlformats.org/officeDocument/2006/relationships/hyperlink" Target="http://www.tes.co.uk/article.aspx?storyCode=6430086" TargetMode="External"/><Relationship Id="rId6" Type="http://schemas.openxmlformats.org/officeDocument/2006/relationships/hyperlink" Target="http://www.theguardian.com/teacher-network/teacher-blog/2014/jun/18/joining-new-senior-leadership-team-the-dos-and-donts" TargetMode="External"/><Relationship Id="rId1" Type="http://schemas.openxmlformats.org/officeDocument/2006/relationships/slideLayout" Target="../slideLayouts/slideLayout2.xml"/><Relationship Id="rId2" Type="http://schemas.openxmlformats.org/officeDocument/2006/relationships/hyperlink" Target="http://relationalschools.org/being-a-teacher-being-a-parent-is-being-good-enough-good-enough-part-1/"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55506"/>
            <a:ext cx="7772400" cy="1470025"/>
          </a:xfrm>
        </p:spPr>
        <p:txBody>
          <a:bodyPr>
            <a:normAutofit/>
          </a:bodyPr>
          <a:lstStyle/>
          <a:p>
            <a:r>
              <a:rPr lang="en-US" sz="3600" dirty="0" smtClean="0"/>
              <a:t>Lessons in Serendipity</a:t>
            </a:r>
            <a:br>
              <a:rPr lang="en-US" sz="3600" dirty="0" smtClean="0"/>
            </a:br>
            <a:r>
              <a:rPr lang="en-US" sz="3600" dirty="0" smtClean="0"/>
              <a:t>My </a:t>
            </a:r>
            <a:r>
              <a:rPr lang="en-US" sz="3600" dirty="0" err="1" smtClean="0"/>
              <a:t>EdD</a:t>
            </a:r>
            <a:r>
              <a:rPr lang="en-US" sz="3600" dirty="0" smtClean="0"/>
              <a:t> journey</a:t>
            </a:r>
            <a:endParaRPr lang="en-US" sz="3600" dirty="0"/>
          </a:p>
        </p:txBody>
      </p:sp>
      <p:sp>
        <p:nvSpPr>
          <p:cNvPr id="3" name="Subtitle 2"/>
          <p:cNvSpPr>
            <a:spLocks noGrp="1"/>
          </p:cNvSpPr>
          <p:nvPr>
            <p:ph type="subTitle" idx="1"/>
          </p:nvPr>
        </p:nvSpPr>
        <p:spPr>
          <a:xfrm>
            <a:off x="257998" y="4929740"/>
            <a:ext cx="6191922" cy="1184641"/>
          </a:xfrm>
        </p:spPr>
        <p:txBody>
          <a:bodyPr>
            <a:normAutofit fontScale="47500" lnSpcReduction="20000"/>
          </a:bodyPr>
          <a:lstStyle/>
          <a:p>
            <a:pPr algn="l"/>
            <a:r>
              <a:rPr lang="en-US" sz="5900" dirty="0" smtClean="0">
                <a:solidFill>
                  <a:schemeClr val="tx1"/>
                </a:solidFill>
              </a:rPr>
              <a:t>Emma Kell</a:t>
            </a:r>
          </a:p>
          <a:p>
            <a:pPr algn="l"/>
            <a:r>
              <a:rPr lang="en-US" sz="4200" dirty="0" smtClean="0">
                <a:solidFill>
                  <a:schemeClr val="tx1"/>
                </a:solidFill>
              </a:rPr>
              <a:t>Assistant Principal , Francis </a:t>
            </a:r>
            <a:r>
              <a:rPr lang="en-US" sz="4200" dirty="0" err="1" smtClean="0">
                <a:solidFill>
                  <a:schemeClr val="tx1"/>
                </a:solidFill>
              </a:rPr>
              <a:t>Combe</a:t>
            </a:r>
            <a:r>
              <a:rPr lang="en-US" sz="4200" dirty="0" smtClean="0">
                <a:solidFill>
                  <a:schemeClr val="tx1"/>
                </a:solidFill>
              </a:rPr>
              <a:t> Academy, Watford</a:t>
            </a:r>
          </a:p>
          <a:p>
            <a:pPr algn="l"/>
            <a:r>
              <a:rPr lang="en-US" sz="4200" dirty="0" smtClean="0">
                <a:solidFill>
                  <a:schemeClr val="tx1"/>
                </a:solidFill>
              </a:rPr>
              <a:t>Supervisor: Professor Paul Gibbs, Middlesex University</a:t>
            </a:r>
            <a:endParaRPr lang="en-US" sz="4200" dirty="0">
              <a:solidFill>
                <a:schemeClr val="tx1"/>
              </a:solidFill>
            </a:endParaRPr>
          </a:p>
        </p:txBody>
      </p:sp>
      <p:pic>
        <p:nvPicPr>
          <p:cNvPr id="4" name="Picture 3"/>
          <p:cNvPicPr>
            <a:picLocks noChangeAspect="1"/>
          </p:cNvPicPr>
          <p:nvPr/>
        </p:nvPicPr>
        <p:blipFill>
          <a:blip r:embed="rId2"/>
          <a:stretch>
            <a:fillRect/>
          </a:stretch>
        </p:blipFill>
        <p:spPr>
          <a:xfrm>
            <a:off x="2143358" y="482713"/>
            <a:ext cx="5001167" cy="2249027"/>
          </a:xfrm>
          <a:prstGeom prst="rect">
            <a:avLst/>
          </a:prstGeom>
        </p:spPr>
      </p:pic>
      <p:sp>
        <p:nvSpPr>
          <p:cNvPr id="8" name="Footer Placeholder 7"/>
          <p:cNvSpPr>
            <a:spLocks noGrp="1"/>
          </p:cNvSpPr>
          <p:nvPr>
            <p:ph type="ftr" sz="quarter" idx="11"/>
          </p:nvPr>
        </p:nvSpPr>
        <p:spPr/>
        <p:txBody>
          <a:bodyPr/>
          <a:lstStyle/>
          <a:p>
            <a:r>
              <a:rPr lang="en-US" smtClean="0"/>
              <a:t>Emma Kell: Shifting Identities, Middlesex University, 19 June 2014</a:t>
            </a:r>
            <a:endParaRPr lang="en-US"/>
          </a:p>
        </p:txBody>
      </p:sp>
    </p:spTree>
    <p:extLst>
      <p:ext uri="{BB962C8B-B14F-4D97-AF65-F5344CB8AC3E}">
        <p14:creationId xmlns:p14="http://schemas.microsoft.com/office/powerpoint/2010/main" val="149754646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12267"/>
            <a:ext cx="8229600" cy="1143000"/>
          </a:xfrm>
        </p:spPr>
        <p:txBody>
          <a:bodyPr/>
          <a:lstStyle/>
          <a:p>
            <a:r>
              <a:rPr lang="en-US" dirty="0" smtClean="0"/>
              <a:t>Teacher Support Network</a:t>
            </a:r>
            <a:endParaRPr lang="en-US" dirty="0"/>
          </a:p>
        </p:txBody>
      </p:sp>
      <p:sp>
        <p:nvSpPr>
          <p:cNvPr id="4" name="Title 1"/>
          <p:cNvSpPr txBox="1">
            <a:spLocks/>
          </p:cNvSpPr>
          <p:nvPr/>
        </p:nvSpPr>
        <p:spPr>
          <a:xfrm>
            <a:off x="457200" y="460895"/>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5" name="Content Placeholder 2"/>
          <p:cNvSpPr txBox="1">
            <a:spLocks/>
          </p:cNvSpPr>
          <p:nvPr/>
        </p:nvSpPr>
        <p:spPr>
          <a:xfrm>
            <a:off x="457200" y="1603895"/>
            <a:ext cx="8229600" cy="186165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pl-PL" dirty="0" smtClean="0"/>
          </a:p>
        </p:txBody>
      </p:sp>
      <p:sp>
        <p:nvSpPr>
          <p:cNvPr id="7" name="Rectangle 6"/>
          <p:cNvSpPr/>
          <p:nvPr/>
        </p:nvSpPr>
        <p:spPr>
          <a:xfrm>
            <a:off x="683248" y="1542607"/>
            <a:ext cx="7118826" cy="6494087"/>
          </a:xfrm>
          <a:prstGeom prst="rect">
            <a:avLst/>
          </a:prstGeom>
        </p:spPr>
        <p:txBody>
          <a:bodyPr wrap="square">
            <a:spAutoFit/>
          </a:bodyPr>
          <a:lstStyle/>
          <a:p>
            <a:endParaRPr lang="en-US" sz="1600" dirty="0" smtClean="0"/>
          </a:p>
          <a:p>
            <a:r>
              <a:rPr lang="en-US" sz="1600" dirty="0" smtClean="0"/>
              <a:t>Relational Schools</a:t>
            </a:r>
          </a:p>
          <a:p>
            <a:r>
              <a:rPr lang="en-US" sz="1600" dirty="0" smtClean="0">
                <a:hlinkClick r:id="rId2"/>
              </a:rPr>
              <a:t>http://relationalschools.org/being-a-teacher-being-a-parent-is-being-good-enough-good-enough-part-1/</a:t>
            </a:r>
            <a:endParaRPr lang="en-US" sz="1600" dirty="0" smtClean="0"/>
          </a:p>
          <a:p>
            <a:endParaRPr lang="en-US" sz="1600" dirty="0"/>
          </a:p>
          <a:p>
            <a:r>
              <a:rPr lang="pl-PL" sz="1600" dirty="0" err="1" smtClean="0"/>
              <a:t>Teacher</a:t>
            </a:r>
            <a:r>
              <a:rPr lang="pl-PL" sz="1600" dirty="0" smtClean="0"/>
              <a:t> </a:t>
            </a:r>
            <a:r>
              <a:rPr lang="pl-PL" sz="1600" dirty="0" err="1" smtClean="0"/>
              <a:t>Support</a:t>
            </a:r>
            <a:r>
              <a:rPr lang="pl-PL" sz="1600" dirty="0" smtClean="0"/>
              <a:t> Network</a:t>
            </a:r>
          </a:p>
          <a:p>
            <a:r>
              <a:rPr lang="pl-PL" sz="1600" dirty="0" smtClean="0">
                <a:hlinkClick r:id="rId3"/>
              </a:rPr>
              <a:t>http://www.teachersupport.info/blog/30-april-2014/balancing-teaching-and-parenthood#.U53fx5SwJXA</a:t>
            </a:r>
            <a:endParaRPr lang="pl-PL" sz="1600" dirty="0" smtClean="0"/>
          </a:p>
          <a:p>
            <a:endParaRPr lang="en-US" sz="1600" dirty="0" smtClean="0"/>
          </a:p>
          <a:p>
            <a:r>
              <a:rPr lang="en-US" sz="1600" dirty="0" smtClean="0"/>
              <a:t>The Guardian (on my research)</a:t>
            </a:r>
            <a:endParaRPr lang="en-US" sz="1600" dirty="0">
              <a:hlinkClick r:id="rId4"/>
            </a:endParaRPr>
          </a:p>
          <a:p>
            <a:r>
              <a:rPr lang="en-US" sz="1600" dirty="0">
                <a:hlinkClick r:id="rId4"/>
              </a:rPr>
              <a:t>http://www.theguardian.com/teacher-network/teacher-blog/2014/may/09/internet-addiction-young-people-exams-happiness</a:t>
            </a:r>
            <a:endParaRPr lang="en-US" sz="1600" dirty="0"/>
          </a:p>
          <a:p>
            <a:endParaRPr lang="en-US" sz="1600" dirty="0">
              <a:solidFill>
                <a:srgbClr val="000000"/>
              </a:solidFill>
            </a:endParaRPr>
          </a:p>
          <a:p>
            <a:r>
              <a:rPr lang="en-US" sz="1600" dirty="0">
                <a:solidFill>
                  <a:srgbClr val="000000"/>
                </a:solidFill>
              </a:rPr>
              <a:t>The </a:t>
            </a:r>
            <a:r>
              <a:rPr lang="en-US" sz="1600" dirty="0" smtClean="0">
                <a:solidFill>
                  <a:srgbClr val="000000"/>
                </a:solidFill>
              </a:rPr>
              <a:t>TES</a:t>
            </a:r>
            <a:endParaRPr lang="en-US" sz="1600" dirty="0">
              <a:solidFill>
                <a:srgbClr val="000000"/>
              </a:solidFill>
            </a:endParaRPr>
          </a:p>
          <a:p>
            <a:r>
              <a:rPr lang="en-US" sz="1600" dirty="0">
                <a:solidFill>
                  <a:srgbClr val="000000"/>
                </a:solidFill>
                <a:hlinkClick r:id="rId5"/>
              </a:rPr>
              <a:t>http://www.tes.co.uk/article.aspx?storyCode=6430086</a:t>
            </a:r>
            <a:endParaRPr lang="en-US" sz="1600" dirty="0">
              <a:solidFill>
                <a:srgbClr val="000000"/>
              </a:solidFill>
            </a:endParaRPr>
          </a:p>
          <a:p>
            <a:endParaRPr lang="pl-PL" sz="1600" dirty="0" smtClean="0"/>
          </a:p>
          <a:p>
            <a:r>
              <a:rPr lang="pl-PL" sz="1600" dirty="0" smtClean="0"/>
              <a:t>The Guardian (by me!)</a:t>
            </a:r>
          </a:p>
          <a:p>
            <a:r>
              <a:rPr lang="en-US" sz="1600" dirty="0">
                <a:hlinkClick r:id="rId6"/>
              </a:rPr>
              <a:t>http://www.theguardian.com/teacher-network/teacher-blog/2014/jun/18/joining-new-senior-leadership-team-the-dos-and-</a:t>
            </a:r>
            <a:r>
              <a:rPr lang="en-US" sz="1600" dirty="0" smtClean="0">
                <a:hlinkClick r:id="rId6"/>
              </a:rPr>
              <a:t>donts</a:t>
            </a:r>
            <a:endParaRPr lang="en-US" sz="1600" dirty="0" smtClean="0"/>
          </a:p>
          <a:p>
            <a:endParaRPr lang="pl-PL" sz="1600" dirty="0" smtClean="0"/>
          </a:p>
          <a:p>
            <a:endParaRPr lang="pl-PL" sz="1600" dirty="0" smtClean="0"/>
          </a:p>
          <a:p>
            <a:endParaRPr lang="pl-PL" sz="1600" dirty="0" smtClean="0"/>
          </a:p>
          <a:p>
            <a:endParaRPr lang="pl-PL" sz="1600" dirty="0"/>
          </a:p>
          <a:p>
            <a:endParaRPr lang="pl-PL" sz="1600" dirty="0" smtClean="0"/>
          </a:p>
          <a:p>
            <a:endParaRPr lang="en-US" sz="1600" dirty="0" smtClean="0"/>
          </a:p>
          <a:p>
            <a:endParaRPr lang="en-US" sz="1600" dirty="0"/>
          </a:p>
        </p:txBody>
      </p:sp>
      <p:sp>
        <p:nvSpPr>
          <p:cNvPr id="8" name="TextBox 7"/>
          <p:cNvSpPr txBox="1"/>
          <p:nvPr/>
        </p:nvSpPr>
        <p:spPr>
          <a:xfrm>
            <a:off x="742784" y="615111"/>
            <a:ext cx="5925439" cy="769441"/>
          </a:xfrm>
          <a:prstGeom prst="rect">
            <a:avLst/>
          </a:prstGeom>
          <a:noFill/>
        </p:spPr>
        <p:txBody>
          <a:bodyPr wrap="square" rtlCol="0">
            <a:spAutoFit/>
          </a:bodyPr>
          <a:lstStyle/>
          <a:p>
            <a:r>
              <a:rPr lang="en-US" sz="4400" dirty="0" smtClean="0"/>
              <a:t>First publications…</a:t>
            </a:r>
            <a:r>
              <a:rPr lang="en-US" dirty="0" smtClean="0"/>
              <a:t>.</a:t>
            </a:r>
            <a:endParaRPr lang="en-US" dirty="0"/>
          </a:p>
        </p:txBody>
      </p:sp>
      <p:sp>
        <p:nvSpPr>
          <p:cNvPr id="9" name="Footer Placeholder 8"/>
          <p:cNvSpPr>
            <a:spLocks noGrp="1"/>
          </p:cNvSpPr>
          <p:nvPr>
            <p:ph type="ftr" sz="quarter" idx="11"/>
          </p:nvPr>
        </p:nvSpPr>
        <p:spPr/>
        <p:txBody>
          <a:bodyPr/>
          <a:lstStyle/>
          <a:p>
            <a:r>
              <a:rPr lang="en-US" dirty="0" smtClean="0"/>
              <a:t>Emma Kell: Shifting Identities, Middlesex University, 19 June 2014</a:t>
            </a:r>
            <a:endParaRPr lang="en-US" dirty="0"/>
          </a:p>
        </p:txBody>
      </p:sp>
    </p:spTree>
    <p:extLst>
      <p:ext uri="{BB962C8B-B14F-4D97-AF65-F5344CB8AC3E}">
        <p14:creationId xmlns:p14="http://schemas.microsoft.com/office/powerpoint/2010/main" val="420755226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519974"/>
            <a:ext cx="7408333" cy="4003035"/>
          </a:xfrm>
        </p:spPr>
        <p:txBody>
          <a:bodyPr>
            <a:noAutofit/>
          </a:bodyPr>
          <a:lstStyle/>
          <a:p>
            <a:pPr marL="0" indent="0">
              <a:buNone/>
            </a:pPr>
            <a:endParaRPr lang="en-US" sz="1800" dirty="0" smtClean="0">
              <a:effectLst/>
            </a:endParaRPr>
          </a:p>
          <a:p>
            <a:pPr marL="0" indent="0">
              <a:buNone/>
            </a:pPr>
            <a:r>
              <a:rPr lang="en-US" sz="1800" dirty="0" err="1" smtClean="0">
                <a:effectLst/>
              </a:rPr>
              <a:t>Kozinets</a:t>
            </a:r>
            <a:r>
              <a:rPr lang="en-US" sz="1800" dirty="0" smtClean="0">
                <a:effectLst/>
              </a:rPr>
              <a:t>, R.V. (2010). </a:t>
            </a:r>
            <a:r>
              <a:rPr lang="en-US" sz="1800" dirty="0" err="1" smtClean="0">
                <a:effectLst/>
              </a:rPr>
              <a:t>Netnography</a:t>
            </a:r>
            <a:r>
              <a:rPr lang="en-US" sz="1800" dirty="0" smtClean="0">
                <a:effectLst/>
              </a:rPr>
              <a:t> : </a:t>
            </a:r>
            <a:r>
              <a:rPr lang="en-US" sz="1800" dirty="0"/>
              <a:t>E</a:t>
            </a:r>
            <a:r>
              <a:rPr lang="en-US" sz="1800" dirty="0" smtClean="0">
                <a:effectLst/>
              </a:rPr>
              <a:t>thnographic research in the age of the internet. Thousand Oaks, CA: Sage.</a:t>
            </a:r>
            <a:r>
              <a:rPr lang="en-GB" sz="1800" dirty="0" smtClean="0"/>
              <a:t> </a:t>
            </a:r>
          </a:p>
          <a:p>
            <a:pPr marL="0" indent="0">
              <a:buNone/>
            </a:pPr>
            <a:r>
              <a:rPr lang="en-GB" sz="1800" dirty="0" err="1" smtClean="0"/>
              <a:t>Nias</a:t>
            </a:r>
            <a:r>
              <a:rPr lang="en-GB" sz="1800" dirty="0" smtClean="0"/>
              <a:t>, J. (1996). Thinking About Feeling: The Emotions in Teaching. </a:t>
            </a:r>
            <a:r>
              <a:rPr lang="en-GB" sz="1800" i="1" dirty="0" smtClean="0"/>
              <a:t>Cambridge Journal of Education</a:t>
            </a:r>
            <a:r>
              <a:rPr lang="en-GB" sz="1800" dirty="0" smtClean="0"/>
              <a:t> 26(3), 293–306</a:t>
            </a:r>
            <a:r>
              <a:rPr lang="en-GB" sz="1800" dirty="0" smtClean="0"/>
              <a:t>.</a:t>
            </a:r>
            <a:endParaRPr lang="en-US" sz="1800" dirty="0" smtClean="0">
              <a:effectLst/>
            </a:endParaRPr>
          </a:p>
        </p:txBody>
      </p:sp>
      <p:sp>
        <p:nvSpPr>
          <p:cNvPr id="2" name="Title 1"/>
          <p:cNvSpPr>
            <a:spLocks noGrp="1"/>
          </p:cNvSpPr>
          <p:nvPr>
            <p:ph type="title"/>
          </p:nvPr>
        </p:nvSpPr>
        <p:spPr/>
        <p:txBody>
          <a:bodyPr/>
          <a:lstStyle/>
          <a:p>
            <a:r>
              <a:rPr lang="en-US" dirty="0" smtClean="0"/>
              <a:t>Bibliography</a:t>
            </a:r>
            <a:endParaRPr lang="en-US" dirty="0"/>
          </a:p>
        </p:txBody>
      </p:sp>
      <p:sp>
        <p:nvSpPr>
          <p:cNvPr id="4" name="Footer Placeholder 3"/>
          <p:cNvSpPr>
            <a:spLocks noGrp="1"/>
          </p:cNvSpPr>
          <p:nvPr>
            <p:ph type="ftr" sz="quarter" idx="11"/>
          </p:nvPr>
        </p:nvSpPr>
        <p:spPr/>
        <p:txBody>
          <a:bodyPr/>
          <a:lstStyle/>
          <a:p>
            <a:r>
              <a:rPr lang="en-US" smtClean="0"/>
              <a:t>Emma Kell: Shifting Identities, Middlesex University, 19 June 2014</a:t>
            </a:r>
            <a:endParaRPr lang="en-US"/>
          </a:p>
        </p:txBody>
      </p:sp>
    </p:spTree>
    <p:extLst>
      <p:ext uri="{BB962C8B-B14F-4D97-AF65-F5344CB8AC3E}">
        <p14:creationId xmlns:p14="http://schemas.microsoft.com/office/powerpoint/2010/main" val="255416541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Follow me @</a:t>
            </a:r>
            <a:r>
              <a:rPr lang="en-US" dirty="0" err="1" smtClean="0"/>
              <a:t>thosethatcan</a:t>
            </a:r>
            <a:endParaRPr lang="en-US" dirty="0" smtClean="0"/>
          </a:p>
          <a:p>
            <a:r>
              <a:rPr lang="en-US" dirty="0" smtClean="0"/>
              <a:t>Or email: </a:t>
            </a:r>
            <a:r>
              <a:rPr lang="en-US" dirty="0" err="1" smtClean="0"/>
              <a:t>emmakell@me.com</a:t>
            </a:r>
            <a:endParaRPr lang="en-US" dirty="0"/>
          </a:p>
        </p:txBody>
      </p:sp>
      <p:sp>
        <p:nvSpPr>
          <p:cNvPr id="3" name="Footer Placeholder 2"/>
          <p:cNvSpPr>
            <a:spLocks noGrp="1"/>
          </p:cNvSpPr>
          <p:nvPr>
            <p:ph type="ftr" sz="quarter" idx="11"/>
          </p:nvPr>
        </p:nvSpPr>
        <p:spPr/>
        <p:txBody>
          <a:bodyPr/>
          <a:lstStyle/>
          <a:p>
            <a:r>
              <a:rPr lang="en-US" smtClean="0"/>
              <a:t>Emma Kell: Shifting Identities, Middlesex University, 19 June 2014</a:t>
            </a:r>
            <a:endParaRPr lang="en-US"/>
          </a:p>
        </p:txBody>
      </p:sp>
      <p:sp>
        <p:nvSpPr>
          <p:cNvPr id="4" name="Title 3"/>
          <p:cNvSpPr>
            <a:spLocks noGrp="1"/>
          </p:cNvSpPr>
          <p:nvPr>
            <p:ph type="title"/>
          </p:nvPr>
        </p:nvSpPr>
        <p:spPr/>
        <p:txBody>
          <a:bodyPr/>
          <a:lstStyle/>
          <a:p>
            <a:r>
              <a:rPr lang="en-US" dirty="0" smtClean="0"/>
              <a:t>Contact info</a:t>
            </a:r>
            <a:endParaRPr lang="en-US" dirty="0"/>
          </a:p>
        </p:txBody>
      </p:sp>
    </p:spTree>
    <p:extLst>
      <p:ext uri="{BB962C8B-B14F-4D97-AF65-F5344CB8AC3E}">
        <p14:creationId xmlns:p14="http://schemas.microsoft.com/office/powerpoint/2010/main" val="8191840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GB" dirty="0"/>
              <a:t>K</a:t>
            </a:r>
            <a:r>
              <a:rPr lang="en-GB" dirty="0" smtClean="0"/>
              <a:t>ey </a:t>
            </a:r>
            <a:r>
              <a:rPr lang="en-GB" dirty="0"/>
              <a:t>research </a:t>
            </a:r>
            <a:r>
              <a:rPr lang="en-GB" dirty="0" smtClean="0"/>
              <a:t>question: </a:t>
            </a:r>
            <a:endParaRPr lang="en-GB" dirty="0"/>
          </a:p>
          <a:p>
            <a:pPr lvl="0"/>
            <a:r>
              <a:rPr lang="en-US" dirty="0"/>
              <a:t>What is the influence of parenthood on teacher identity, effectiveness and well-being? </a:t>
            </a:r>
            <a:endParaRPr lang="en-GB" dirty="0"/>
          </a:p>
          <a:p>
            <a:endParaRPr lang="en-GB" dirty="0"/>
          </a:p>
          <a:p>
            <a:r>
              <a:rPr lang="en-US" dirty="0"/>
              <a:t>S</a:t>
            </a:r>
            <a:r>
              <a:rPr lang="en-US" dirty="0" smtClean="0"/>
              <a:t>ubsidiary questions:</a:t>
            </a:r>
            <a:endParaRPr lang="en-GB" dirty="0"/>
          </a:p>
          <a:p>
            <a:pPr lvl="0"/>
            <a:r>
              <a:rPr lang="en-US" dirty="0"/>
              <a:t>What are the factors, at micro, macro and </a:t>
            </a:r>
            <a:r>
              <a:rPr lang="en-US" dirty="0" err="1"/>
              <a:t>meso</a:t>
            </a:r>
            <a:r>
              <a:rPr lang="en-US" dirty="0"/>
              <a:t> level, that affect teacher-parent identity?  </a:t>
            </a:r>
            <a:endParaRPr lang="en-GB" dirty="0"/>
          </a:p>
          <a:p>
            <a:r>
              <a:rPr lang="en-US" dirty="0"/>
              <a:t>Which practices and policies are effective in promoting well-being and effectiveness of teacher-parents and how could policy be further developed in this area? </a:t>
            </a:r>
          </a:p>
        </p:txBody>
      </p:sp>
      <p:sp>
        <p:nvSpPr>
          <p:cNvPr id="2" name="Title 1"/>
          <p:cNvSpPr>
            <a:spLocks noGrp="1"/>
          </p:cNvSpPr>
          <p:nvPr>
            <p:ph type="title"/>
          </p:nvPr>
        </p:nvSpPr>
        <p:spPr/>
        <p:txBody>
          <a:bodyPr>
            <a:noAutofit/>
          </a:bodyPr>
          <a:lstStyle/>
          <a:p>
            <a:r>
              <a:rPr lang="en-US" sz="3200" dirty="0" smtClean="0"/>
              <a:t>Shifting Identities: A Mixed-Methods Study of the Experiences of Teachers who are also Parents</a:t>
            </a:r>
            <a:endParaRPr lang="en-US" sz="3200" dirty="0"/>
          </a:p>
        </p:txBody>
      </p:sp>
      <p:sp>
        <p:nvSpPr>
          <p:cNvPr id="4" name="Footer Placeholder 3"/>
          <p:cNvSpPr>
            <a:spLocks noGrp="1"/>
          </p:cNvSpPr>
          <p:nvPr>
            <p:ph type="ftr" sz="quarter" idx="11"/>
          </p:nvPr>
        </p:nvSpPr>
        <p:spPr/>
        <p:txBody>
          <a:bodyPr/>
          <a:lstStyle/>
          <a:p>
            <a:r>
              <a:rPr lang="en-US" smtClean="0"/>
              <a:t>Emma Kell: Shifting Identities, Middlesex University, 19 June 2014</a:t>
            </a:r>
            <a:endParaRPr lang="en-US"/>
          </a:p>
        </p:txBody>
      </p:sp>
    </p:spTree>
    <p:extLst>
      <p:ext uri="{BB962C8B-B14F-4D97-AF65-F5344CB8AC3E}">
        <p14:creationId xmlns:p14="http://schemas.microsoft.com/office/powerpoint/2010/main" val="418329167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4061728"/>
              </p:ext>
            </p:extLst>
          </p:nvPr>
        </p:nvGraphicFramePr>
        <p:xfrm>
          <a:off x="406400" y="1739900"/>
          <a:ext cx="8451851"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267200" y="4042946"/>
            <a:ext cx="762000" cy="677108"/>
          </a:xfrm>
          <a:prstGeom prst="rect">
            <a:avLst/>
          </a:prstGeom>
          <a:noFill/>
        </p:spPr>
        <p:txBody>
          <a:bodyPr wrap="square" rtlCol="0">
            <a:spAutoFit/>
          </a:bodyPr>
          <a:lstStyle/>
          <a:p>
            <a:endParaRPr lang="en-US" sz="2000" dirty="0" smtClean="0"/>
          </a:p>
          <a:p>
            <a:r>
              <a:rPr lang="en-US" dirty="0" err="1" smtClean="0"/>
              <a:t>EdD</a:t>
            </a:r>
            <a:endParaRPr lang="en-US" dirty="0"/>
          </a:p>
        </p:txBody>
      </p:sp>
      <p:sp>
        <p:nvSpPr>
          <p:cNvPr id="6" name="TextBox 5"/>
          <p:cNvSpPr txBox="1"/>
          <p:nvPr/>
        </p:nvSpPr>
        <p:spPr>
          <a:xfrm>
            <a:off x="3378200" y="3858280"/>
            <a:ext cx="1130300" cy="523220"/>
          </a:xfrm>
          <a:prstGeom prst="rect">
            <a:avLst/>
          </a:prstGeom>
          <a:noFill/>
        </p:spPr>
        <p:txBody>
          <a:bodyPr wrap="square" rtlCol="0">
            <a:spAutoFit/>
          </a:bodyPr>
          <a:lstStyle/>
          <a:p>
            <a:pPr algn="ctr"/>
            <a:r>
              <a:rPr lang="en-US" sz="1400" dirty="0" smtClean="0"/>
              <a:t>Nurturing role</a:t>
            </a:r>
            <a:endParaRPr lang="en-US" sz="1400" dirty="0"/>
          </a:p>
        </p:txBody>
      </p:sp>
      <p:sp>
        <p:nvSpPr>
          <p:cNvPr id="7" name="TextBox 6"/>
          <p:cNvSpPr txBox="1"/>
          <p:nvPr/>
        </p:nvSpPr>
        <p:spPr>
          <a:xfrm>
            <a:off x="4038600" y="4937780"/>
            <a:ext cx="1130300" cy="738664"/>
          </a:xfrm>
          <a:prstGeom prst="rect">
            <a:avLst/>
          </a:prstGeom>
          <a:noFill/>
        </p:spPr>
        <p:txBody>
          <a:bodyPr wrap="square" rtlCol="0">
            <a:spAutoFit/>
          </a:bodyPr>
          <a:lstStyle/>
          <a:p>
            <a:pPr algn="ctr"/>
            <a:r>
              <a:rPr lang="en-GB" sz="1400" dirty="0" smtClean="0"/>
              <a:t>Questions</a:t>
            </a:r>
          </a:p>
          <a:p>
            <a:pPr algn="ctr"/>
            <a:r>
              <a:rPr lang="en-GB" sz="1400" dirty="0" smtClean="0"/>
              <a:t>Learning Curves</a:t>
            </a:r>
          </a:p>
        </p:txBody>
      </p:sp>
      <p:sp>
        <p:nvSpPr>
          <p:cNvPr id="8" name="TextBox 7"/>
          <p:cNvSpPr txBox="1"/>
          <p:nvPr/>
        </p:nvSpPr>
        <p:spPr>
          <a:xfrm>
            <a:off x="4762500" y="3858280"/>
            <a:ext cx="1130300" cy="523220"/>
          </a:xfrm>
          <a:prstGeom prst="rect">
            <a:avLst/>
          </a:prstGeom>
          <a:noFill/>
        </p:spPr>
        <p:txBody>
          <a:bodyPr wrap="square" rtlCol="0">
            <a:spAutoFit/>
          </a:bodyPr>
          <a:lstStyle/>
          <a:p>
            <a:pPr algn="ctr"/>
            <a:r>
              <a:rPr lang="en-GB" sz="1400" dirty="0" smtClean="0"/>
              <a:t>Writing for impact</a:t>
            </a:r>
            <a:endParaRPr lang="en-US" sz="1400" dirty="0"/>
          </a:p>
        </p:txBody>
      </p:sp>
      <p:sp>
        <p:nvSpPr>
          <p:cNvPr id="3" name="Title 2"/>
          <p:cNvSpPr>
            <a:spLocks noGrp="1"/>
          </p:cNvSpPr>
          <p:nvPr>
            <p:ph type="title"/>
          </p:nvPr>
        </p:nvSpPr>
        <p:spPr/>
        <p:txBody>
          <a:bodyPr/>
          <a:lstStyle/>
          <a:p>
            <a:pPr algn="l"/>
            <a:r>
              <a:rPr lang="en-GB" dirty="0" smtClean="0"/>
              <a:t>Writing </a:t>
            </a:r>
            <a:r>
              <a:rPr lang="en-GB" dirty="0" smtClean="0"/>
              <a:t>my life!</a:t>
            </a:r>
            <a:endParaRPr lang="en-GB" dirty="0"/>
          </a:p>
        </p:txBody>
      </p:sp>
    </p:spTree>
    <p:extLst>
      <p:ext uri="{BB962C8B-B14F-4D97-AF65-F5344CB8AC3E}">
        <p14:creationId xmlns:p14="http://schemas.microsoft.com/office/powerpoint/2010/main" val="7616683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Emma Kell: Shifting Identities, Middlesex University, 19 June 2014</a:t>
            </a:r>
            <a:endParaRPr lang="en-US"/>
          </a:p>
        </p:txBody>
      </p:sp>
      <p:sp>
        <p:nvSpPr>
          <p:cNvPr id="4" name="Title 3"/>
          <p:cNvSpPr>
            <a:spLocks noGrp="1"/>
          </p:cNvSpPr>
          <p:nvPr>
            <p:ph type="title"/>
          </p:nvPr>
        </p:nvSpPr>
        <p:spPr/>
        <p:txBody>
          <a:bodyPr>
            <a:normAutofit fontScale="90000"/>
          </a:bodyPr>
          <a:lstStyle/>
          <a:p>
            <a:r>
              <a:rPr lang="en-US" dirty="0" smtClean="0"/>
              <a:t>Teacher Identity, Teacher Wellbeing</a:t>
            </a:r>
            <a:endParaRPr lang="en-US" dirty="0"/>
          </a:p>
        </p:txBody>
      </p:sp>
      <p:sp>
        <p:nvSpPr>
          <p:cNvPr id="5" name="Content Placeholder 4"/>
          <p:cNvSpPr txBox="1">
            <a:spLocks noGrp="1"/>
          </p:cNvSpPr>
          <p:nvPr>
            <p:ph idx="1"/>
          </p:nvPr>
        </p:nvSpPr>
        <p:spPr>
          <a:xfrm>
            <a:off x="457200" y="2281866"/>
            <a:ext cx="7823200" cy="3539431"/>
          </a:xfrm>
          <a:prstGeom prst="rect">
            <a:avLst/>
          </a:prstGeom>
          <a:noFill/>
        </p:spPr>
        <p:txBody>
          <a:bodyPr wrap="square" rtlCol="0">
            <a:spAutoFit/>
          </a:bodyPr>
          <a:lstStyle/>
          <a:p>
            <a:r>
              <a:rPr lang="en-GB" sz="2800" i="1" dirty="0" smtClean="0"/>
              <a:t>Teachers have hearts and bodies, as well as heads and hands, though the deep and unruly nature of their hearts is governed by their heads, by the sense of moral responsibility for students and the integrity of their subject matter which are at the core of their professional identity. They cannot teach well if any part of them is disengaged for long. </a:t>
            </a:r>
            <a:r>
              <a:rPr lang="en-GB" sz="2800" dirty="0" smtClean="0"/>
              <a:t>(</a:t>
            </a:r>
            <a:r>
              <a:rPr lang="en-GB" sz="2800" dirty="0" err="1" smtClean="0"/>
              <a:t>Nias</a:t>
            </a:r>
            <a:r>
              <a:rPr lang="en-GB" sz="2800" dirty="0" smtClean="0"/>
              <a:t>, 1996, p.305)</a:t>
            </a:r>
            <a:endParaRPr lang="en-GB" sz="2800" dirty="0"/>
          </a:p>
        </p:txBody>
      </p:sp>
    </p:spTree>
    <p:extLst>
      <p:ext uri="{BB962C8B-B14F-4D97-AF65-F5344CB8AC3E}">
        <p14:creationId xmlns:p14="http://schemas.microsoft.com/office/powerpoint/2010/main" val="3444378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t>
            </a:r>
            <a:r>
              <a:rPr lang="en-US" dirty="0" smtClean="0"/>
              <a:t>heoretical </a:t>
            </a:r>
            <a:r>
              <a:rPr lang="en-US" dirty="0" smtClean="0"/>
              <a:t>model</a:t>
            </a:r>
            <a:endParaRPr lang="en-US" dirty="0"/>
          </a:p>
        </p:txBody>
      </p:sp>
      <p:graphicFrame>
        <p:nvGraphicFramePr>
          <p:cNvPr id="5" name="Diagram 4"/>
          <p:cNvGraphicFramePr/>
          <p:nvPr>
            <p:extLst>
              <p:ext uri="{D42A27DB-BD31-4B8C-83A1-F6EECF244321}">
                <p14:modId xmlns:p14="http://schemas.microsoft.com/office/powerpoint/2010/main" val="3863366744"/>
              </p:ext>
            </p:extLst>
          </p:nvPr>
        </p:nvGraphicFramePr>
        <p:xfrm>
          <a:off x="596900" y="2082800"/>
          <a:ext cx="8261350" cy="4330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120900" y="1713468"/>
            <a:ext cx="5524500" cy="369332"/>
          </a:xfrm>
          <a:prstGeom prst="rect">
            <a:avLst/>
          </a:prstGeom>
          <a:noFill/>
        </p:spPr>
        <p:txBody>
          <a:bodyPr wrap="square" rtlCol="0">
            <a:spAutoFit/>
          </a:bodyPr>
          <a:lstStyle/>
          <a:p>
            <a:pPr algn="ctr"/>
            <a:r>
              <a:rPr lang="en-US" dirty="0" smtClean="0"/>
              <a:t>INFLUENCES ON TEACHER-PARENT IDENTITY</a:t>
            </a:r>
            <a:endParaRPr lang="en-US" dirty="0"/>
          </a:p>
        </p:txBody>
      </p:sp>
      <p:sp>
        <p:nvSpPr>
          <p:cNvPr id="7" name="Up Arrow 6"/>
          <p:cNvSpPr/>
          <p:nvPr/>
        </p:nvSpPr>
        <p:spPr>
          <a:xfrm>
            <a:off x="825500" y="2514600"/>
            <a:ext cx="635000" cy="14351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Up Arrow 7"/>
          <p:cNvSpPr/>
          <p:nvPr/>
        </p:nvSpPr>
        <p:spPr>
          <a:xfrm flipV="1">
            <a:off x="7950200" y="3949700"/>
            <a:ext cx="635000" cy="13970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73063" y="4330700"/>
            <a:ext cx="1544637" cy="646331"/>
          </a:xfrm>
          <a:prstGeom prst="rect">
            <a:avLst/>
          </a:prstGeom>
          <a:noFill/>
        </p:spPr>
        <p:txBody>
          <a:bodyPr wrap="square" rtlCol="0">
            <a:spAutoFit/>
          </a:bodyPr>
          <a:lstStyle/>
          <a:p>
            <a:pPr algn="ctr"/>
            <a:r>
              <a:rPr lang="en-US" dirty="0"/>
              <a:t>E</a:t>
            </a:r>
            <a:r>
              <a:rPr lang="en-US" dirty="0" smtClean="0"/>
              <a:t>nablers, role-enrichment</a:t>
            </a:r>
          </a:p>
        </p:txBody>
      </p:sp>
      <p:sp>
        <p:nvSpPr>
          <p:cNvPr id="10" name="TextBox 9"/>
          <p:cNvSpPr txBox="1"/>
          <p:nvPr/>
        </p:nvSpPr>
        <p:spPr>
          <a:xfrm>
            <a:off x="7478713" y="2374900"/>
            <a:ext cx="1544637" cy="646331"/>
          </a:xfrm>
          <a:prstGeom prst="rect">
            <a:avLst/>
          </a:prstGeom>
          <a:noFill/>
        </p:spPr>
        <p:txBody>
          <a:bodyPr wrap="square" rtlCol="0">
            <a:spAutoFit/>
          </a:bodyPr>
          <a:lstStyle/>
          <a:p>
            <a:pPr algn="ctr"/>
            <a:r>
              <a:rPr lang="en-US" dirty="0"/>
              <a:t>B</a:t>
            </a:r>
            <a:r>
              <a:rPr lang="en-US" dirty="0" smtClean="0"/>
              <a:t>arriers, conflicts</a:t>
            </a:r>
            <a:endParaRPr lang="en-US" dirty="0"/>
          </a:p>
        </p:txBody>
      </p:sp>
      <p:sp>
        <p:nvSpPr>
          <p:cNvPr id="11" name="TextBox 10"/>
          <p:cNvSpPr txBox="1"/>
          <p:nvPr/>
        </p:nvSpPr>
        <p:spPr>
          <a:xfrm>
            <a:off x="6096000" y="6248400"/>
            <a:ext cx="2762250" cy="430887"/>
          </a:xfrm>
          <a:prstGeom prst="rect">
            <a:avLst/>
          </a:prstGeom>
          <a:noFill/>
        </p:spPr>
        <p:txBody>
          <a:bodyPr wrap="square" rtlCol="0">
            <a:spAutoFit/>
          </a:bodyPr>
          <a:lstStyle/>
          <a:p>
            <a:r>
              <a:rPr lang="en-US" sz="1100" i="1" dirty="0" smtClean="0"/>
              <a:t>Model based upon </a:t>
            </a:r>
            <a:r>
              <a:rPr lang="en-US" sz="1100" i="1" dirty="0" err="1" smtClean="0"/>
              <a:t>Bronfenbrenner’s</a:t>
            </a:r>
            <a:r>
              <a:rPr lang="en-US" sz="1100" i="1" dirty="0" smtClean="0"/>
              <a:t> Ecological Theory (1979) – my interpretation</a:t>
            </a:r>
            <a:endParaRPr lang="en-US" sz="1100" i="1" dirty="0"/>
          </a:p>
        </p:txBody>
      </p:sp>
    </p:spTree>
    <p:extLst>
      <p:ext uri="{BB962C8B-B14F-4D97-AF65-F5344CB8AC3E}">
        <p14:creationId xmlns:p14="http://schemas.microsoft.com/office/powerpoint/2010/main" val="13349404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t>
            </a:r>
            <a:r>
              <a:rPr lang="en-US" dirty="0" smtClean="0"/>
              <a:t>ethinking identity</a:t>
            </a:r>
            <a:br>
              <a:rPr lang="en-US" dirty="0" smtClean="0"/>
            </a:br>
            <a:r>
              <a:rPr lang="en-US" dirty="0" smtClean="0"/>
              <a:t>(and rethinking and rethinking)</a:t>
            </a:r>
            <a:endParaRPr lang="en-US" dirty="0"/>
          </a:p>
        </p:txBody>
      </p:sp>
      <p:graphicFrame>
        <p:nvGraphicFramePr>
          <p:cNvPr id="7" name="Diagram 6"/>
          <p:cNvGraphicFramePr/>
          <p:nvPr>
            <p:extLst>
              <p:ext uri="{D42A27DB-BD31-4B8C-83A1-F6EECF244321}">
                <p14:modId xmlns:p14="http://schemas.microsoft.com/office/powerpoint/2010/main" val="885778432"/>
              </p:ext>
            </p:extLst>
          </p:nvPr>
        </p:nvGraphicFramePr>
        <p:xfrm>
          <a:off x="482600" y="2133600"/>
          <a:ext cx="8255000" cy="4508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7514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Emma Kell: Shifting Identities, Middlesex University, 19 June 2014</a:t>
            </a:r>
            <a:endParaRPr lang="en-US"/>
          </a:p>
        </p:txBody>
      </p:sp>
      <p:sp>
        <p:nvSpPr>
          <p:cNvPr id="4" name="Title 3"/>
          <p:cNvSpPr>
            <a:spLocks noGrp="1"/>
          </p:cNvSpPr>
          <p:nvPr>
            <p:ph type="title"/>
          </p:nvPr>
        </p:nvSpPr>
        <p:spPr/>
        <p:txBody>
          <a:bodyPr/>
          <a:lstStyle/>
          <a:p>
            <a:r>
              <a:rPr lang="en-US" dirty="0" smtClean="0"/>
              <a:t>Methodologies and Methods</a:t>
            </a:r>
            <a:endParaRPr lang="en-US" dirty="0"/>
          </a:p>
        </p:txBody>
      </p:sp>
      <p:pic>
        <p:nvPicPr>
          <p:cNvPr id="12" name="Picture 11"/>
          <p:cNvPicPr>
            <a:picLocks noChangeAspect="1"/>
          </p:cNvPicPr>
          <p:nvPr/>
        </p:nvPicPr>
        <p:blipFill>
          <a:blip r:embed="rId2"/>
          <a:stretch>
            <a:fillRect/>
          </a:stretch>
        </p:blipFill>
        <p:spPr>
          <a:xfrm>
            <a:off x="3059212" y="2341228"/>
            <a:ext cx="2754578" cy="3908936"/>
          </a:xfrm>
          <a:prstGeom prst="rect">
            <a:avLst/>
          </a:prstGeom>
        </p:spPr>
      </p:pic>
    </p:spTree>
    <p:extLst>
      <p:ext uri="{BB962C8B-B14F-4D97-AF65-F5344CB8AC3E}">
        <p14:creationId xmlns:p14="http://schemas.microsoft.com/office/powerpoint/2010/main" val="4218265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Emma Kell: Shifting Identities, Middlesex University, 19 June 2014</a:t>
            </a:r>
            <a:endParaRPr lang="en-US"/>
          </a:p>
        </p:txBody>
      </p:sp>
      <p:sp>
        <p:nvSpPr>
          <p:cNvPr id="4" name="Title 3"/>
          <p:cNvSpPr>
            <a:spLocks noGrp="1"/>
          </p:cNvSpPr>
          <p:nvPr>
            <p:ph type="title"/>
          </p:nvPr>
        </p:nvSpPr>
        <p:spPr/>
        <p:txBody>
          <a:bodyPr>
            <a:normAutofit fontScale="90000"/>
          </a:bodyPr>
          <a:lstStyle/>
          <a:p>
            <a:r>
              <a:rPr lang="en-US" dirty="0" smtClean="0"/>
              <a:t>Emerging Findings</a:t>
            </a:r>
            <a:r>
              <a:rPr lang="en-US" dirty="0" smtClean="0"/>
              <a:t>… and Exciting Opportunities</a:t>
            </a:r>
            <a:endParaRPr lang="en-US" dirty="0"/>
          </a:p>
        </p:txBody>
      </p:sp>
      <p:pic>
        <p:nvPicPr>
          <p:cNvPr id="5" name="Picture 4"/>
          <p:cNvPicPr>
            <a:picLocks noChangeAspect="1"/>
          </p:cNvPicPr>
          <p:nvPr/>
        </p:nvPicPr>
        <p:blipFill>
          <a:blip r:embed="rId2"/>
          <a:stretch>
            <a:fillRect/>
          </a:stretch>
        </p:blipFill>
        <p:spPr>
          <a:xfrm>
            <a:off x="484442" y="2142970"/>
            <a:ext cx="3998313" cy="2678712"/>
          </a:xfrm>
          <a:prstGeom prst="rect">
            <a:avLst/>
          </a:prstGeom>
        </p:spPr>
      </p:pic>
      <p:pic>
        <p:nvPicPr>
          <p:cNvPr id="6" name="Picture 5"/>
          <p:cNvPicPr>
            <a:picLocks noChangeAspect="1"/>
          </p:cNvPicPr>
          <p:nvPr/>
        </p:nvPicPr>
        <p:blipFill>
          <a:blip r:embed="rId3"/>
          <a:stretch>
            <a:fillRect/>
          </a:stretch>
        </p:blipFill>
        <p:spPr>
          <a:xfrm>
            <a:off x="4482755" y="3817688"/>
            <a:ext cx="4204045" cy="2797601"/>
          </a:xfrm>
          <a:prstGeom prst="rect">
            <a:avLst/>
          </a:prstGeom>
        </p:spPr>
      </p:pic>
    </p:spTree>
    <p:extLst>
      <p:ext uri="{BB962C8B-B14F-4D97-AF65-F5344CB8AC3E}">
        <p14:creationId xmlns:p14="http://schemas.microsoft.com/office/powerpoint/2010/main" val="4081673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Emma Kell: Shifting Identities, Middlesex University, 19 June 2014</a:t>
            </a:r>
            <a:endParaRPr lang="en-US"/>
          </a:p>
        </p:txBody>
      </p:sp>
      <p:sp>
        <p:nvSpPr>
          <p:cNvPr id="4" name="Title 3"/>
          <p:cNvSpPr>
            <a:spLocks noGrp="1"/>
          </p:cNvSpPr>
          <p:nvPr>
            <p:ph type="title"/>
          </p:nvPr>
        </p:nvSpPr>
        <p:spPr/>
        <p:txBody>
          <a:bodyPr/>
          <a:lstStyle/>
          <a:p>
            <a:r>
              <a:rPr lang="en-US" dirty="0" smtClean="0"/>
              <a:t>Impact?</a:t>
            </a:r>
            <a:endParaRPr lang="en-US" dirty="0"/>
          </a:p>
        </p:txBody>
      </p:sp>
      <p:pic>
        <p:nvPicPr>
          <p:cNvPr id="8" name="Picture 7"/>
          <p:cNvPicPr>
            <a:picLocks noChangeAspect="1"/>
          </p:cNvPicPr>
          <p:nvPr/>
        </p:nvPicPr>
        <p:blipFill>
          <a:blip r:embed="rId2"/>
          <a:stretch>
            <a:fillRect/>
          </a:stretch>
        </p:blipFill>
        <p:spPr>
          <a:xfrm>
            <a:off x="5684997" y="4182671"/>
            <a:ext cx="2432618" cy="2432618"/>
          </a:xfrm>
          <a:prstGeom prst="rect">
            <a:avLst/>
          </a:prstGeom>
        </p:spPr>
      </p:pic>
      <p:pic>
        <p:nvPicPr>
          <p:cNvPr id="13" name="Picture 12"/>
          <p:cNvPicPr>
            <a:picLocks noChangeAspect="1"/>
          </p:cNvPicPr>
          <p:nvPr/>
        </p:nvPicPr>
        <p:blipFill>
          <a:blip r:embed="rId3"/>
          <a:stretch>
            <a:fillRect/>
          </a:stretch>
        </p:blipFill>
        <p:spPr>
          <a:xfrm>
            <a:off x="5384800" y="1591056"/>
            <a:ext cx="3212578" cy="2366020"/>
          </a:xfrm>
          <a:prstGeom prst="rect">
            <a:avLst/>
          </a:prstGeom>
        </p:spPr>
      </p:pic>
      <p:pic>
        <p:nvPicPr>
          <p:cNvPr id="15" name="Picture 14"/>
          <p:cNvPicPr>
            <a:picLocks noChangeAspect="1"/>
          </p:cNvPicPr>
          <p:nvPr/>
        </p:nvPicPr>
        <p:blipFill>
          <a:blip r:embed="rId4"/>
          <a:stretch>
            <a:fillRect/>
          </a:stretch>
        </p:blipFill>
        <p:spPr>
          <a:xfrm>
            <a:off x="719570" y="1513957"/>
            <a:ext cx="3257492" cy="2443119"/>
          </a:xfrm>
          <a:prstGeom prst="rect">
            <a:avLst/>
          </a:prstGeom>
        </p:spPr>
      </p:pic>
      <p:pic>
        <p:nvPicPr>
          <p:cNvPr id="16" name="Picture 15"/>
          <p:cNvPicPr>
            <a:picLocks noChangeAspect="1"/>
          </p:cNvPicPr>
          <p:nvPr/>
        </p:nvPicPr>
        <p:blipFill>
          <a:blip r:embed="rId5"/>
          <a:stretch>
            <a:fillRect/>
          </a:stretch>
        </p:blipFill>
        <p:spPr>
          <a:xfrm>
            <a:off x="719570" y="4097855"/>
            <a:ext cx="3101994" cy="2249980"/>
          </a:xfrm>
          <a:prstGeom prst="rect">
            <a:avLst/>
          </a:prstGeom>
        </p:spPr>
      </p:pic>
    </p:spTree>
    <p:extLst>
      <p:ext uri="{BB962C8B-B14F-4D97-AF65-F5344CB8AC3E}">
        <p14:creationId xmlns:p14="http://schemas.microsoft.com/office/powerpoint/2010/main" val="3464723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6013</TotalTime>
  <Words>899</Words>
  <Application>Microsoft Macintosh PowerPoint</Application>
  <PresentationFormat>On-screen Show (4:3)</PresentationFormat>
  <Paragraphs>100</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Waveform</vt:lpstr>
      <vt:lpstr>Lessons in Serendipity My EdD journey</vt:lpstr>
      <vt:lpstr>Shifting Identities: A Mixed-Methods Study of the Experiences of Teachers who are also Parents</vt:lpstr>
      <vt:lpstr>Writing my life!</vt:lpstr>
      <vt:lpstr>Teacher Identity, Teacher Wellbeing</vt:lpstr>
      <vt:lpstr>Theoretical model</vt:lpstr>
      <vt:lpstr>Rethinking identity (and rethinking and rethinking)</vt:lpstr>
      <vt:lpstr>Methodologies and Methods</vt:lpstr>
      <vt:lpstr>Emerging Findings… and Exciting Opportunities</vt:lpstr>
      <vt:lpstr>Impact?</vt:lpstr>
      <vt:lpstr>Teacher Support Network</vt:lpstr>
      <vt:lpstr>Bibliography</vt:lpstr>
      <vt:lpstr>Contact info</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Kell</dc:creator>
  <cp:lastModifiedBy>Emma Kell</cp:lastModifiedBy>
  <cp:revision>33</cp:revision>
  <dcterms:created xsi:type="dcterms:W3CDTF">2014-06-15T17:45:35Z</dcterms:created>
  <dcterms:modified xsi:type="dcterms:W3CDTF">2014-07-11T18:43:20Z</dcterms:modified>
</cp:coreProperties>
</file>