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70" r:id="rId4"/>
    <p:sldId id="268" r:id="rId5"/>
    <p:sldId id="271" r:id="rId6"/>
    <p:sldId id="265" r:id="rId7"/>
    <p:sldId id="266" r:id="rId8"/>
    <p:sldId id="272" r:id="rId9"/>
    <p:sldId id="269" r:id="rId10"/>
    <p:sldId id="257" r:id="rId11"/>
    <p:sldId id="258" r:id="rId12"/>
    <p:sldId id="259" r:id="rId13"/>
    <p:sldId id="261" r:id="rId14"/>
    <p:sldId id="273" r:id="rId15"/>
    <p:sldId id="274" r:id="rId16"/>
    <p:sldId id="275" r:id="rId17"/>
    <p:sldId id="262" r:id="rId18"/>
    <p:sldId id="263" r:id="rId19"/>
    <p:sldId id="26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05" d="100"/>
          <a:sy n="205" d="100"/>
        </p:scale>
        <p:origin x="-656" y="-96"/>
      </p:cViewPr>
      <p:guideLst>
        <p:guide orient="horz" pos="2160"/>
        <p:guide pos="3840"/>
      </p:guideLst>
    </p:cSldViewPr>
  </p:slideViewPr>
  <p:notesTextViewPr>
    <p:cViewPr>
      <p:scale>
        <a:sx n="1" d="1"/>
        <a:sy n="1" d="1"/>
      </p:scale>
      <p:origin x="0" y="0"/>
    </p:cViewPr>
  </p:notesTextViewPr>
  <p:sorterViewPr>
    <p:cViewPr>
      <p:scale>
        <a:sx n="175" d="100"/>
        <a:sy n="1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FA3525-A91B-4521-A5E4-74A147EA0D6A}" type="datetimeFigureOut">
              <a:rPr lang="en-GB" smtClean="0"/>
              <a:t>20/11/14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2662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A3525-A91B-4521-A5E4-74A147EA0D6A}" type="datetimeFigureOut">
              <a:rPr lang="en-GB" smtClean="0"/>
              <a:t>20/11/14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261999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A3525-A91B-4521-A5E4-74A147EA0D6A}" type="datetimeFigureOut">
              <a:rPr lang="en-GB" smtClean="0"/>
              <a:t>20/11/14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104732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FA3525-A91B-4521-A5E4-74A147EA0D6A}" type="datetimeFigureOut">
              <a:rPr lang="en-GB" smtClean="0"/>
              <a:t>20/11/14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418211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A3525-A91B-4521-A5E4-74A147EA0D6A}" type="datetimeFigureOut">
              <a:rPr lang="en-GB" smtClean="0"/>
              <a:t>20/11/14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31640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FA3525-A91B-4521-A5E4-74A147EA0D6A}" type="datetimeFigureOut">
              <a:rPr lang="en-GB" smtClean="0"/>
              <a:t>20/11/14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20825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FA3525-A91B-4521-A5E4-74A147EA0D6A}" type="datetimeFigureOut">
              <a:rPr lang="en-GB" smtClean="0"/>
              <a:t>20/11/14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196904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FA3525-A91B-4521-A5E4-74A147EA0D6A}" type="datetimeFigureOut">
              <a:rPr lang="en-GB" smtClean="0"/>
              <a:t>20/11/14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261364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A3525-A91B-4521-A5E4-74A147EA0D6A}" type="datetimeFigureOut">
              <a:rPr lang="en-GB" smtClean="0"/>
              <a:t>20/11/14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267713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A3525-A91B-4521-A5E4-74A147EA0D6A}" type="datetimeFigureOut">
              <a:rPr lang="en-GB" smtClean="0"/>
              <a:t>20/11/14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363947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A3525-A91B-4521-A5E4-74A147EA0D6A}" type="datetimeFigureOut">
              <a:rPr lang="en-GB" smtClean="0"/>
              <a:t>20/11/14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6BE379-A22A-4A15-BD02-CCA17FC355FB}" type="slidenum">
              <a:rPr lang="en-GB" smtClean="0"/>
              <a:t>‹#›</a:t>
            </a:fld>
            <a:endParaRPr lang="en-GB"/>
          </a:p>
        </p:txBody>
      </p:sp>
    </p:spTree>
    <p:extLst>
      <p:ext uri="{BB962C8B-B14F-4D97-AF65-F5344CB8AC3E}">
        <p14:creationId xmlns:p14="http://schemas.microsoft.com/office/powerpoint/2010/main" val="2958123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A3525-A91B-4521-A5E4-74A147EA0D6A}" type="datetimeFigureOut">
              <a:rPr lang="en-GB" smtClean="0"/>
              <a:t>20/11/14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BE379-A22A-4A15-BD02-CCA17FC355FB}" type="slidenum">
              <a:rPr lang="en-GB" smtClean="0"/>
              <a:t>‹#›</a:t>
            </a:fld>
            <a:endParaRPr lang="en-GB"/>
          </a:p>
        </p:txBody>
      </p:sp>
    </p:spTree>
    <p:extLst>
      <p:ext uri="{BB962C8B-B14F-4D97-AF65-F5344CB8AC3E}">
        <p14:creationId xmlns:p14="http://schemas.microsoft.com/office/powerpoint/2010/main" val="66650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2.blueskyeducation.co.uk/login"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aynettearaj.files.wordpress.com/2011/10/man-w-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731" y="2751745"/>
            <a:ext cx="2883059" cy="40393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653789" y="2891728"/>
            <a:ext cx="4814951" cy="1280222"/>
          </a:xfrm>
        </p:spPr>
        <p:txBody>
          <a:bodyPr>
            <a:normAutofit fontScale="92500" lnSpcReduction="10000"/>
          </a:bodyPr>
          <a:lstStyle/>
          <a:p>
            <a:pPr marL="0" indent="0" algn="ctr">
              <a:buNone/>
            </a:pPr>
            <a:r>
              <a:rPr lang="en-GB" sz="2000" dirty="0" smtClean="0"/>
              <a:t>Use the following slides to guide you through this self-directed CPD session.</a:t>
            </a:r>
          </a:p>
          <a:p>
            <a:pPr marL="0" indent="0" algn="ctr">
              <a:buNone/>
            </a:pPr>
            <a:endParaRPr lang="en-GB" sz="2000" dirty="0"/>
          </a:p>
          <a:p>
            <a:pPr marL="0" indent="0" algn="ctr">
              <a:buNone/>
            </a:pPr>
            <a:r>
              <a:rPr lang="en-GB" sz="2000" dirty="0" smtClean="0"/>
              <a:t>A step-by-step Self Review …</a:t>
            </a:r>
            <a:endParaRPr lang="en-GB" sz="2000" dirty="0"/>
          </a:p>
        </p:txBody>
      </p:sp>
      <p:sp>
        <p:nvSpPr>
          <p:cNvPr id="2" name="Title 1"/>
          <p:cNvSpPr>
            <a:spLocks noGrp="1"/>
          </p:cNvSpPr>
          <p:nvPr>
            <p:ph type="title"/>
          </p:nvPr>
        </p:nvSpPr>
        <p:spPr>
          <a:xfrm>
            <a:off x="838200" y="809506"/>
            <a:ext cx="10515600" cy="1325563"/>
          </a:xfrm>
        </p:spPr>
        <p:txBody>
          <a:bodyPr>
            <a:noAutofit/>
          </a:bodyPr>
          <a:lstStyle/>
          <a:p>
            <a:pPr algn="ctr"/>
            <a:r>
              <a:rPr lang="en-GB" sz="20000" b="1" dirty="0" smtClean="0">
                <a:latin typeface="Century Gothic" panose="020B0502020202020204" pitchFamily="34" charset="0"/>
              </a:rPr>
              <a:t>What?</a:t>
            </a:r>
            <a:endParaRPr lang="en-GB" sz="20000" b="1" dirty="0">
              <a:latin typeface="Century Gothic" panose="020B0502020202020204" pitchFamily="34" charset="0"/>
            </a:endParaRPr>
          </a:p>
        </p:txBody>
      </p:sp>
    </p:spTree>
    <p:extLst>
      <p:ext uri="{BB962C8B-B14F-4D97-AF65-F5344CB8AC3E}">
        <p14:creationId xmlns:p14="http://schemas.microsoft.com/office/powerpoint/2010/main" val="203397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991" y="91660"/>
            <a:ext cx="10515600" cy="574912"/>
          </a:xfrm>
        </p:spPr>
        <p:txBody>
          <a:bodyPr>
            <a:normAutofit fontScale="90000"/>
          </a:bodyPr>
          <a:lstStyle/>
          <a:p>
            <a:r>
              <a:rPr lang="en-GB" sz="4000" b="1" dirty="0" smtClean="0">
                <a:latin typeface="Century Gothic" panose="020B0502020202020204" pitchFamily="34" charset="0"/>
              </a:rPr>
              <a:t>Click the ‘Home’ tab.</a:t>
            </a:r>
            <a:endParaRPr lang="en-GB" sz="4000" b="1" dirty="0">
              <a:latin typeface="Century Gothic" panose="020B0502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0" y="871670"/>
            <a:ext cx="12100125" cy="5879507"/>
          </a:xfrm>
          <a:prstGeom prst="rect">
            <a:avLst/>
          </a:prstGeom>
        </p:spPr>
      </p:pic>
    </p:spTree>
    <p:extLst>
      <p:ext uri="{BB962C8B-B14F-4D97-AF65-F5344CB8AC3E}">
        <p14:creationId xmlns:p14="http://schemas.microsoft.com/office/powerpoint/2010/main" val="6074626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174" y="160027"/>
            <a:ext cx="11724118" cy="627832"/>
          </a:xfrm>
        </p:spPr>
        <p:txBody>
          <a:bodyPr>
            <a:normAutofit/>
          </a:bodyPr>
          <a:lstStyle/>
          <a:p>
            <a:r>
              <a:rPr lang="en-GB" sz="3000" b="1" dirty="0" smtClean="0">
                <a:latin typeface="Century Gothic" panose="020B0502020202020204" pitchFamily="34" charset="0"/>
              </a:rPr>
              <a:t>Click the ‘Reviews’ tab which will show ‘your current level.’</a:t>
            </a:r>
            <a:endParaRPr lang="en-GB" sz="3000" b="1" dirty="0">
              <a:latin typeface="Century Gothic" panose="020B0502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0" y="992957"/>
            <a:ext cx="12109077" cy="5865043"/>
          </a:xfrm>
          <a:prstGeom prst="rect">
            <a:avLst/>
          </a:prstGeom>
        </p:spPr>
      </p:pic>
      <p:sp>
        <p:nvSpPr>
          <p:cNvPr id="2" name="TextBox 1"/>
          <p:cNvSpPr txBox="1"/>
          <p:nvPr/>
        </p:nvSpPr>
        <p:spPr>
          <a:xfrm>
            <a:off x="4713362" y="1804738"/>
            <a:ext cx="2657742" cy="646331"/>
          </a:xfrm>
          <a:prstGeom prst="rect">
            <a:avLst/>
          </a:prstGeom>
          <a:noFill/>
        </p:spPr>
        <p:txBody>
          <a:bodyPr wrap="square" rtlCol="0">
            <a:spAutoFit/>
          </a:bodyPr>
          <a:lstStyle/>
          <a:p>
            <a:pPr algn="ctr"/>
            <a:r>
              <a:rPr lang="en-GB" dirty="0" smtClean="0">
                <a:solidFill>
                  <a:srgbClr val="FF0000"/>
                </a:solidFill>
              </a:rPr>
              <a:t>Click on the standards hyperlink.</a:t>
            </a:r>
            <a:endParaRPr lang="en-GB" dirty="0">
              <a:solidFill>
                <a:srgbClr val="FF0000"/>
              </a:solidFill>
            </a:endParaRPr>
          </a:p>
        </p:txBody>
      </p:sp>
      <p:cxnSp>
        <p:nvCxnSpPr>
          <p:cNvPr id="6" name="Straight Arrow Connector 5"/>
          <p:cNvCxnSpPr/>
          <p:nvPr/>
        </p:nvCxnSpPr>
        <p:spPr>
          <a:xfrm flipH="1">
            <a:off x="3777241" y="2230452"/>
            <a:ext cx="1264778" cy="8033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3380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170" y="125843"/>
            <a:ext cx="10515600" cy="549275"/>
          </a:xfrm>
        </p:spPr>
        <p:txBody>
          <a:bodyPr>
            <a:normAutofit fontScale="90000"/>
          </a:bodyPr>
          <a:lstStyle/>
          <a:p>
            <a:r>
              <a:rPr lang="en-GB" sz="4000" b="1" dirty="0" smtClean="0">
                <a:latin typeface="Century Gothic" panose="020B0502020202020204" pitchFamily="34" charset="0"/>
              </a:rPr>
              <a:t>The ‘standards’ will be displayed …</a:t>
            </a:r>
            <a:endParaRPr lang="en-GB" sz="4000" b="1" dirty="0">
              <a:latin typeface="Century Gothic" panose="020B0502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282012" y="789958"/>
            <a:ext cx="11685676" cy="5925390"/>
          </a:xfrm>
          <a:prstGeom prst="rect">
            <a:avLst/>
          </a:prstGeom>
        </p:spPr>
      </p:pic>
    </p:spTree>
    <p:extLst>
      <p:ext uri="{BB962C8B-B14F-4D97-AF65-F5344CB8AC3E}">
        <p14:creationId xmlns:p14="http://schemas.microsoft.com/office/powerpoint/2010/main" val="1831550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515600" cy="692209"/>
          </a:xfrm>
        </p:spPr>
        <p:txBody>
          <a:bodyPr>
            <a:normAutofit fontScale="90000"/>
          </a:bodyPr>
          <a:lstStyle/>
          <a:p>
            <a:r>
              <a:rPr lang="en-GB" sz="4000" b="1" dirty="0">
                <a:latin typeface="Century Gothic" panose="020B0502020202020204" pitchFamily="34" charset="0"/>
              </a:rPr>
              <a:t>Click on each Teaching Standard and review</a:t>
            </a:r>
          </a:p>
        </p:txBody>
      </p:sp>
      <p:pic>
        <p:nvPicPr>
          <p:cNvPr id="5" name="Picture 4"/>
          <p:cNvPicPr>
            <a:picLocks noChangeAspect="1"/>
          </p:cNvPicPr>
          <p:nvPr/>
        </p:nvPicPr>
        <p:blipFill>
          <a:blip r:embed="rId2"/>
          <a:stretch>
            <a:fillRect/>
          </a:stretch>
        </p:blipFill>
        <p:spPr>
          <a:xfrm>
            <a:off x="9771" y="837488"/>
            <a:ext cx="12182230" cy="6020512"/>
          </a:xfrm>
          <a:prstGeom prst="rect">
            <a:avLst/>
          </a:prstGeom>
        </p:spPr>
      </p:pic>
      <p:sp>
        <p:nvSpPr>
          <p:cNvPr id="6" name="TextBox 5"/>
          <p:cNvSpPr txBox="1"/>
          <p:nvPr/>
        </p:nvSpPr>
        <p:spPr>
          <a:xfrm>
            <a:off x="8297967" y="2335348"/>
            <a:ext cx="2563738" cy="523220"/>
          </a:xfrm>
          <a:prstGeom prst="rect">
            <a:avLst/>
          </a:prstGeom>
          <a:noFill/>
        </p:spPr>
        <p:txBody>
          <a:bodyPr wrap="square" rtlCol="0">
            <a:spAutoFit/>
          </a:bodyPr>
          <a:lstStyle/>
          <a:p>
            <a:r>
              <a:rPr lang="en-GB" sz="1400" b="1" dirty="0" smtClean="0">
                <a:latin typeface="Century Gothic" panose="020B0502020202020204" pitchFamily="34" charset="0"/>
              </a:rPr>
              <a:t>Each standard is here and broken down into sections</a:t>
            </a:r>
            <a:endParaRPr lang="en-GB" sz="1400" dirty="0"/>
          </a:p>
        </p:txBody>
      </p:sp>
      <p:cxnSp>
        <p:nvCxnSpPr>
          <p:cNvPr id="7" name="Straight Arrow Connector 6"/>
          <p:cNvCxnSpPr/>
          <p:nvPr/>
        </p:nvCxnSpPr>
        <p:spPr>
          <a:xfrm flipH="1">
            <a:off x="4982198" y="2525283"/>
            <a:ext cx="3315770" cy="2521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272614" y="2777383"/>
            <a:ext cx="2854294" cy="828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91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59" y="811850"/>
            <a:ext cx="12132144" cy="5968181"/>
          </a:xfrm>
          <a:prstGeom prst="rect">
            <a:avLst/>
          </a:prstGeom>
        </p:spPr>
      </p:pic>
      <p:sp>
        <p:nvSpPr>
          <p:cNvPr id="4" name="Title 3"/>
          <p:cNvSpPr>
            <a:spLocks noGrp="1"/>
          </p:cNvSpPr>
          <p:nvPr>
            <p:ph type="title"/>
          </p:nvPr>
        </p:nvSpPr>
        <p:spPr>
          <a:xfrm>
            <a:off x="0" y="0"/>
            <a:ext cx="10515600" cy="692209"/>
          </a:xfrm>
        </p:spPr>
        <p:txBody>
          <a:bodyPr>
            <a:normAutofit fontScale="90000"/>
          </a:bodyPr>
          <a:lstStyle/>
          <a:p>
            <a:r>
              <a:rPr lang="en-GB" sz="4000" b="1" dirty="0">
                <a:latin typeface="Century Gothic" panose="020B0502020202020204" pitchFamily="34" charset="0"/>
              </a:rPr>
              <a:t>Click </a:t>
            </a:r>
            <a:r>
              <a:rPr lang="en-GB" sz="4000" b="1" dirty="0" smtClean="0">
                <a:latin typeface="Century Gothic" panose="020B0502020202020204" pitchFamily="34" charset="0"/>
              </a:rPr>
              <a:t>the number to review each standard.</a:t>
            </a:r>
            <a:endParaRPr lang="en-GB" sz="4000" b="1" dirty="0">
              <a:latin typeface="Century Gothic" panose="020B0502020202020204" pitchFamily="34" charset="0"/>
            </a:endParaRPr>
          </a:p>
        </p:txBody>
      </p:sp>
      <p:sp>
        <p:nvSpPr>
          <p:cNvPr id="6" name="TextBox 5"/>
          <p:cNvSpPr txBox="1"/>
          <p:nvPr/>
        </p:nvSpPr>
        <p:spPr>
          <a:xfrm>
            <a:off x="8297967" y="2335348"/>
            <a:ext cx="2563738" cy="738664"/>
          </a:xfrm>
          <a:prstGeom prst="rect">
            <a:avLst/>
          </a:prstGeom>
          <a:noFill/>
        </p:spPr>
        <p:txBody>
          <a:bodyPr wrap="square" rtlCol="0">
            <a:spAutoFit/>
          </a:bodyPr>
          <a:lstStyle/>
          <a:p>
            <a:r>
              <a:rPr lang="en-GB" sz="1400" b="1" dirty="0" smtClean="0">
                <a:latin typeface="Century Gothic" panose="020B0502020202020204" pitchFamily="34" charset="0"/>
              </a:rPr>
              <a:t>Click the number to be able to self-review each statement (A-D)</a:t>
            </a:r>
            <a:endParaRPr lang="en-GB" sz="1400" dirty="0"/>
          </a:p>
        </p:txBody>
      </p:sp>
      <p:cxnSp>
        <p:nvCxnSpPr>
          <p:cNvPr id="7" name="Straight Arrow Connector 6"/>
          <p:cNvCxnSpPr/>
          <p:nvPr/>
        </p:nvCxnSpPr>
        <p:spPr>
          <a:xfrm flipH="1">
            <a:off x="2247544" y="2525283"/>
            <a:ext cx="6050424" cy="2559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819118" y="3008120"/>
            <a:ext cx="696482" cy="5640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0" y="3290131"/>
            <a:ext cx="863125" cy="358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207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33885"/>
            <a:ext cx="12126605" cy="3834525"/>
          </a:xfrm>
          <a:prstGeom prst="rect">
            <a:avLst/>
          </a:prstGeom>
        </p:spPr>
      </p:pic>
      <p:sp>
        <p:nvSpPr>
          <p:cNvPr id="4" name="Title 3"/>
          <p:cNvSpPr>
            <a:spLocks noGrp="1"/>
          </p:cNvSpPr>
          <p:nvPr>
            <p:ph type="title"/>
          </p:nvPr>
        </p:nvSpPr>
        <p:spPr>
          <a:xfrm>
            <a:off x="-1" y="0"/>
            <a:ext cx="11921383" cy="692209"/>
          </a:xfrm>
        </p:spPr>
        <p:txBody>
          <a:bodyPr>
            <a:normAutofit fontScale="90000"/>
          </a:bodyPr>
          <a:lstStyle/>
          <a:p>
            <a:pPr algn="ctr"/>
            <a:r>
              <a:rPr lang="en-GB" sz="4000" b="1" dirty="0">
                <a:latin typeface="Century Gothic" panose="020B0502020202020204" pitchFamily="34" charset="0"/>
              </a:rPr>
              <a:t>At any moment you can do any 3 of the </a:t>
            </a:r>
            <a:r>
              <a:rPr lang="en-GB" sz="4000" b="1" dirty="0" smtClean="0">
                <a:latin typeface="Century Gothic" panose="020B0502020202020204" pitchFamily="34" charset="0"/>
              </a:rPr>
              <a:t>following …</a:t>
            </a:r>
            <a:endParaRPr lang="en-GB" sz="4000" dirty="0"/>
          </a:p>
        </p:txBody>
      </p:sp>
      <p:sp>
        <p:nvSpPr>
          <p:cNvPr id="6" name="TextBox 5"/>
          <p:cNvSpPr txBox="1"/>
          <p:nvPr/>
        </p:nvSpPr>
        <p:spPr>
          <a:xfrm>
            <a:off x="3734513" y="914275"/>
            <a:ext cx="1657883" cy="738664"/>
          </a:xfrm>
          <a:prstGeom prst="rect">
            <a:avLst/>
          </a:prstGeom>
          <a:noFill/>
        </p:spPr>
        <p:txBody>
          <a:bodyPr wrap="square" rtlCol="0">
            <a:spAutoFit/>
          </a:bodyPr>
          <a:lstStyle/>
          <a:p>
            <a:pPr algn="ctr"/>
            <a:r>
              <a:rPr lang="en-GB" sz="1400" b="1" dirty="0" smtClean="0">
                <a:latin typeface="Century Gothic" panose="020B0502020202020204" pitchFamily="34" charset="0"/>
              </a:rPr>
              <a:t>Look at the Overview of your Self-Review</a:t>
            </a:r>
            <a:endParaRPr lang="en-GB" sz="1400" dirty="0"/>
          </a:p>
        </p:txBody>
      </p:sp>
      <p:cxnSp>
        <p:nvCxnSpPr>
          <p:cNvPr id="7" name="Straight Arrow Connector 6"/>
          <p:cNvCxnSpPr/>
          <p:nvPr/>
        </p:nvCxnSpPr>
        <p:spPr>
          <a:xfrm flipH="1">
            <a:off x="3255948" y="1652939"/>
            <a:ext cx="1491241" cy="15617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138159" y="4503635"/>
            <a:ext cx="822531" cy="7947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9537" y="4852462"/>
            <a:ext cx="1657883" cy="1600438"/>
          </a:xfrm>
          <a:prstGeom prst="rect">
            <a:avLst/>
          </a:prstGeom>
          <a:noFill/>
        </p:spPr>
        <p:txBody>
          <a:bodyPr wrap="square" rtlCol="0">
            <a:spAutoFit/>
          </a:bodyPr>
          <a:lstStyle/>
          <a:p>
            <a:pPr algn="ctr"/>
            <a:r>
              <a:rPr lang="en-GB" sz="1400" b="1" dirty="0" smtClean="0">
                <a:latin typeface="Century Gothic" panose="020B0502020202020204" pitchFamily="34" charset="0"/>
              </a:rPr>
              <a:t>Create a Performance Management target </a:t>
            </a:r>
            <a:r>
              <a:rPr lang="en-GB" sz="1400" b="1" dirty="0" smtClean="0">
                <a:solidFill>
                  <a:srgbClr val="FF0000"/>
                </a:solidFill>
                <a:latin typeface="Century Gothic" panose="020B0502020202020204" pitchFamily="34" charset="0"/>
              </a:rPr>
              <a:t>linked</a:t>
            </a:r>
            <a:r>
              <a:rPr lang="en-GB" sz="1400" b="1" dirty="0" smtClean="0">
                <a:latin typeface="Century Gothic" panose="020B0502020202020204" pitchFamily="34" charset="0"/>
              </a:rPr>
              <a:t> directly to an area you wish to develop</a:t>
            </a:r>
            <a:endParaRPr lang="en-GB" sz="1400" dirty="0"/>
          </a:p>
        </p:txBody>
      </p:sp>
      <p:sp>
        <p:nvSpPr>
          <p:cNvPr id="12" name="TextBox 11"/>
          <p:cNvSpPr txBox="1"/>
          <p:nvPr/>
        </p:nvSpPr>
        <p:spPr>
          <a:xfrm>
            <a:off x="7245410" y="3023842"/>
            <a:ext cx="1657883" cy="1169551"/>
          </a:xfrm>
          <a:prstGeom prst="rect">
            <a:avLst/>
          </a:prstGeom>
          <a:noFill/>
        </p:spPr>
        <p:txBody>
          <a:bodyPr wrap="square" rtlCol="0">
            <a:spAutoFit/>
          </a:bodyPr>
          <a:lstStyle/>
          <a:p>
            <a:pPr algn="ctr"/>
            <a:r>
              <a:rPr lang="en-GB" sz="1400" b="1" dirty="0" smtClean="0">
                <a:latin typeface="Century Gothic" panose="020B0502020202020204" pitchFamily="34" charset="0"/>
              </a:rPr>
              <a:t>Flag up a potential training need </a:t>
            </a:r>
            <a:r>
              <a:rPr lang="en-GB" sz="1400" b="1" dirty="0" smtClean="0">
                <a:solidFill>
                  <a:srgbClr val="FF0000"/>
                </a:solidFill>
                <a:latin typeface="Century Gothic" panose="020B0502020202020204" pitchFamily="34" charset="0"/>
              </a:rPr>
              <a:t>linked</a:t>
            </a:r>
            <a:r>
              <a:rPr lang="en-GB" sz="1400" b="1" dirty="0" smtClean="0">
                <a:latin typeface="Century Gothic" panose="020B0502020202020204" pitchFamily="34" charset="0"/>
              </a:rPr>
              <a:t> to your Self-Review …</a:t>
            </a:r>
            <a:endParaRPr lang="en-GB" sz="1400" dirty="0"/>
          </a:p>
        </p:txBody>
      </p:sp>
      <p:cxnSp>
        <p:nvCxnSpPr>
          <p:cNvPr id="13" name="Straight Arrow Connector 12"/>
          <p:cNvCxnSpPr/>
          <p:nvPr/>
        </p:nvCxnSpPr>
        <p:spPr>
          <a:xfrm flipH="1">
            <a:off x="5960690" y="3612062"/>
            <a:ext cx="1284721" cy="4471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 y="4389517"/>
            <a:ext cx="863125" cy="358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7634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0583"/>
            <a:ext cx="12192000" cy="5941508"/>
          </a:xfrm>
          <a:prstGeom prst="rect">
            <a:avLst/>
          </a:prstGeom>
        </p:spPr>
      </p:pic>
      <p:sp>
        <p:nvSpPr>
          <p:cNvPr id="4" name="Title 3"/>
          <p:cNvSpPr>
            <a:spLocks noGrp="1"/>
          </p:cNvSpPr>
          <p:nvPr>
            <p:ph type="title"/>
          </p:nvPr>
        </p:nvSpPr>
        <p:spPr>
          <a:xfrm>
            <a:off x="-1" y="0"/>
            <a:ext cx="11921383" cy="692209"/>
          </a:xfrm>
        </p:spPr>
        <p:txBody>
          <a:bodyPr>
            <a:normAutofit/>
          </a:bodyPr>
          <a:lstStyle/>
          <a:p>
            <a:r>
              <a:rPr lang="en-GB" sz="4000" b="1" dirty="0" smtClean="0">
                <a:latin typeface="Century Gothic" panose="020B0502020202020204" pitchFamily="34" charset="0"/>
              </a:rPr>
              <a:t>An Overview of your responses …</a:t>
            </a:r>
            <a:endParaRPr lang="en-GB" sz="4000" dirty="0"/>
          </a:p>
        </p:txBody>
      </p:sp>
      <p:sp>
        <p:nvSpPr>
          <p:cNvPr id="6" name="TextBox 5"/>
          <p:cNvSpPr txBox="1"/>
          <p:nvPr/>
        </p:nvSpPr>
        <p:spPr>
          <a:xfrm>
            <a:off x="5450795" y="1601514"/>
            <a:ext cx="1657883" cy="738664"/>
          </a:xfrm>
          <a:prstGeom prst="rect">
            <a:avLst/>
          </a:prstGeom>
          <a:noFill/>
        </p:spPr>
        <p:txBody>
          <a:bodyPr wrap="square" rtlCol="0">
            <a:spAutoFit/>
          </a:bodyPr>
          <a:lstStyle/>
          <a:p>
            <a:pPr algn="ctr"/>
            <a:r>
              <a:rPr lang="en-GB" sz="1400" b="1" dirty="0" smtClean="0">
                <a:latin typeface="Century Gothic" panose="020B0502020202020204" pitchFamily="34" charset="0"/>
              </a:rPr>
              <a:t>Look at the Overview of your Self-Review</a:t>
            </a:r>
            <a:endParaRPr lang="en-GB" sz="1400" dirty="0"/>
          </a:p>
        </p:txBody>
      </p:sp>
      <p:cxnSp>
        <p:nvCxnSpPr>
          <p:cNvPr id="7" name="Straight Arrow Connector 6"/>
          <p:cNvCxnSpPr/>
          <p:nvPr/>
        </p:nvCxnSpPr>
        <p:spPr>
          <a:xfrm>
            <a:off x="6392254" y="2340178"/>
            <a:ext cx="401653" cy="11603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631821" y="2340178"/>
            <a:ext cx="1549288" cy="1732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99222" y="1598584"/>
            <a:ext cx="2043694" cy="523220"/>
          </a:xfrm>
          <a:prstGeom prst="rect">
            <a:avLst/>
          </a:prstGeom>
          <a:noFill/>
        </p:spPr>
        <p:txBody>
          <a:bodyPr wrap="square" rtlCol="0">
            <a:spAutoFit/>
          </a:bodyPr>
          <a:lstStyle/>
          <a:p>
            <a:pPr algn="ctr"/>
            <a:r>
              <a:rPr lang="en-GB" sz="1400" b="1" dirty="0" smtClean="0">
                <a:latin typeface="Century Gothic" panose="020B0502020202020204" pitchFamily="34" charset="0"/>
              </a:rPr>
              <a:t>Download as PDF for evidence file</a:t>
            </a:r>
            <a:endParaRPr lang="en-GB" sz="1400" dirty="0"/>
          </a:p>
        </p:txBody>
      </p:sp>
      <p:cxnSp>
        <p:nvCxnSpPr>
          <p:cNvPr id="17" name="Straight Arrow Connector 16"/>
          <p:cNvCxnSpPr/>
          <p:nvPr/>
        </p:nvCxnSpPr>
        <p:spPr>
          <a:xfrm flipH="1">
            <a:off x="2384451" y="1888842"/>
            <a:ext cx="590561" cy="2329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9821" y="3401226"/>
            <a:ext cx="863125" cy="358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438117" y="5328387"/>
            <a:ext cx="1657883" cy="523220"/>
          </a:xfrm>
          <a:prstGeom prst="rect">
            <a:avLst/>
          </a:prstGeom>
          <a:noFill/>
        </p:spPr>
        <p:txBody>
          <a:bodyPr wrap="square" rtlCol="0">
            <a:spAutoFit/>
          </a:bodyPr>
          <a:lstStyle/>
          <a:p>
            <a:pPr algn="ctr"/>
            <a:r>
              <a:rPr lang="en-GB" sz="1400" b="1" dirty="0" smtClean="0">
                <a:latin typeface="Century Gothic" panose="020B0502020202020204" pitchFamily="34" charset="0"/>
              </a:rPr>
              <a:t>Strengths are highlighted</a:t>
            </a:r>
            <a:endParaRPr lang="en-GB" sz="1400" dirty="0"/>
          </a:p>
        </p:txBody>
      </p:sp>
      <p:cxnSp>
        <p:nvCxnSpPr>
          <p:cNvPr id="21" name="Straight Arrow Connector 20"/>
          <p:cNvCxnSpPr/>
          <p:nvPr/>
        </p:nvCxnSpPr>
        <p:spPr>
          <a:xfrm flipH="1">
            <a:off x="2142836" y="5618645"/>
            <a:ext cx="2488986" cy="616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156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515600" cy="677462"/>
          </a:xfrm>
        </p:spPr>
        <p:txBody>
          <a:bodyPr>
            <a:normAutofit fontScale="90000"/>
          </a:bodyPr>
          <a:lstStyle/>
          <a:p>
            <a:r>
              <a:rPr lang="en-GB" sz="4000" b="1" dirty="0" smtClean="0">
                <a:latin typeface="Century Gothic" panose="020B0502020202020204" pitchFamily="34" charset="0"/>
              </a:rPr>
              <a:t>At any point, you can click the ‘Progress Tab.’</a:t>
            </a:r>
            <a:endParaRPr lang="en-GB" sz="4000" b="1" dirty="0">
              <a:latin typeface="Century Gothic" panose="020B0502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45160" y="931492"/>
            <a:ext cx="12146840" cy="5926508"/>
          </a:xfrm>
          <a:prstGeom prst="rect">
            <a:avLst/>
          </a:prstGeom>
        </p:spPr>
      </p:pic>
      <p:sp>
        <p:nvSpPr>
          <p:cNvPr id="6" name="TextBox 5"/>
          <p:cNvSpPr txBox="1"/>
          <p:nvPr/>
        </p:nvSpPr>
        <p:spPr>
          <a:xfrm>
            <a:off x="4068532" y="2353371"/>
            <a:ext cx="2378536" cy="738664"/>
          </a:xfrm>
          <a:prstGeom prst="rect">
            <a:avLst/>
          </a:prstGeom>
          <a:noFill/>
        </p:spPr>
        <p:txBody>
          <a:bodyPr wrap="square" rtlCol="0">
            <a:spAutoFit/>
          </a:bodyPr>
          <a:lstStyle/>
          <a:p>
            <a:pPr algn="ctr"/>
            <a:r>
              <a:rPr lang="en-GB" sz="1400" b="1" dirty="0" smtClean="0">
                <a:latin typeface="Century Gothic" panose="020B0502020202020204" pitchFamily="34" charset="0"/>
              </a:rPr>
              <a:t>Make sure you back date the drop-down field to 1</a:t>
            </a:r>
            <a:r>
              <a:rPr lang="en-GB" sz="1400" b="1" baseline="30000" dirty="0" smtClean="0">
                <a:latin typeface="Century Gothic" panose="020B0502020202020204" pitchFamily="34" charset="0"/>
              </a:rPr>
              <a:t>st</a:t>
            </a:r>
            <a:r>
              <a:rPr lang="en-GB" sz="1400" b="1" dirty="0" smtClean="0">
                <a:latin typeface="Century Gothic" panose="020B0502020202020204" pitchFamily="34" charset="0"/>
              </a:rPr>
              <a:t> September 2014</a:t>
            </a:r>
            <a:endParaRPr lang="en-GB" sz="1400" dirty="0"/>
          </a:p>
        </p:txBody>
      </p:sp>
      <p:sp>
        <p:nvSpPr>
          <p:cNvPr id="7" name="TextBox 6"/>
          <p:cNvSpPr txBox="1"/>
          <p:nvPr/>
        </p:nvSpPr>
        <p:spPr>
          <a:xfrm>
            <a:off x="3578919" y="3596316"/>
            <a:ext cx="3902535" cy="738664"/>
          </a:xfrm>
          <a:prstGeom prst="rect">
            <a:avLst/>
          </a:prstGeom>
          <a:noFill/>
        </p:spPr>
        <p:txBody>
          <a:bodyPr wrap="square" rtlCol="0">
            <a:spAutoFit/>
          </a:bodyPr>
          <a:lstStyle/>
          <a:p>
            <a:pPr algn="ctr"/>
            <a:r>
              <a:rPr lang="en-GB" sz="1400" b="1" dirty="0" smtClean="0">
                <a:latin typeface="Century Gothic" panose="020B0502020202020204" pitchFamily="34" charset="0"/>
              </a:rPr>
              <a:t>This will generate a report of all the information (about YOU) stored on Blue Sky, including your latest Self-Review.</a:t>
            </a:r>
            <a:endParaRPr lang="en-GB" sz="1400" dirty="0"/>
          </a:p>
        </p:txBody>
      </p:sp>
      <p:cxnSp>
        <p:nvCxnSpPr>
          <p:cNvPr id="8" name="Straight Arrow Connector 7"/>
          <p:cNvCxnSpPr/>
          <p:nvPr/>
        </p:nvCxnSpPr>
        <p:spPr>
          <a:xfrm flipH="1">
            <a:off x="3297382" y="2722703"/>
            <a:ext cx="771150" cy="759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456873" y="3302899"/>
            <a:ext cx="1226084" cy="6433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1957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11314545" cy="666572"/>
          </a:xfrm>
        </p:spPr>
        <p:txBody>
          <a:bodyPr>
            <a:normAutofit fontScale="90000"/>
          </a:bodyPr>
          <a:lstStyle/>
          <a:p>
            <a:r>
              <a:rPr lang="en-GB" sz="4000" b="1" dirty="0" smtClean="0">
                <a:latin typeface="Century Gothic" panose="020B0502020202020204" pitchFamily="34" charset="0"/>
              </a:rPr>
              <a:t>This is a close-up example of a Progress Summary</a:t>
            </a:r>
            <a:endParaRPr lang="en-GB" sz="4000" b="1" dirty="0">
              <a:latin typeface="Century Gothic" panose="020B0502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91430" y="965675"/>
            <a:ext cx="12100570" cy="5818040"/>
          </a:xfrm>
          <a:prstGeom prst="rect">
            <a:avLst/>
          </a:prstGeom>
        </p:spPr>
      </p:pic>
    </p:spTree>
    <p:extLst>
      <p:ext uri="{BB962C8B-B14F-4D97-AF65-F5344CB8AC3E}">
        <p14:creationId xmlns:p14="http://schemas.microsoft.com/office/powerpoint/2010/main" val="12756232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12192001" cy="632389"/>
          </a:xfrm>
        </p:spPr>
        <p:txBody>
          <a:bodyPr>
            <a:noAutofit/>
          </a:bodyPr>
          <a:lstStyle/>
          <a:p>
            <a:r>
              <a:rPr lang="en-GB" sz="4000" b="1" dirty="0" smtClean="0">
                <a:latin typeface="Century Gothic" panose="020B0502020202020204" pitchFamily="34" charset="0"/>
              </a:rPr>
              <a:t>This is an example of a Progress Summary Report</a:t>
            </a:r>
            <a:endParaRPr lang="en-GB" sz="4000" b="1" dirty="0">
              <a:latin typeface="Century Gothic" panose="020B0502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74004" y="540380"/>
            <a:ext cx="5566220" cy="6331660"/>
          </a:xfrm>
          <a:prstGeom prst="rect">
            <a:avLst/>
          </a:prstGeom>
        </p:spPr>
      </p:pic>
      <p:pic>
        <p:nvPicPr>
          <p:cNvPr id="6" name="Picture 5"/>
          <p:cNvPicPr>
            <a:picLocks noChangeAspect="1"/>
          </p:cNvPicPr>
          <p:nvPr/>
        </p:nvPicPr>
        <p:blipFill>
          <a:blip r:embed="rId3"/>
          <a:stretch>
            <a:fillRect/>
          </a:stretch>
        </p:blipFill>
        <p:spPr>
          <a:xfrm>
            <a:off x="6469165" y="957143"/>
            <a:ext cx="5452217" cy="5900857"/>
          </a:xfrm>
          <a:prstGeom prst="rect">
            <a:avLst/>
          </a:prstGeom>
        </p:spPr>
      </p:pic>
    </p:spTree>
    <p:extLst>
      <p:ext uri="{BB962C8B-B14F-4D97-AF65-F5344CB8AC3E}">
        <p14:creationId xmlns:p14="http://schemas.microsoft.com/office/powerpoint/2010/main" val="28257297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2562" y="1946097"/>
            <a:ext cx="10515600" cy="1325563"/>
          </a:xfrm>
        </p:spPr>
        <p:txBody>
          <a:bodyPr>
            <a:normAutofit fontScale="90000"/>
          </a:bodyPr>
          <a:lstStyle/>
          <a:p>
            <a:pPr algn="ctr"/>
            <a:r>
              <a:rPr lang="en-GB" sz="4000" b="1" dirty="0" smtClean="0">
                <a:latin typeface="Century Gothic" panose="020B0502020202020204" pitchFamily="34" charset="0"/>
              </a:rPr>
              <a:t>Reviewing Progress against the </a:t>
            </a:r>
            <a:br>
              <a:rPr lang="en-GB" sz="4000" b="1" dirty="0" smtClean="0">
                <a:latin typeface="Century Gothic" panose="020B0502020202020204" pitchFamily="34" charset="0"/>
              </a:rPr>
            </a:br>
            <a:r>
              <a:rPr lang="en-GB" sz="4000" b="1" dirty="0" smtClean="0">
                <a:solidFill>
                  <a:srgbClr val="FF0000"/>
                </a:solidFill>
                <a:latin typeface="Century Gothic" panose="020B0502020202020204" pitchFamily="34" charset="0"/>
              </a:rPr>
              <a:t>National Teaching Standards</a:t>
            </a:r>
            <a:r>
              <a:rPr lang="en-GB" sz="4000" b="1" dirty="0" smtClean="0">
                <a:latin typeface="Century Gothic" panose="020B0502020202020204" pitchFamily="34" charset="0"/>
              </a:rPr>
              <a:t/>
            </a:r>
            <a:br>
              <a:rPr lang="en-GB" sz="4000" b="1" dirty="0" smtClean="0">
                <a:latin typeface="Century Gothic" panose="020B0502020202020204" pitchFamily="34" charset="0"/>
              </a:rPr>
            </a:br>
            <a:r>
              <a:rPr lang="en-GB" sz="4000" b="1" dirty="0">
                <a:latin typeface="Century Gothic" panose="020B0502020202020204" pitchFamily="34" charset="0"/>
              </a:rPr>
              <a:t/>
            </a:r>
            <a:br>
              <a:rPr lang="en-GB" sz="4000" b="1" dirty="0">
                <a:latin typeface="Century Gothic" panose="020B0502020202020204" pitchFamily="34" charset="0"/>
              </a:rPr>
            </a:br>
            <a:r>
              <a:rPr lang="en-GB" sz="2200" dirty="0" smtClean="0">
                <a:latin typeface="Century Gothic" panose="020B0502020202020204" pitchFamily="34" charset="0"/>
              </a:rPr>
              <a:t>Wednesday 19</a:t>
            </a:r>
            <a:r>
              <a:rPr lang="en-GB" sz="2200" baseline="30000" dirty="0" smtClean="0">
                <a:latin typeface="Century Gothic" panose="020B0502020202020204" pitchFamily="34" charset="0"/>
              </a:rPr>
              <a:t>th</a:t>
            </a:r>
            <a:r>
              <a:rPr lang="en-GB" sz="2200" dirty="0" smtClean="0">
                <a:latin typeface="Century Gothic" panose="020B0502020202020204" pitchFamily="34" charset="0"/>
              </a:rPr>
              <a:t> November </a:t>
            </a:r>
            <a:br>
              <a:rPr lang="en-GB" sz="2200" dirty="0" smtClean="0">
                <a:latin typeface="Century Gothic" panose="020B0502020202020204" pitchFamily="34" charset="0"/>
              </a:rPr>
            </a:br>
            <a:r>
              <a:rPr lang="en-GB" sz="2200" dirty="0" smtClean="0">
                <a:latin typeface="Century Gothic" panose="020B0502020202020204" pitchFamily="34" charset="0"/>
              </a:rPr>
              <a:t>3pm – 4.30pm</a:t>
            </a:r>
            <a:br>
              <a:rPr lang="en-GB" sz="2200" dirty="0" smtClean="0">
                <a:latin typeface="Century Gothic" panose="020B0502020202020204" pitchFamily="34" charset="0"/>
              </a:rPr>
            </a:br>
            <a:r>
              <a:rPr lang="en-GB" sz="2200" dirty="0">
                <a:latin typeface="Century Gothic" panose="020B0502020202020204" pitchFamily="34" charset="0"/>
              </a:rPr>
              <a:t/>
            </a:r>
            <a:br>
              <a:rPr lang="en-GB" sz="2200" dirty="0">
                <a:latin typeface="Century Gothic" panose="020B0502020202020204" pitchFamily="34" charset="0"/>
              </a:rPr>
            </a:br>
            <a:r>
              <a:rPr lang="en-GB" sz="2200" dirty="0" smtClean="0">
                <a:latin typeface="Century Gothic" panose="020B0502020202020204" pitchFamily="34" charset="0"/>
              </a:rPr>
              <a:t/>
            </a:r>
            <a:br>
              <a:rPr lang="en-GB" sz="2200" dirty="0" smtClean="0">
                <a:latin typeface="Century Gothic" panose="020B0502020202020204" pitchFamily="34" charset="0"/>
              </a:rPr>
            </a:br>
            <a:r>
              <a:rPr lang="en-GB" sz="2200" dirty="0">
                <a:latin typeface="Century Gothic" panose="020B0502020202020204" pitchFamily="34" charset="0"/>
              </a:rPr>
              <a:t/>
            </a:r>
            <a:br>
              <a:rPr lang="en-GB" sz="2200" dirty="0">
                <a:latin typeface="Century Gothic" panose="020B0502020202020204" pitchFamily="34" charset="0"/>
              </a:rPr>
            </a:br>
            <a:r>
              <a:rPr lang="en-GB" sz="2200" b="1" dirty="0" smtClean="0">
                <a:latin typeface="Century Gothic" panose="020B0502020202020204" pitchFamily="34" charset="0"/>
              </a:rPr>
              <a:t/>
            </a:r>
            <a:br>
              <a:rPr lang="en-GB" sz="2200" b="1" dirty="0" smtClean="0">
                <a:latin typeface="Century Gothic" panose="020B0502020202020204" pitchFamily="34" charset="0"/>
              </a:rPr>
            </a:br>
            <a:r>
              <a:rPr lang="en-GB" sz="2200" b="1" dirty="0" smtClean="0">
                <a:latin typeface="Century Gothic" panose="020B0502020202020204" pitchFamily="34" charset="0"/>
              </a:rPr>
              <a:t>Please use this time to work in faculty areas – in teams or individually – </a:t>
            </a:r>
            <a:br>
              <a:rPr lang="en-GB" sz="2200" b="1" dirty="0" smtClean="0">
                <a:latin typeface="Century Gothic" panose="020B0502020202020204" pitchFamily="34" charset="0"/>
              </a:rPr>
            </a:br>
            <a:r>
              <a:rPr lang="en-GB" sz="2200" b="1" dirty="0" smtClean="0">
                <a:latin typeface="Century Gothic" panose="020B0502020202020204" pitchFamily="34" charset="0"/>
              </a:rPr>
              <a:t>as directed by your Head of Faculty.</a:t>
            </a:r>
            <a:endParaRPr lang="en-GB" sz="2200" b="1" dirty="0">
              <a:latin typeface="Century Gothic" panose="020B0502020202020204" pitchFamily="34" charset="0"/>
            </a:endParaRPr>
          </a:p>
        </p:txBody>
      </p:sp>
    </p:spTree>
    <p:extLst>
      <p:ext uri="{BB962C8B-B14F-4D97-AF65-F5344CB8AC3E}">
        <p14:creationId xmlns:p14="http://schemas.microsoft.com/office/powerpoint/2010/main" val="35648362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8559" y="2891728"/>
            <a:ext cx="10515600" cy="1280222"/>
          </a:xfrm>
        </p:spPr>
        <p:txBody>
          <a:bodyPr>
            <a:normAutofit/>
          </a:bodyPr>
          <a:lstStyle/>
          <a:p>
            <a:pPr marL="0" indent="0" algn="ctr">
              <a:buNone/>
            </a:pPr>
            <a:r>
              <a:rPr lang="en-GB" sz="2000" dirty="0" smtClean="0"/>
              <a:t>… </a:t>
            </a:r>
            <a:r>
              <a:rPr lang="en-GB" sz="2000" dirty="0"/>
              <a:t>y</a:t>
            </a:r>
            <a:r>
              <a:rPr lang="en-GB" sz="2000" dirty="0" smtClean="0"/>
              <a:t>ou completed a Self-Review every term?</a:t>
            </a:r>
          </a:p>
          <a:p>
            <a:pPr marL="0" indent="0" algn="ctr">
              <a:buNone/>
            </a:pPr>
            <a:r>
              <a:rPr lang="en-GB" sz="2000" dirty="0" smtClean="0"/>
              <a:t>… you completed a Self-Review once a year with your </a:t>
            </a:r>
            <a:r>
              <a:rPr lang="en-GB" sz="2000" dirty="0" err="1" smtClean="0"/>
              <a:t>Apprasier</a:t>
            </a:r>
            <a:r>
              <a:rPr lang="en-GB" sz="2000" dirty="0" smtClean="0"/>
              <a:t>?</a:t>
            </a:r>
          </a:p>
          <a:p>
            <a:pPr marL="0" indent="0" algn="ctr">
              <a:buNone/>
            </a:pPr>
            <a:r>
              <a:rPr lang="en-GB" sz="2000" dirty="0"/>
              <a:t>… you </a:t>
            </a:r>
            <a:r>
              <a:rPr lang="en-GB" sz="2000" dirty="0" smtClean="0"/>
              <a:t>invited a Mentor to complete a 360-Review of your analysis?</a:t>
            </a:r>
            <a:endParaRPr lang="en-GB" sz="2000" dirty="0"/>
          </a:p>
          <a:p>
            <a:pPr marL="0" indent="0" algn="ctr">
              <a:buNone/>
            </a:pPr>
            <a:endParaRPr lang="en-GB" sz="2000" dirty="0"/>
          </a:p>
        </p:txBody>
      </p:sp>
      <p:sp>
        <p:nvSpPr>
          <p:cNvPr id="2" name="Title 1"/>
          <p:cNvSpPr>
            <a:spLocks noGrp="1"/>
          </p:cNvSpPr>
          <p:nvPr>
            <p:ph type="title"/>
          </p:nvPr>
        </p:nvSpPr>
        <p:spPr>
          <a:xfrm>
            <a:off x="838200" y="809506"/>
            <a:ext cx="10515600" cy="1325563"/>
          </a:xfrm>
        </p:spPr>
        <p:txBody>
          <a:bodyPr>
            <a:noAutofit/>
          </a:bodyPr>
          <a:lstStyle/>
          <a:p>
            <a:pPr algn="ctr"/>
            <a:r>
              <a:rPr lang="en-GB" sz="20000" b="1" dirty="0" smtClean="0">
                <a:latin typeface="Century Gothic" panose="020B0502020202020204" pitchFamily="34" charset="0"/>
              </a:rPr>
              <a:t>What if?</a:t>
            </a:r>
            <a:endParaRPr lang="en-GB" sz="20000" b="1"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0" y="4118118"/>
            <a:ext cx="3648364" cy="2736273"/>
          </a:xfrm>
          <a:prstGeom prst="rect">
            <a:avLst/>
          </a:prstGeom>
        </p:spPr>
      </p:pic>
    </p:spTree>
    <p:extLst>
      <p:ext uri="{BB962C8B-B14F-4D97-AF65-F5344CB8AC3E}">
        <p14:creationId xmlns:p14="http://schemas.microsoft.com/office/powerpoint/2010/main" val="18973406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5882" y="2529554"/>
            <a:ext cx="10515600" cy="2888480"/>
          </a:xfrm>
        </p:spPr>
        <p:txBody>
          <a:bodyPr>
            <a:normAutofit/>
          </a:bodyPr>
          <a:lstStyle/>
          <a:p>
            <a:pPr marL="0" indent="0" algn="ctr">
              <a:buNone/>
            </a:pPr>
            <a:r>
              <a:rPr lang="en-GB" sz="2000" dirty="0" smtClean="0"/>
              <a:t>The presentation guides you through the process for completing a self-review.</a:t>
            </a:r>
          </a:p>
          <a:p>
            <a:pPr marL="0" indent="0" algn="ctr">
              <a:buNone/>
            </a:pPr>
            <a:r>
              <a:rPr lang="en-GB" sz="2000" dirty="0" smtClean="0"/>
              <a:t>This is a reflection of your professional development / progress / needs.</a:t>
            </a:r>
          </a:p>
          <a:p>
            <a:pPr marL="0" indent="0" algn="ctr">
              <a:buNone/>
            </a:pPr>
            <a:endParaRPr lang="en-GB" sz="2000" dirty="0"/>
          </a:p>
          <a:p>
            <a:pPr marL="0" indent="0" algn="ctr">
              <a:buNone/>
            </a:pPr>
            <a:r>
              <a:rPr lang="en-GB" sz="2000" dirty="0" smtClean="0"/>
              <a:t>Please use this step-by-step guide to navigate through Blue Sky.</a:t>
            </a:r>
          </a:p>
          <a:p>
            <a:pPr marL="0" indent="0" algn="ctr">
              <a:buNone/>
            </a:pPr>
            <a:r>
              <a:rPr lang="en-GB" sz="2000" dirty="0" smtClean="0"/>
              <a:t>The activity should take </a:t>
            </a:r>
            <a:r>
              <a:rPr lang="en-GB" sz="2000" b="1" dirty="0" smtClean="0"/>
              <a:t>no longer than </a:t>
            </a:r>
            <a:r>
              <a:rPr lang="en-GB" sz="2000" dirty="0" smtClean="0"/>
              <a:t>30-45 minutes to complete.</a:t>
            </a:r>
          </a:p>
          <a:p>
            <a:pPr marL="0" indent="0" algn="ctr">
              <a:buNone/>
            </a:pPr>
            <a:endParaRPr lang="en-GB" sz="2000" dirty="0" smtClean="0"/>
          </a:p>
          <a:p>
            <a:pPr marL="0" indent="0" algn="ctr">
              <a:buNone/>
            </a:pPr>
            <a:r>
              <a:rPr lang="en-GB" sz="2000" dirty="0">
                <a:hlinkClick r:id="rId2"/>
              </a:rPr>
              <a:t>https://</a:t>
            </a:r>
            <a:r>
              <a:rPr lang="en-GB" sz="2000" dirty="0" smtClean="0">
                <a:hlinkClick r:id="rId2"/>
              </a:rPr>
              <a:t>v2.blueskyeducation.co.uk/login</a:t>
            </a:r>
            <a:r>
              <a:rPr lang="en-GB" sz="2000" dirty="0" smtClean="0"/>
              <a:t> </a:t>
            </a:r>
          </a:p>
        </p:txBody>
      </p:sp>
      <p:pic>
        <p:nvPicPr>
          <p:cNvPr id="3" name="Picture 2"/>
          <p:cNvPicPr>
            <a:picLocks noChangeAspect="1"/>
          </p:cNvPicPr>
          <p:nvPr/>
        </p:nvPicPr>
        <p:blipFill>
          <a:blip r:embed="rId3"/>
          <a:stretch>
            <a:fillRect/>
          </a:stretch>
        </p:blipFill>
        <p:spPr>
          <a:xfrm>
            <a:off x="4199724" y="465924"/>
            <a:ext cx="3587917" cy="1379968"/>
          </a:xfrm>
          <a:prstGeom prst="rect">
            <a:avLst/>
          </a:prstGeom>
        </p:spPr>
      </p:pic>
    </p:spTree>
    <p:extLst>
      <p:ext uri="{BB962C8B-B14F-4D97-AF65-F5344CB8AC3E}">
        <p14:creationId xmlns:p14="http://schemas.microsoft.com/office/powerpoint/2010/main" val="940576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iftediam.com/wp-content/uploads/2009/09/i-have-an-id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098" y="3295649"/>
            <a:ext cx="3057525" cy="35623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718559" y="3110668"/>
            <a:ext cx="10515600" cy="1061281"/>
          </a:xfrm>
        </p:spPr>
        <p:txBody>
          <a:bodyPr>
            <a:normAutofit fontScale="62500" lnSpcReduction="20000"/>
          </a:bodyPr>
          <a:lstStyle/>
          <a:p>
            <a:pPr marL="0" indent="0" algn="ctr">
              <a:lnSpc>
                <a:spcPct val="120000"/>
              </a:lnSpc>
              <a:spcBef>
                <a:spcPts val="0"/>
              </a:spcBef>
              <a:buNone/>
            </a:pPr>
            <a:r>
              <a:rPr lang="en-GB" sz="2000" b="1" dirty="0" smtClean="0"/>
              <a:t>Completing a self-review allows an individual to reflect on their professional practice.</a:t>
            </a:r>
          </a:p>
          <a:p>
            <a:pPr marL="0" indent="0" algn="ctr">
              <a:lnSpc>
                <a:spcPct val="120000"/>
              </a:lnSpc>
              <a:spcBef>
                <a:spcPts val="0"/>
              </a:spcBef>
              <a:buNone/>
            </a:pPr>
            <a:endParaRPr lang="en-GB" sz="2000" dirty="0" smtClean="0"/>
          </a:p>
          <a:p>
            <a:pPr marL="0" indent="0" algn="ctr">
              <a:lnSpc>
                <a:spcPct val="120000"/>
              </a:lnSpc>
              <a:spcBef>
                <a:spcPts val="0"/>
              </a:spcBef>
              <a:buNone/>
            </a:pPr>
            <a:r>
              <a:rPr lang="en-GB" sz="2000" dirty="0" smtClean="0"/>
              <a:t>Using Blue Sky allows your appraiser to see this information (by default), so please review yourself carefully. Next term, we will activate the Mentor section on Blue Sky so that you can choose a ‘</a:t>
            </a:r>
            <a:r>
              <a:rPr lang="en-GB" sz="2000" i="1" dirty="0" smtClean="0"/>
              <a:t>critical friend</a:t>
            </a:r>
            <a:r>
              <a:rPr lang="en-GB" sz="2000" dirty="0" smtClean="0"/>
              <a:t>’. Your Mentor will be able to offer you an impartial 360-review of your self-review (analysis).</a:t>
            </a:r>
            <a:endParaRPr lang="en-GB" sz="2000" dirty="0"/>
          </a:p>
        </p:txBody>
      </p:sp>
      <p:sp>
        <p:nvSpPr>
          <p:cNvPr id="2" name="Title 1"/>
          <p:cNvSpPr>
            <a:spLocks noGrp="1"/>
          </p:cNvSpPr>
          <p:nvPr>
            <p:ph type="title"/>
          </p:nvPr>
        </p:nvSpPr>
        <p:spPr>
          <a:xfrm>
            <a:off x="838200" y="809506"/>
            <a:ext cx="10515600" cy="1325563"/>
          </a:xfrm>
        </p:spPr>
        <p:txBody>
          <a:bodyPr>
            <a:noAutofit/>
          </a:bodyPr>
          <a:lstStyle/>
          <a:p>
            <a:pPr algn="ctr"/>
            <a:r>
              <a:rPr lang="en-GB" sz="20000" b="1" dirty="0" smtClean="0">
                <a:latin typeface="Century Gothic" panose="020B0502020202020204" pitchFamily="34" charset="0"/>
              </a:rPr>
              <a:t>Why?</a:t>
            </a:r>
            <a:endParaRPr lang="en-GB" sz="20000" b="1" dirty="0">
              <a:latin typeface="Century Gothic" panose="020B0502020202020204" pitchFamily="34" charset="0"/>
            </a:endParaRPr>
          </a:p>
        </p:txBody>
      </p:sp>
    </p:spTree>
    <p:extLst>
      <p:ext uri="{BB962C8B-B14F-4D97-AF65-F5344CB8AC3E}">
        <p14:creationId xmlns:p14="http://schemas.microsoft.com/office/powerpoint/2010/main" val="24166391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8559" y="3110668"/>
            <a:ext cx="10515600" cy="1880076"/>
          </a:xfrm>
        </p:spPr>
        <p:txBody>
          <a:bodyPr>
            <a:normAutofit fontScale="92500" lnSpcReduction="20000"/>
          </a:bodyPr>
          <a:lstStyle/>
          <a:p>
            <a:pPr marL="0" indent="0" algn="ctr">
              <a:lnSpc>
                <a:spcPct val="120000"/>
              </a:lnSpc>
              <a:spcBef>
                <a:spcPts val="0"/>
              </a:spcBef>
              <a:buNone/>
            </a:pPr>
            <a:r>
              <a:rPr lang="en-GB" sz="2000" b="1" dirty="0" smtClean="0"/>
              <a:t>On the next slide I have offered an example of my own self-review of the national leadership standards (and not the Teaching Standards).</a:t>
            </a:r>
          </a:p>
          <a:p>
            <a:pPr marL="0" indent="0" algn="ctr">
              <a:lnSpc>
                <a:spcPct val="120000"/>
              </a:lnSpc>
              <a:spcBef>
                <a:spcPts val="0"/>
              </a:spcBef>
              <a:buNone/>
            </a:pPr>
            <a:endParaRPr lang="en-GB" sz="2000" b="1" dirty="0"/>
          </a:p>
          <a:p>
            <a:pPr marL="0" indent="0" algn="ctr">
              <a:lnSpc>
                <a:spcPct val="120000"/>
              </a:lnSpc>
              <a:spcBef>
                <a:spcPts val="0"/>
              </a:spcBef>
              <a:buNone/>
            </a:pPr>
            <a:r>
              <a:rPr lang="en-GB" sz="2000" b="1" dirty="0" smtClean="0"/>
              <a:t> I started this in 2008 and have since reviewed each year. </a:t>
            </a:r>
          </a:p>
          <a:p>
            <a:pPr marL="0" indent="0" algn="ctr">
              <a:lnSpc>
                <a:spcPct val="120000"/>
              </a:lnSpc>
              <a:spcBef>
                <a:spcPts val="0"/>
              </a:spcBef>
              <a:buNone/>
            </a:pPr>
            <a:endParaRPr lang="en-GB" sz="2000" b="1" dirty="0"/>
          </a:p>
          <a:p>
            <a:pPr marL="0" indent="0" algn="ctr">
              <a:lnSpc>
                <a:spcPct val="120000"/>
              </a:lnSpc>
              <a:spcBef>
                <a:spcPts val="0"/>
              </a:spcBef>
              <a:buNone/>
            </a:pPr>
            <a:r>
              <a:rPr lang="en-GB" sz="2000" b="1" dirty="0" smtClean="0"/>
              <a:t>The most recent image is my review from August 2014.</a:t>
            </a:r>
            <a:endParaRPr lang="en-GB" sz="2000" dirty="0"/>
          </a:p>
        </p:txBody>
      </p:sp>
      <p:sp>
        <p:nvSpPr>
          <p:cNvPr id="2" name="Title 1"/>
          <p:cNvSpPr>
            <a:spLocks noGrp="1"/>
          </p:cNvSpPr>
          <p:nvPr>
            <p:ph type="title"/>
          </p:nvPr>
        </p:nvSpPr>
        <p:spPr>
          <a:xfrm>
            <a:off x="838200" y="809506"/>
            <a:ext cx="10515600" cy="1325563"/>
          </a:xfrm>
        </p:spPr>
        <p:txBody>
          <a:bodyPr>
            <a:noAutofit/>
          </a:bodyPr>
          <a:lstStyle/>
          <a:p>
            <a:pPr algn="ctr"/>
            <a:r>
              <a:rPr lang="en-GB" sz="15000" b="1" dirty="0" smtClean="0">
                <a:latin typeface="Century Gothic" panose="020B0502020202020204" pitchFamily="34" charset="0"/>
              </a:rPr>
              <a:t>Example</a:t>
            </a:r>
            <a:endParaRPr lang="en-GB" sz="15000" b="1" dirty="0">
              <a:latin typeface="Century Gothic" panose="020B0502020202020204" pitchFamily="34" charset="0"/>
            </a:endParaRPr>
          </a:p>
        </p:txBody>
      </p:sp>
    </p:spTree>
    <p:extLst>
      <p:ext uri="{BB962C8B-B14F-4D97-AF65-F5344CB8AC3E}">
        <p14:creationId xmlns:p14="http://schemas.microsoft.com/office/powerpoint/2010/main" val="1197873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38"/>
            <a:ext cx="12179179" cy="922945"/>
          </a:xfrm>
        </p:spPr>
        <p:txBody>
          <a:bodyPr>
            <a:normAutofit/>
          </a:bodyPr>
          <a:lstStyle/>
          <a:p>
            <a:pPr algn="ctr"/>
            <a:r>
              <a:rPr lang="en-GB" sz="3500" b="1" dirty="0" smtClean="0">
                <a:latin typeface="Century Gothic" panose="020B0502020202020204" pitchFamily="34" charset="0"/>
              </a:rPr>
              <a:t>Completing a </a:t>
            </a:r>
            <a:r>
              <a:rPr lang="en-GB" sz="3500" b="1" dirty="0" smtClean="0">
                <a:solidFill>
                  <a:srgbClr val="FF0000"/>
                </a:solidFill>
                <a:latin typeface="Century Gothic" panose="020B0502020202020204" pitchFamily="34" charset="0"/>
              </a:rPr>
              <a:t>Self-Review</a:t>
            </a:r>
            <a:r>
              <a:rPr lang="en-GB" sz="3500" b="1" dirty="0" smtClean="0">
                <a:latin typeface="Century Gothic" panose="020B0502020202020204" pitchFamily="34" charset="0"/>
              </a:rPr>
              <a:t> generates a Needs Analysis</a:t>
            </a:r>
            <a:endParaRPr lang="en-GB" sz="3500" b="1" dirty="0">
              <a:latin typeface="Century Gothic" panose="020B0502020202020204" pitchFamily="34" charset="0"/>
            </a:endParaRPr>
          </a:p>
        </p:txBody>
      </p:sp>
      <p:pic>
        <p:nvPicPr>
          <p:cNvPr id="7" name="Picture 6"/>
          <p:cNvPicPr>
            <a:picLocks noChangeAspect="1"/>
          </p:cNvPicPr>
          <p:nvPr/>
        </p:nvPicPr>
        <p:blipFill>
          <a:blip r:embed="rId2"/>
          <a:stretch>
            <a:fillRect/>
          </a:stretch>
        </p:blipFill>
        <p:spPr>
          <a:xfrm>
            <a:off x="-12241" y="1281869"/>
            <a:ext cx="12204241" cy="5576131"/>
          </a:xfrm>
          <a:prstGeom prst="rect">
            <a:avLst/>
          </a:prstGeom>
        </p:spPr>
      </p:pic>
      <p:sp>
        <p:nvSpPr>
          <p:cNvPr id="8" name="TextBox 7"/>
          <p:cNvSpPr txBox="1"/>
          <p:nvPr/>
        </p:nvSpPr>
        <p:spPr>
          <a:xfrm>
            <a:off x="521293" y="803305"/>
            <a:ext cx="11331724" cy="367469"/>
          </a:xfrm>
          <a:prstGeom prst="rect">
            <a:avLst/>
          </a:prstGeom>
          <a:noFill/>
        </p:spPr>
        <p:txBody>
          <a:bodyPr wrap="square" rtlCol="0">
            <a:spAutoFit/>
          </a:bodyPr>
          <a:lstStyle/>
          <a:p>
            <a:pPr algn="ctr"/>
            <a:r>
              <a:rPr lang="en-GB" dirty="0" smtClean="0"/>
              <a:t>The image below shows an Overview of RMC’s “needs analysis” set against the Leadership Standards (NPQH)</a:t>
            </a:r>
            <a:endParaRPr lang="en-GB" dirty="0"/>
          </a:p>
        </p:txBody>
      </p:sp>
      <p:sp>
        <p:nvSpPr>
          <p:cNvPr id="9" name="TextBox 8"/>
          <p:cNvSpPr txBox="1"/>
          <p:nvPr/>
        </p:nvSpPr>
        <p:spPr>
          <a:xfrm>
            <a:off x="4230168" y="2965391"/>
            <a:ext cx="1495514" cy="830997"/>
          </a:xfrm>
          <a:prstGeom prst="rect">
            <a:avLst/>
          </a:prstGeom>
          <a:noFill/>
        </p:spPr>
        <p:txBody>
          <a:bodyPr wrap="square" rtlCol="0">
            <a:spAutoFit/>
          </a:bodyPr>
          <a:lstStyle/>
          <a:p>
            <a:pPr algn="ctr"/>
            <a:r>
              <a:rPr lang="en-GB" sz="1600" dirty="0" smtClean="0"/>
              <a:t>You can click here or here for more details</a:t>
            </a:r>
            <a:endParaRPr lang="en-GB" sz="1600" dirty="0"/>
          </a:p>
        </p:txBody>
      </p:sp>
      <p:cxnSp>
        <p:nvCxnSpPr>
          <p:cNvPr id="10" name="Straight Arrow Connector 9"/>
          <p:cNvCxnSpPr/>
          <p:nvPr/>
        </p:nvCxnSpPr>
        <p:spPr>
          <a:xfrm flipH="1">
            <a:off x="3153398" y="3505830"/>
            <a:ext cx="1076770" cy="2201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17136" y="3484303"/>
            <a:ext cx="1316053" cy="585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9146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332576"/>
            <a:ext cx="10515600" cy="1280222"/>
          </a:xfrm>
        </p:spPr>
        <p:txBody>
          <a:bodyPr>
            <a:normAutofit/>
          </a:bodyPr>
          <a:lstStyle/>
          <a:p>
            <a:r>
              <a:rPr lang="en-GB" sz="2000" dirty="0" smtClean="0"/>
              <a:t>The outcome should inform performance management targets and CPD needs.</a:t>
            </a:r>
          </a:p>
          <a:p>
            <a:r>
              <a:rPr lang="en-GB" sz="2000" dirty="0" smtClean="0"/>
              <a:t>Once complete, please use the remainder of your time to meet with appraisers / </a:t>
            </a:r>
            <a:r>
              <a:rPr lang="en-GB" sz="2000" dirty="0" err="1" smtClean="0"/>
              <a:t>appraisee</a:t>
            </a:r>
            <a:r>
              <a:rPr lang="en-GB" sz="2000" dirty="0" smtClean="0"/>
              <a:t> to set Performance Management targets in the Objective Tab</a:t>
            </a:r>
            <a:endParaRPr lang="en-GB" sz="2000" dirty="0"/>
          </a:p>
        </p:txBody>
      </p:sp>
      <p:sp>
        <p:nvSpPr>
          <p:cNvPr id="2" name="Title 1"/>
          <p:cNvSpPr>
            <a:spLocks noGrp="1"/>
          </p:cNvSpPr>
          <p:nvPr>
            <p:ph type="title"/>
          </p:nvPr>
        </p:nvSpPr>
        <p:spPr/>
        <p:txBody>
          <a:bodyPr/>
          <a:lstStyle/>
          <a:p>
            <a:pPr algn="ctr"/>
            <a:r>
              <a:rPr lang="en-GB" b="1" dirty="0" smtClean="0">
                <a:latin typeface="Century Gothic" panose="020B0502020202020204" pitchFamily="34" charset="0"/>
              </a:rPr>
              <a:t>Completing a Self-Review </a:t>
            </a:r>
            <a:br>
              <a:rPr lang="en-GB" b="1" dirty="0" smtClean="0">
                <a:latin typeface="Century Gothic" panose="020B0502020202020204" pitchFamily="34" charset="0"/>
              </a:rPr>
            </a:br>
            <a:r>
              <a:rPr lang="en-GB" b="1" dirty="0" smtClean="0">
                <a:latin typeface="Century Gothic" panose="020B0502020202020204" pitchFamily="34" charset="0"/>
              </a:rPr>
              <a:t>generates a Needs Analysis</a:t>
            </a:r>
            <a:endParaRPr lang="en-GB" b="1" dirty="0">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1837346" y="1591654"/>
            <a:ext cx="9144000" cy="3633849"/>
          </a:xfrm>
          <a:prstGeom prst="rect">
            <a:avLst/>
          </a:prstGeom>
        </p:spPr>
      </p:pic>
    </p:spTree>
    <p:extLst>
      <p:ext uri="{BB962C8B-B14F-4D97-AF65-F5344CB8AC3E}">
        <p14:creationId xmlns:p14="http://schemas.microsoft.com/office/powerpoint/2010/main" val="1026552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57841" y="368446"/>
            <a:ext cx="10515600" cy="1280222"/>
          </a:xfrm>
        </p:spPr>
        <p:txBody>
          <a:bodyPr>
            <a:normAutofit/>
          </a:bodyPr>
          <a:lstStyle/>
          <a:p>
            <a:pPr marL="0" indent="0" algn="ctr">
              <a:buNone/>
            </a:pPr>
            <a:endParaRPr lang="en-GB" sz="2000" b="1" dirty="0"/>
          </a:p>
          <a:p>
            <a:pPr marL="0" indent="0" algn="ctr">
              <a:buNone/>
            </a:pPr>
            <a:r>
              <a:rPr lang="en-GB" sz="2000" b="1" dirty="0" smtClean="0"/>
              <a:t>“Powerful </a:t>
            </a:r>
            <a:r>
              <a:rPr lang="en-GB" sz="2000" b="1" dirty="0"/>
              <a:t>professional development helps children succeed and teachers </a:t>
            </a:r>
            <a:r>
              <a:rPr lang="en-GB" sz="2000" b="1" dirty="0" smtClean="0"/>
              <a:t>thrive.”</a:t>
            </a:r>
            <a:endParaRPr lang="en-GB" sz="2000" b="1" dirty="0"/>
          </a:p>
          <a:p>
            <a:endParaRPr lang="en-GB" sz="2000" dirty="0"/>
          </a:p>
        </p:txBody>
      </p:sp>
      <p:sp>
        <p:nvSpPr>
          <p:cNvPr id="2" name="Title 1"/>
          <p:cNvSpPr>
            <a:spLocks noGrp="1"/>
          </p:cNvSpPr>
          <p:nvPr>
            <p:ph type="title"/>
          </p:nvPr>
        </p:nvSpPr>
        <p:spPr>
          <a:xfrm>
            <a:off x="17973" y="10498"/>
            <a:ext cx="10515600" cy="715896"/>
          </a:xfrm>
        </p:spPr>
        <p:txBody>
          <a:bodyPr/>
          <a:lstStyle/>
          <a:p>
            <a:r>
              <a:rPr lang="en-GB" b="1" dirty="0" smtClean="0">
                <a:latin typeface="Century Gothic" panose="020B0502020202020204" pitchFamily="34" charset="0"/>
              </a:rPr>
              <a:t>A reminder from David Weston</a:t>
            </a:r>
            <a:endParaRPr lang="en-GB" b="1"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273325" y="1388786"/>
            <a:ext cx="9363342" cy="5208568"/>
          </a:xfrm>
          <a:prstGeom prst="rect">
            <a:avLst/>
          </a:prstGeom>
        </p:spPr>
      </p:pic>
      <p:pic>
        <p:nvPicPr>
          <p:cNvPr id="6" name="Picture 5" descr="Screen Shot 2014-10-05 at 14.19.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415" y="207819"/>
            <a:ext cx="927847" cy="908574"/>
          </a:xfrm>
          <a:prstGeom prst="rect">
            <a:avLst/>
          </a:prstGeom>
        </p:spPr>
      </p:pic>
      <p:pic>
        <p:nvPicPr>
          <p:cNvPr id="7" name="Picture 6"/>
          <p:cNvPicPr>
            <a:picLocks noChangeAspect="1"/>
          </p:cNvPicPr>
          <p:nvPr/>
        </p:nvPicPr>
        <p:blipFill>
          <a:blip r:embed="rId4"/>
          <a:stretch>
            <a:fillRect/>
          </a:stretch>
        </p:blipFill>
        <p:spPr>
          <a:xfrm>
            <a:off x="11089194" y="5939327"/>
            <a:ext cx="768493" cy="768493"/>
          </a:xfrm>
          <a:prstGeom prst="rect">
            <a:avLst/>
          </a:prstGeom>
        </p:spPr>
      </p:pic>
    </p:spTree>
    <p:extLst>
      <p:ext uri="{BB962C8B-B14F-4D97-AF65-F5344CB8AC3E}">
        <p14:creationId xmlns:p14="http://schemas.microsoft.com/office/powerpoint/2010/main" val="391887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8559" y="2891728"/>
            <a:ext cx="10515600" cy="1280222"/>
          </a:xfrm>
        </p:spPr>
        <p:txBody>
          <a:bodyPr>
            <a:normAutofit/>
          </a:bodyPr>
          <a:lstStyle/>
          <a:p>
            <a:pPr marL="0" indent="0" algn="ctr">
              <a:buNone/>
            </a:pPr>
            <a:r>
              <a:rPr lang="en-GB" sz="2000" dirty="0" smtClean="0"/>
              <a:t>Use the following slides to guide you through the process step-by-step.</a:t>
            </a:r>
            <a:endParaRPr lang="en-GB" sz="2000" dirty="0"/>
          </a:p>
        </p:txBody>
      </p:sp>
      <p:sp>
        <p:nvSpPr>
          <p:cNvPr id="2" name="Title 1"/>
          <p:cNvSpPr>
            <a:spLocks noGrp="1"/>
          </p:cNvSpPr>
          <p:nvPr>
            <p:ph type="title"/>
          </p:nvPr>
        </p:nvSpPr>
        <p:spPr>
          <a:xfrm>
            <a:off x="838200" y="809506"/>
            <a:ext cx="10515600" cy="1325563"/>
          </a:xfrm>
        </p:spPr>
        <p:txBody>
          <a:bodyPr>
            <a:noAutofit/>
          </a:bodyPr>
          <a:lstStyle/>
          <a:p>
            <a:pPr algn="ctr"/>
            <a:r>
              <a:rPr lang="en-GB" sz="20000" b="1" dirty="0" smtClean="0">
                <a:latin typeface="Century Gothic" panose="020B0502020202020204" pitchFamily="34" charset="0"/>
              </a:rPr>
              <a:t>How?</a:t>
            </a:r>
            <a:endParaRPr lang="en-GB" sz="20000" b="1"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7755175" y="4171950"/>
            <a:ext cx="4048125" cy="2686050"/>
          </a:xfrm>
          <a:prstGeom prst="rect">
            <a:avLst/>
          </a:prstGeom>
        </p:spPr>
      </p:pic>
    </p:spTree>
    <p:extLst>
      <p:ext uri="{BB962C8B-B14F-4D97-AF65-F5344CB8AC3E}">
        <p14:creationId xmlns:p14="http://schemas.microsoft.com/office/powerpoint/2010/main" val="3904724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608</Words>
  <Application>Microsoft Macintosh PowerPoint</Application>
  <PresentationFormat>Custom</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What?</vt:lpstr>
      <vt:lpstr>Reviewing Progress against the  National Teaching Standards  Wednesday 19th November  3pm – 4.30pm     Please use this time to work in faculty areas – in teams or individually –  as directed by your Head of Faculty.</vt:lpstr>
      <vt:lpstr>PowerPoint Presentation</vt:lpstr>
      <vt:lpstr>Why?</vt:lpstr>
      <vt:lpstr>Example</vt:lpstr>
      <vt:lpstr>Completing a Self-Review generates a Needs Analysis</vt:lpstr>
      <vt:lpstr>Completing a Self-Review  generates a Needs Analysis</vt:lpstr>
      <vt:lpstr>A reminder from David Weston</vt:lpstr>
      <vt:lpstr>How?</vt:lpstr>
      <vt:lpstr>Click the ‘Home’ tab.</vt:lpstr>
      <vt:lpstr>Click the ‘Reviews’ tab which will show ‘your current level.’</vt:lpstr>
      <vt:lpstr>The ‘standards’ will be displayed …</vt:lpstr>
      <vt:lpstr>Click on each Teaching Standard and review</vt:lpstr>
      <vt:lpstr>Click the number to review each standard.</vt:lpstr>
      <vt:lpstr>At any moment you can do any 3 of the following …</vt:lpstr>
      <vt:lpstr>An Overview of your responses …</vt:lpstr>
      <vt:lpstr>At any point, you can click the ‘Progress Tab.’</vt:lpstr>
      <vt:lpstr>This is a close-up example of a Progress Summary</vt:lpstr>
      <vt:lpstr>This is an example of a Progress Summary Report</vt:lpstr>
      <vt:lpstr>What if?</vt:lpstr>
    </vt:vector>
  </TitlesOfParts>
  <Company>Quintin Kynaston Community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Performance Management Objectvive</dc:title>
  <dc:creator>Ross McGill</dc:creator>
  <cp:lastModifiedBy>Ross McGill</cp:lastModifiedBy>
  <cp:revision>30</cp:revision>
  <dcterms:created xsi:type="dcterms:W3CDTF">2014-10-29T13:23:09Z</dcterms:created>
  <dcterms:modified xsi:type="dcterms:W3CDTF">2014-11-20T21:03:16Z</dcterms:modified>
</cp:coreProperties>
</file>