
<file path=[Content_Types].xml><?xml version="1.0" encoding="utf-8"?>
<Types xmlns="http://schemas.openxmlformats.org/package/2006/content-types">
  <Default Extension="png" ContentType="image/png"/>
  <Default Extension="xls" ContentType="application/vnd.ms-excel"/>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6"/>
  </p:notesMasterIdLst>
  <p:sldIdLst>
    <p:sldId id="339" r:id="rId2"/>
    <p:sldId id="340" r:id="rId3"/>
    <p:sldId id="320" r:id="rId4"/>
    <p:sldId id="367" r:id="rId5"/>
    <p:sldId id="363" r:id="rId6"/>
    <p:sldId id="256" r:id="rId7"/>
    <p:sldId id="364" r:id="rId8"/>
    <p:sldId id="365" r:id="rId9"/>
    <p:sldId id="341" r:id="rId10"/>
    <p:sldId id="346" r:id="rId11"/>
    <p:sldId id="347" r:id="rId12"/>
    <p:sldId id="348" r:id="rId13"/>
    <p:sldId id="349" r:id="rId14"/>
    <p:sldId id="350" r:id="rId15"/>
    <p:sldId id="351" r:id="rId16"/>
    <p:sldId id="352" r:id="rId17"/>
    <p:sldId id="353" r:id="rId18"/>
    <p:sldId id="354" r:id="rId19"/>
    <p:sldId id="355" r:id="rId20"/>
    <p:sldId id="266" r:id="rId21"/>
    <p:sldId id="257" r:id="rId22"/>
    <p:sldId id="259" r:id="rId23"/>
    <p:sldId id="258" r:id="rId24"/>
    <p:sldId id="261" r:id="rId25"/>
    <p:sldId id="260" r:id="rId26"/>
    <p:sldId id="366" r:id="rId27"/>
    <p:sldId id="359" r:id="rId28"/>
    <p:sldId id="273" r:id="rId29"/>
    <p:sldId id="326" r:id="rId30"/>
    <p:sldId id="327" r:id="rId31"/>
    <p:sldId id="328" r:id="rId32"/>
    <p:sldId id="329" r:id="rId33"/>
    <p:sldId id="325" r:id="rId34"/>
    <p:sldId id="330" r:id="rId35"/>
    <p:sldId id="267" r:id="rId36"/>
    <p:sldId id="268" r:id="rId37"/>
    <p:sldId id="269" r:id="rId38"/>
    <p:sldId id="331" r:id="rId39"/>
    <p:sldId id="332" r:id="rId40"/>
    <p:sldId id="333" r:id="rId41"/>
    <p:sldId id="334" r:id="rId42"/>
    <p:sldId id="335" r:id="rId43"/>
    <p:sldId id="337" r:id="rId44"/>
    <p:sldId id="336" r:id="rId45"/>
    <p:sldId id="338" r:id="rId46"/>
    <p:sldId id="322" r:id="rId47"/>
    <p:sldId id="270" r:id="rId48"/>
    <p:sldId id="278" r:id="rId49"/>
    <p:sldId id="317" r:id="rId50"/>
    <p:sldId id="279" r:id="rId51"/>
    <p:sldId id="344" r:id="rId52"/>
    <p:sldId id="314" r:id="rId53"/>
    <p:sldId id="315" r:id="rId54"/>
    <p:sldId id="271" r:id="rId55"/>
    <p:sldId id="274" r:id="rId56"/>
    <p:sldId id="370" r:id="rId57"/>
    <p:sldId id="371" r:id="rId58"/>
    <p:sldId id="275" r:id="rId59"/>
    <p:sldId id="277" r:id="rId60"/>
    <p:sldId id="362" r:id="rId61"/>
    <p:sldId id="361" r:id="rId62"/>
    <p:sldId id="360" r:id="rId63"/>
    <p:sldId id="288" r:id="rId64"/>
    <p:sldId id="289" r:id="rId65"/>
    <p:sldId id="280" r:id="rId66"/>
    <p:sldId id="372" r:id="rId67"/>
    <p:sldId id="281" r:id="rId68"/>
    <p:sldId id="282" r:id="rId69"/>
    <p:sldId id="284" r:id="rId70"/>
    <p:sldId id="368" r:id="rId71"/>
    <p:sldId id="369" r:id="rId72"/>
    <p:sldId id="373" r:id="rId73"/>
    <p:sldId id="286" r:id="rId74"/>
    <p:sldId id="287" r:id="rId75"/>
    <p:sldId id="264" r:id="rId76"/>
    <p:sldId id="375" r:id="rId77"/>
    <p:sldId id="378" r:id="rId78"/>
    <p:sldId id="376" r:id="rId79"/>
    <p:sldId id="291" r:id="rId80"/>
    <p:sldId id="263" r:id="rId81"/>
    <p:sldId id="290" r:id="rId82"/>
    <p:sldId id="292" r:id="rId83"/>
    <p:sldId id="295" r:id="rId84"/>
    <p:sldId id="294" r:id="rId85"/>
    <p:sldId id="312" r:id="rId86"/>
    <p:sldId id="310" r:id="rId87"/>
    <p:sldId id="311" r:id="rId88"/>
    <p:sldId id="313" r:id="rId89"/>
    <p:sldId id="308" r:id="rId90"/>
    <p:sldId id="300" r:id="rId91"/>
    <p:sldId id="298" r:id="rId92"/>
    <p:sldId id="293" r:id="rId93"/>
    <p:sldId id="296" r:id="rId94"/>
    <p:sldId id="299" r:id="rId95"/>
    <p:sldId id="301" r:id="rId96"/>
    <p:sldId id="302" r:id="rId97"/>
    <p:sldId id="374" r:id="rId98"/>
    <p:sldId id="304" r:id="rId99"/>
    <p:sldId id="306" r:id="rId100"/>
    <p:sldId id="305" r:id="rId101"/>
    <p:sldId id="307" r:id="rId102"/>
    <p:sldId id="377" r:id="rId103"/>
    <p:sldId id="324" r:id="rId104"/>
    <p:sldId id="345" r:id="rId1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orduction" id="{9BDB27C3-5543-3049-B626-5FEA3F25982C}">
          <p14:sldIdLst>
            <p14:sldId id="339"/>
            <p14:sldId id="340"/>
            <p14:sldId id="320"/>
            <p14:sldId id="367"/>
            <p14:sldId id="363"/>
            <p14:sldId id="256"/>
            <p14:sldId id="364"/>
            <p14:sldId id="365"/>
            <p14:sldId id="341"/>
          </p14:sldIdLst>
        </p14:section>
        <p14:section name="Warm Up" id="{92CEC22A-A802-E741-9647-DCF9584F758F}">
          <p14:sldIdLst>
            <p14:sldId id="346"/>
            <p14:sldId id="347"/>
            <p14:sldId id="348"/>
            <p14:sldId id="349"/>
            <p14:sldId id="350"/>
            <p14:sldId id="351"/>
            <p14:sldId id="352"/>
            <p14:sldId id="353"/>
            <p14:sldId id="354"/>
            <p14:sldId id="355"/>
            <p14:sldId id="266"/>
            <p14:sldId id="257"/>
            <p14:sldId id="259"/>
            <p14:sldId id="258"/>
            <p14:sldId id="261"/>
            <p14:sldId id="260"/>
            <p14:sldId id="366"/>
            <p14:sldId id="359"/>
          </p14:sldIdLst>
        </p14:section>
        <p14:section name="Bravery Award" id="{24887B4B-3C9A-A144-BA37-E55B986E0EB9}">
          <p14:sldIdLst>
            <p14:sldId id="273"/>
            <p14:sldId id="326"/>
            <p14:sldId id="327"/>
            <p14:sldId id="328"/>
            <p14:sldId id="329"/>
            <p14:sldId id="325"/>
            <p14:sldId id="330"/>
            <p14:sldId id="267"/>
            <p14:sldId id="268"/>
            <p14:sldId id="269"/>
            <p14:sldId id="331"/>
            <p14:sldId id="332"/>
            <p14:sldId id="333"/>
            <p14:sldId id="334"/>
            <p14:sldId id="335"/>
            <p14:sldId id="337"/>
            <p14:sldId id="336"/>
            <p14:sldId id="338"/>
            <p14:sldId id="322"/>
            <p14:sldId id="270"/>
            <p14:sldId id="278"/>
            <p14:sldId id="317"/>
            <p14:sldId id="279"/>
            <p14:sldId id="344"/>
            <p14:sldId id="314"/>
            <p14:sldId id="315"/>
            <p14:sldId id="271"/>
            <p14:sldId id="274"/>
            <p14:sldId id="370"/>
            <p14:sldId id="371"/>
            <p14:sldId id="275"/>
            <p14:sldId id="277"/>
            <p14:sldId id="362"/>
            <p14:sldId id="361"/>
            <p14:sldId id="360"/>
            <p14:sldId id="288"/>
            <p14:sldId id="289"/>
          </p14:sldIdLst>
        </p14:section>
        <p14:section name="Nuts &amp; Bolts" id="{BADEA562-6CF6-9D4D-B2BC-DED0DBD92B56}">
          <p14:sldIdLst>
            <p14:sldId id="280"/>
            <p14:sldId id="372"/>
            <p14:sldId id="281"/>
            <p14:sldId id="282"/>
            <p14:sldId id="284"/>
            <p14:sldId id="368"/>
            <p14:sldId id="369"/>
            <p14:sldId id="373"/>
            <p14:sldId id="286"/>
            <p14:sldId id="287"/>
            <p14:sldId id="264"/>
            <p14:sldId id="375"/>
            <p14:sldId id="378"/>
            <p14:sldId id="376"/>
          </p14:sldIdLst>
        </p14:section>
        <p14:section name="The Marking Frenzy" id="{0A7E115F-4881-C24A-A18D-45C236A88FA3}">
          <p14:sldIdLst>
            <p14:sldId id="291"/>
            <p14:sldId id="263"/>
            <p14:sldId id="290"/>
            <p14:sldId id="292"/>
            <p14:sldId id="295"/>
            <p14:sldId id="294"/>
            <p14:sldId id="312"/>
            <p14:sldId id="310"/>
            <p14:sldId id="311"/>
            <p14:sldId id="313"/>
            <p14:sldId id="308"/>
            <p14:sldId id="300"/>
            <p14:sldId id="298"/>
            <p14:sldId id="293"/>
            <p14:sldId id="296"/>
            <p14:sldId id="299"/>
            <p14:sldId id="301"/>
            <p14:sldId id="302"/>
            <p14:sldId id="374"/>
            <p14:sldId id="304"/>
            <p14:sldId id="306"/>
            <p14:sldId id="305"/>
            <p14:sldId id="307"/>
            <p14:sldId id="377"/>
            <p14:sldId id="324"/>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63395" autoAdjust="0"/>
  </p:normalViewPr>
  <p:slideViewPr>
    <p:cSldViewPr snapToGrid="0" snapToObjects="1">
      <p:cViewPr varScale="1">
        <p:scale>
          <a:sx n="74" d="100"/>
          <a:sy n="74" d="100"/>
        </p:scale>
        <p:origin x="1938" y="54"/>
      </p:cViewPr>
      <p:guideLst>
        <p:guide orient="horz" pos="2160"/>
        <p:guide pos="2880"/>
      </p:guideLst>
    </p:cSldViewPr>
  </p:slideViewPr>
  <p:notesTextViewPr>
    <p:cViewPr>
      <p:scale>
        <a:sx n="3" d="2"/>
        <a:sy n="3" d="2"/>
      </p:scale>
      <p:origin x="0" y="0"/>
    </p:cViewPr>
  </p:notesTextViewPr>
  <p:sorterViewPr>
    <p:cViewPr>
      <p:scale>
        <a:sx n="50" d="100"/>
        <a:sy n="50" d="100"/>
      </p:scale>
      <p:origin x="0" y="-331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F23214-E236-1245-8246-4F3A4DE8FBA3}" type="datetimeFigureOut">
              <a:rPr lang="en-US" smtClean="0"/>
              <a:t>11/26/2014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E28632-683A-734E-84DD-0C26309A0FFA}" type="slidenum">
              <a:rPr lang="en-US" smtClean="0"/>
              <a:t>‹#›</a:t>
            </a:fld>
            <a:endParaRPr lang="en-US"/>
          </a:p>
        </p:txBody>
      </p:sp>
    </p:spTree>
    <p:extLst>
      <p:ext uri="{BB962C8B-B14F-4D97-AF65-F5344CB8AC3E}">
        <p14:creationId xmlns:p14="http://schemas.microsoft.com/office/powerpoint/2010/main" val="8013368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creativecommons.org/licenses/by-nc-nd/3.0/deed.en_US" TargetMode="External"/><Relationship Id="rId3" Type="http://schemas.openxmlformats.org/officeDocument/2006/relationships/hyperlink" Target="https://www.youtube.com/watch?v=RxsOVK4syxU" TargetMode="External"/><Relationship Id="rId7" Type="http://schemas.openxmlformats.org/officeDocument/2006/relationships/hyperlink" Target="http://teachertoolkit.me/contact-me/"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teachertoolkitdotme.files.wordpress.com/2014/01/year-9-iris-export-for-teachertoolkit-blog.m4v" TargetMode="External"/><Relationship Id="rId5" Type="http://schemas.openxmlformats.org/officeDocument/2006/relationships/hyperlink" Target="http://bit.ly/5MinVideo" TargetMode="External"/><Relationship Id="rId4" Type="http://schemas.openxmlformats.org/officeDocument/2006/relationships/hyperlink" Target="http://youtu.be/lByDfPOG0LA?t=22s" TargetMode="External"/><Relationship Id="rId9" Type="http://schemas.openxmlformats.org/officeDocument/2006/relationships/hyperlink" Target="http://teachertoolkit.me/2013/08/28/thwart-the-grim-reaper-ofsted-reworks-sep-13/www.teachertoolkit.m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personal.psu.edu/bfr3/blogs/asp/intergroup-relationsdiversity/"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google.co.uk/search?tbs=sbi:AMhZZiuZay-jI1IciVD_1e2ZkLAVds2csXdIwtb-rFTxPKk4ZNlaR0z7kSLFKZTlAt2Gh6KDxp98LsHCrynvW6CXyDZ3IxecwhgZB7Fk94RqiAYwc7jsg-76wQ9uaG5-6Guv3ZpZZsUeE3jn5A9W7UQhK9GFVYoueWLfUIpYoXd_1KQ-z2eL0mrrtbiGjTSIHOymuHmYirPBlGxWCASVwWLVS_1RFvLFYa1t3XlCdyP7o_1pgignc3X_1xhEYrVoaaO_1Fhi05FEzI0uo-&amp;ei=ifV0VKfUB4qy7Qal_IDYBA" TargetMode="External"/><Relationship Id="rId4" Type="http://schemas.openxmlformats.org/officeDocument/2006/relationships/hyperlink" Target="https://www.google.co.uk/search?q=people+divided&amp;client=firefox-a&amp;hs=sv4&amp;sa=X&amp;rls=org.mozilla:en-US:official&amp;channel=sb&amp;biw=1198&amp;bih=1362&amp;tbm=isch&amp;tbs=simg:CAQSWQk-BPQwrcDyfxpFCxCwjKcIGjwKOggCEhTjFoQXgxfOIvAW6hTdHOshtSXkFhogpwIHkKcb4igd8Ght_19kwEN7F9s4hByDrjiucDYjsDf4MIT3Xyz7PN85C"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teachertoolkitdotme.files.wordpress.com/2014/01/year-9-iris-export-for-teachertoolkit-blog.m4v"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78.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7" Type="http://schemas.openxmlformats.org/officeDocument/2006/relationships/hyperlink" Target="http://leadinglearner.me/" TargetMode="External"/><Relationship Id="rId2" Type="http://schemas.openxmlformats.org/officeDocument/2006/relationships/slide" Target="../slides/slide85.xml"/><Relationship Id="rId1" Type="http://schemas.openxmlformats.org/officeDocument/2006/relationships/notesMaster" Target="../notesMasters/notesMaster1.xml"/><Relationship Id="rId6" Type="http://schemas.openxmlformats.org/officeDocument/2006/relationships/hyperlink" Target="http://www.teachertoolkit.me" TargetMode="External"/><Relationship Id="rId5" Type="http://schemas.openxmlformats.org/officeDocument/2006/relationships/hyperlink" Target="http://creativecommons.org/licenses/by-nc-nd/3.0/deed.en_US" TargetMode="External"/><Relationship Id="rId4" Type="http://schemas.openxmlformats.org/officeDocument/2006/relationships/hyperlink" Target="http://leadinglearner.me/contact-me-2/"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7" Type="http://schemas.openxmlformats.org/officeDocument/2006/relationships/hyperlink" Target="http://leadinglearner.me/"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http://www.teachertoolkit.me" TargetMode="External"/><Relationship Id="rId5" Type="http://schemas.openxmlformats.org/officeDocument/2006/relationships/hyperlink" Target="http://creativecommons.org/licenses/by-nc-nd/3.0/deed.en_US" TargetMode="External"/><Relationship Id="rId4" Type="http://schemas.openxmlformats.org/officeDocument/2006/relationships/hyperlink" Target="http://leadinglearner.me/contact-me-2/"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7" Type="http://schemas.openxmlformats.org/officeDocument/2006/relationships/hyperlink" Target="http://leadinglearner.me/"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www.teachertoolkit.me" TargetMode="External"/><Relationship Id="rId5" Type="http://schemas.openxmlformats.org/officeDocument/2006/relationships/hyperlink" Target="http://creativecommons.org/licenses/by-nc-nd/3.0/deed.en_US" TargetMode="External"/><Relationship Id="rId4" Type="http://schemas.openxmlformats.org/officeDocument/2006/relationships/hyperlink" Target="http://leadinglearner.me/contact-me-2/"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7" Type="http://schemas.openxmlformats.org/officeDocument/2006/relationships/hyperlink" Target="http://leadinglearner.me/"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www.teachertoolkit.me" TargetMode="External"/><Relationship Id="rId5" Type="http://schemas.openxmlformats.org/officeDocument/2006/relationships/hyperlink" Target="http://creativecommons.org/licenses/by-nc-nd/3.0/deed.en_US" TargetMode="External"/><Relationship Id="rId4" Type="http://schemas.openxmlformats.org/officeDocument/2006/relationships/hyperlink" Target="http://leadinglearner.me/contact-me-2/"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7" Type="http://schemas.openxmlformats.org/officeDocument/2006/relationships/hyperlink" Target="http://www.leadinglearner.me/" TargetMode="External"/><Relationship Id="rId2" Type="http://schemas.openxmlformats.org/officeDocument/2006/relationships/slide" Target="../slides/slide89.xml"/><Relationship Id="rId1" Type="http://schemas.openxmlformats.org/officeDocument/2006/relationships/notesMaster" Target="../notesMasters/notesMaster1.xml"/><Relationship Id="rId6" Type="http://schemas.openxmlformats.org/officeDocument/2006/relationships/hyperlink" Target="http://www.teachertoolkit.me" TargetMode="External"/><Relationship Id="rId5" Type="http://schemas.openxmlformats.org/officeDocument/2006/relationships/hyperlink" Target="http://creativecommons.org/licenses/by-nc-nd/3.0/deed.en_US" TargetMode="External"/><Relationship Id="rId4" Type="http://schemas.openxmlformats.org/officeDocument/2006/relationships/hyperlink" Target="http://leadinglearner.me/contact-me-2/"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0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teachertoolkit.me/contact-me/"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teachertoolkit.me/2013/08/28/thwart-the-grim-reaper-ofsted-reworks-sep-13/www.teachertoolkit.me" TargetMode="External"/><Relationship Id="rId4" Type="http://schemas.openxmlformats.org/officeDocument/2006/relationships/hyperlink" Target="http://creativecommons.org/licenses/by-nc-nd/3.0/deed.en_U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Videos needed: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sz="1200" dirty="0" smtClean="0"/>
              <a:t>Taylor</a:t>
            </a:r>
            <a:r>
              <a:rPr lang="en-US" sz="1200" baseline="0" dirty="0" smtClean="0"/>
              <a:t> Mali – What teachers make? = </a:t>
            </a:r>
            <a:r>
              <a:rPr lang="en-US" dirty="0" smtClean="0">
                <a:hlinkClick r:id="rId3"/>
              </a:rPr>
              <a:t>https://www.youtube.com/watch?v=RxsOVK4syxU</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Lamont Carey – I can’t read = </a:t>
            </a:r>
            <a:r>
              <a:rPr lang="en-GB" sz="1200" dirty="0" smtClean="0">
                <a:hlinkClick r:id="rId4"/>
              </a:rPr>
              <a:t>http://youtu.be/lByDfPOG0LA?t=22s</a:t>
            </a:r>
            <a:r>
              <a:rPr lang="en-GB"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5 Minute Lesson Plan = </a:t>
            </a:r>
            <a:r>
              <a:rPr lang="en-US" dirty="0" smtClean="0">
                <a:hlinkClick r:id="rId5"/>
              </a:rPr>
              <a:t>http://bit.ly/5MinVideo</a:t>
            </a:r>
            <a:r>
              <a:rPr lang="en-US"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IRIS myself: </a:t>
            </a:r>
            <a:r>
              <a:rPr lang="en-US" sz="1200" dirty="0" smtClean="0">
                <a:hlinkClick r:id="rId6"/>
              </a:rPr>
              <a:t>https://teachertoolkitdotme.files.wordpress.com/2014/01/year-9-iris-export-for-teachertoolkit-blog.m4v</a:t>
            </a:r>
            <a:r>
              <a:rPr lang="en-US" sz="1200" dirty="0" smtClean="0"/>
              <a:t> </a:t>
            </a:r>
          </a:p>
          <a:p>
            <a:endParaRPr lang="en-US" dirty="0" smtClean="0"/>
          </a:p>
          <a:p>
            <a:r>
              <a:rPr lang="en-US" b="1" dirty="0" smtClean="0"/>
              <a:t>Resources:</a:t>
            </a:r>
          </a:p>
          <a:p>
            <a:r>
              <a:rPr lang="en-US" dirty="0" smtClean="0"/>
              <a:t>Keywords</a:t>
            </a:r>
            <a:r>
              <a:rPr lang="en-US" baseline="0" dirty="0" smtClean="0"/>
              <a:t> for literateness?</a:t>
            </a:r>
          </a:p>
          <a:p>
            <a:r>
              <a:rPr lang="en-US" baseline="0" dirty="0" smtClean="0"/>
              <a:t>IPEVO camera?</a:t>
            </a:r>
          </a:p>
          <a:p>
            <a:r>
              <a:rPr lang="en-US" baseline="0" dirty="0" smtClean="0"/>
              <a:t>Latest reading book?</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7"/>
              </a:rPr>
              <a:t>Ross Morrison McGill</a:t>
            </a:r>
            <a:r>
              <a:rPr lang="en-US" sz="1200" dirty="0" smtClean="0"/>
              <a:t> ) and is licensed under a </a:t>
            </a:r>
            <a:r>
              <a:rPr lang="en-US" sz="1200" dirty="0" smtClean="0">
                <a:hlinkClick r:id="rId8"/>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9"/>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sz="1200" kern="1200" dirty="0" smtClean="0">
                <a:solidFill>
                  <a:schemeClr val="tx1"/>
                </a:solidFill>
                <a:effectLst/>
                <a:latin typeface="+mn-lt"/>
                <a:ea typeface="+mn-ea"/>
                <a:cs typeface="+mn-cs"/>
              </a:rPr>
              <a:t>life skills</a:t>
            </a:r>
            <a:r>
              <a:rPr lang="en-GB" dirty="0" smtClean="0">
                <a:effectLst/>
              </a:rPr>
              <a:t> </a:t>
            </a:r>
          </a:p>
          <a:p>
            <a:r>
              <a:rPr lang="en-GB" sz="1200" kern="1200" dirty="0" smtClean="0">
                <a:solidFill>
                  <a:schemeClr val="tx1"/>
                </a:solidFill>
                <a:effectLst/>
                <a:latin typeface="+mn-lt"/>
                <a:ea typeface="+mn-ea"/>
                <a:cs typeface="+mn-cs"/>
              </a:rPr>
              <a:t>2. complex  </a:t>
            </a:r>
          </a:p>
          <a:p>
            <a:r>
              <a:rPr lang="en-GB" sz="1200" kern="1200" dirty="0" smtClean="0">
                <a:solidFill>
                  <a:schemeClr val="tx1"/>
                </a:solidFill>
                <a:effectLst/>
                <a:latin typeface="+mn-lt"/>
                <a:ea typeface="+mn-ea"/>
                <a:cs typeface="+mn-cs"/>
              </a:rPr>
              <a:t>3. commercial </a:t>
            </a:r>
          </a:p>
          <a:p>
            <a:r>
              <a:rPr lang="en-GB" sz="1200" kern="1200" dirty="0" smtClean="0">
                <a:solidFill>
                  <a:schemeClr val="tx1"/>
                </a:solidFill>
                <a:effectLst/>
                <a:latin typeface="+mn-lt"/>
                <a:ea typeface="+mn-ea"/>
                <a:cs typeface="+mn-cs"/>
              </a:rPr>
              <a:t>SWAP</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4. analysis </a:t>
            </a:r>
          </a:p>
          <a:p>
            <a:r>
              <a:rPr lang="en-GB" sz="1200" kern="1200" dirty="0" smtClean="0">
                <a:solidFill>
                  <a:schemeClr val="tx1"/>
                </a:solidFill>
                <a:effectLst/>
                <a:latin typeface="+mn-lt"/>
                <a:ea typeface="+mn-ea"/>
                <a:cs typeface="+mn-cs"/>
              </a:rPr>
              <a:t>5. vocational </a:t>
            </a:r>
          </a:p>
          <a:p>
            <a:r>
              <a:rPr lang="en-GB" sz="1200" kern="1200" dirty="0" smtClean="0">
                <a:solidFill>
                  <a:schemeClr val="tx1"/>
                </a:solidFill>
                <a:effectLst/>
                <a:latin typeface="+mn-lt"/>
                <a:ea typeface="+mn-ea"/>
                <a:cs typeface="+mn-cs"/>
              </a:rPr>
              <a:t>6. specialist </a:t>
            </a:r>
          </a:p>
          <a:p>
            <a:r>
              <a:rPr lang="en-GB" sz="1200" kern="1200" dirty="0" smtClean="0">
                <a:solidFill>
                  <a:schemeClr val="tx1"/>
                </a:solidFill>
                <a:effectLst/>
                <a:latin typeface="+mn-lt"/>
                <a:ea typeface="+mn-ea"/>
                <a:cs typeface="+mn-cs"/>
              </a:rPr>
              <a:t>SWAP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7. rigour </a:t>
            </a:r>
          </a:p>
          <a:p>
            <a:r>
              <a:rPr lang="en-GB" sz="1200" kern="1200" dirty="0" smtClean="0">
                <a:solidFill>
                  <a:schemeClr val="tx1"/>
                </a:solidFill>
                <a:effectLst/>
                <a:latin typeface="+mn-lt"/>
                <a:ea typeface="+mn-ea"/>
                <a:cs typeface="+mn-cs"/>
              </a:rPr>
              <a:t>8. progression </a:t>
            </a:r>
          </a:p>
          <a:p>
            <a:r>
              <a:rPr lang="en-GB" sz="1200" kern="1200" dirty="0" smtClean="0">
                <a:solidFill>
                  <a:schemeClr val="tx1"/>
                </a:solidFill>
                <a:effectLst/>
                <a:latin typeface="+mn-lt"/>
                <a:ea typeface="+mn-ea"/>
                <a:cs typeface="+mn-cs"/>
              </a:rPr>
              <a:t>9. colloids </a:t>
            </a:r>
          </a:p>
          <a:p>
            <a:r>
              <a:rPr lang="en-GB" sz="1200" kern="1200" dirty="0" smtClean="0">
                <a:solidFill>
                  <a:schemeClr val="tx1"/>
                </a:solidFill>
                <a:effectLst/>
                <a:latin typeface="+mn-lt"/>
                <a:ea typeface="+mn-ea"/>
                <a:cs typeface="+mn-cs"/>
              </a:rPr>
              <a:t>10. caramelise </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rPr>
              <a:t>Food technology in secondary schools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report evaluates the effectiveness of provision in secondary schools for food technology within the National Curriculum subject design and technology. It examines strengths and weaknesses in pupils' achievement and the tension between the teaching of food to develop life skills and using food as a means to teach design and technology.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15</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16</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17</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18</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19</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www.personal.psu.edu</a:t>
            </a:r>
            <a:r>
              <a:rPr lang="en-US" dirty="0" smtClean="0">
                <a:hlinkClick r:id="rId4"/>
              </a:rPr>
              <a:t>700 × 485</a:t>
            </a:r>
            <a:r>
              <a:rPr lang="en-US" dirty="0" smtClean="0">
                <a:hlinkClick r:id="rId5"/>
              </a:rPr>
              <a:t>Search by image</a:t>
            </a:r>
            <a:r>
              <a:rPr lang="en-US" dirty="0" smtClean="0"/>
              <a:t> </a:t>
            </a:r>
            <a:endParaRPr lang="en-US" dirty="0"/>
          </a:p>
        </p:txBody>
      </p:sp>
      <p:sp>
        <p:nvSpPr>
          <p:cNvPr id="4" name="Slide Number Placeholder 3"/>
          <p:cNvSpPr>
            <a:spLocks noGrp="1"/>
          </p:cNvSpPr>
          <p:nvPr>
            <p:ph type="sldNum" sz="quarter" idx="10"/>
          </p:nvPr>
        </p:nvSpPr>
        <p:spPr/>
        <p:txBody>
          <a:bodyPr/>
          <a:lstStyle/>
          <a:p>
            <a:fld id="{ADE28632-683A-734E-84DD-0C26309A0FFA}" type="slidenum">
              <a:rPr lang="en-US" smtClean="0"/>
              <a:t>21</a:t>
            </a:fld>
            <a:endParaRPr lang="en-US"/>
          </a:p>
        </p:txBody>
      </p:sp>
    </p:spTree>
    <p:extLst>
      <p:ext uri="{BB962C8B-B14F-4D97-AF65-F5344CB8AC3E}">
        <p14:creationId xmlns:p14="http://schemas.microsoft.com/office/powerpoint/2010/main" val="660303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twitter.com</a:t>
            </a:r>
            <a:r>
              <a:rPr lang="en-US" dirty="0" smtClean="0"/>
              <a:t>/</a:t>
            </a:r>
            <a:r>
              <a:rPr lang="en-US" dirty="0" err="1" smtClean="0"/>
              <a:t>brianlightman</a:t>
            </a:r>
            <a:r>
              <a:rPr lang="en-US" dirty="0" smtClean="0"/>
              <a:t>/status/522685002904256512 </a:t>
            </a:r>
            <a:endParaRPr lang="en-US" dirty="0"/>
          </a:p>
        </p:txBody>
      </p:sp>
      <p:sp>
        <p:nvSpPr>
          <p:cNvPr id="4" name="Slide Number Placeholder 3"/>
          <p:cNvSpPr>
            <a:spLocks noGrp="1"/>
          </p:cNvSpPr>
          <p:nvPr>
            <p:ph type="sldNum" sz="quarter" idx="10"/>
          </p:nvPr>
        </p:nvSpPr>
        <p:spPr/>
        <p:txBody>
          <a:bodyPr/>
          <a:lstStyle/>
          <a:p>
            <a:fld id="{ADE28632-683A-734E-84DD-0C26309A0FFA}" type="slidenum">
              <a:rPr lang="en-US" smtClean="0"/>
              <a:t>24</a:t>
            </a:fld>
            <a:endParaRPr lang="en-US"/>
          </a:p>
        </p:txBody>
      </p:sp>
    </p:spTree>
    <p:extLst>
      <p:ext uri="{BB962C8B-B14F-4D97-AF65-F5344CB8AC3E}">
        <p14:creationId xmlns:p14="http://schemas.microsoft.com/office/powerpoint/2010/main" val="322645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twitter.com</a:t>
            </a:r>
            <a:r>
              <a:rPr lang="en-US" dirty="0" smtClean="0"/>
              <a:t>/TeacherToolkit/status/533910519468802048</a:t>
            </a:r>
            <a:endParaRPr lang="en-US" dirty="0"/>
          </a:p>
        </p:txBody>
      </p:sp>
      <p:sp>
        <p:nvSpPr>
          <p:cNvPr id="4" name="Slide Number Placeholder 3"/>
          <p:cNvSpPr>
            <a:spLocks noGrp="1"/>
          </p:cNvSpPr>
          <p:nvPr>
            <p:ph type="sldNum" sz="quarter" idx="10"/>
          </p:nvPr>
        </p:nvSpPr>
        <p:spPr/>
        <p:txBody>
          <a:bodyPr/>
          <a:lstStyle/>
          <a:p>
            <a:fld id="{ADE28632-683A-734E-84DD-0C26309A0FFA}" type="slidenum">
              <a:rPr lang="en-US" smtClean="0"/>
              <a:t>25</a:t>
            </a:fld>
            <a:endParaRPr lang="en-US"/>
          </a:p>
        </p:txBody>
      </p:sp>
    </p:spTree>
    <p:extLst>
      <p:ext uri="{BB962C8B-B14F-4D97-AF65-F5344CB8AC3E}">
        <p14:creationId xmlns:p14="http://schemas.microsoft.com/office/powerpoint/2010/main" val="729582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27</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29</a:t>
            </a:fld>
            <a:endParaRPr lang="en-US" altLang="en-US"/>
          </a:p>
        </p:txBody>
      </p:sp>
    </p:spTree>
    <p:extLst>
      <p:ext uri="{BB962C8B-B14F-4D97-AF65-F5344CB8AC3E}">
        <p14:creationId xmlns:p14="http://schemas.microsoft.com/office/powerpoint/2010/main" val="115834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30</a:t>
            </a:fld>
            <a:endParaRPr lang="en-US" altLang="en-US"/>
          </a:p>
        </p:txBody>
      </p:sp>
    </p:spTree>
    <p:extLst>
      <p:ext uri="{BB962C8B-B14F-4D97-AF65-F5344CB8AC3E}">
        <p14:creationId xmlns:p14="http://schemas.microsoft.com/office/powerpoint/2010/main" val="1158347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31</a:t>
            </a:fld>
            <a:endParaRPr lang="en-US" altLang="en-US"/>
          </a:p>
        </p:txBody>
      </p:sp>
    </p:spTree>
    <p:extLst>
      <p:ext uri="{BB962C8B-B14F-4D97-AF65-F5344CB8AC3E}">
        <p14:creationId xmlns:p14="http://schemas.microsoft.com/office/powerpoint/2010/main" val="2874824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32</a:t>
            </a:fld>
            <a:endParaRPr lang="en-US" altLang="en-US"/>
          </a:p>
        </p:txBody>
      </p:sp>
    </p:spTree>
    <p:extLst>
      <p:ext uri="{BB962C8B-B14F-4D97-AF65-F5344CB8AC3E}">
        <p14:creationId xmlns:p14="http://schemas.microsoft.com/office/powerpoint/2010/main" val="3950824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38</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39</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46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a:t>
            </a:r>
          </a:p>
          <a:p>
            <a:pPr>
              <a:spcBef>
                <a:spcPct val="0"/>
              </a:spcBef>
            </a:pPr>
            <a:endParaRPr lang="en-US" altLang="en-US" smtClean="0"/>
          </a:p>
          <a:p>
            <a:pPr>
              <a:spcBef>
                <a:spcPct val="0"/>
              </a:spcBef>
            </a:pPr>
            <a:r>
              <a:rPr lang="en-US" altLang="en-US" smtClean="0"/>
              <a:t>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a:p>
            <a:pPr>
              <a:spcBef>
                <a:spcPct val="0"/>
              </a:spcBef>
            </a:pPr>
            <a:endParaRPr lang="en-US" altLang="en-US" smtClean="0"/>
          </a:p>
        </p:txBody>
      </p:sp>
      <p:sp>
        <p:nvSpPr>
          <p:cNvPr id="1546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F72014BD-D3CA-499E-A500-1007A3EA3C0E}" type="slidenum">
              <a:rPr lang="en-US" altLang="en-US"/>
              <a:pPr fontAlgn="base">
                <a:spcBef>
                  <a:spcPct val="0"/>
                </a:spcBef>
                <a:spcAft>
                  <a:spcPct val="0"/>
                </a:spcAft>
              </a:pPr>
              <a:t>43</a:t>
            </a:fld>
            <a:endParaRPr lang="en-US" altLang="en-US"/>
          </a:p>
        </p:txBody>
      </p:sp>
    </p:spTree>
    <p:extLst>
      <p:ext uri="{BB962C8B-B14F-4D97-AF65-F5344CB8AC3E}">
        <p14:creationId xmlns:p14="http://schemas.microsoft.com/office/powerpoint/2010/main" val="346901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44</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a:t>
            </a:r>
          </a:p>
          <a:p>
            <a:pPr>
              <a:spcBef>
                <a:spcPct val="0"/>
              </a:spcBef>
            </a:pPr>
            <a:endParaRPr lang="en-US" altLang="en-US" smtClean="0"/>
          </a:p>
          <a:p>
            <a:pPr>
              <a:spcBef>
                <a:spcPct val="0"/>
              </a:spcBef>
            </a:pPr>
            <a:r>
              <a:rPr lang="en-US" altLang="en-US" smtClean="0"/>
              <a:t>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A3F8D782-8715-43C4-B33A-59F87A7919C0}" type="slidenum">
              <a:rPr lang="en-US" altLang="en-US"/>
              <a:pPr fontAlgn="base">
                <a:spcBef>
                  <a:spcPct val="0"/>
                </a:spcBef>
                <a:spcAft>
                  <a:spcPct val="0"/>
                </a:spcAft>
              </a:pPr>
              <a:t>45</a:t>
            </a:fld>
            <a:endParaRPr lang="en-US" altLang="en-US"/>
          </a:p>
        </p:txBody>
      </p:sp>
    </p:spTree>
    <p:extLst>
      <p:ext uri="{BB962C8B-B14F-4D97-AF65-F5344CB8AC3E}">
        <p14:creationId xmlns:p14="http://schemas.microsoft.com/office/powerpoint/2010/main" val="42295392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46</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555E47FF-F550-4AAE-8775-A48A7435B7D6}" type="slidenum">
              <a:rPr lang="en-US" altLang="en-US"/>
              <a:pPr fontAlgn="base">
                <a:spcBef>
                  <a:spcPct val="0"/>
                </a:spcBef>
                <a:spcAft>
                  <a:spcPct val="0"/>
                </a:spcAft>
              </a:pPr>
              <a:t>49</a:t>
            </a:fld>
            <a:endParaRPr lang="en-US" altLang="en-US"/>
          </a:p>
        </p:txBody>
      </p:sp>
    </p:spTree>
    <p:extLst>
      <p:ext uri="{BB962C8B-B14F-4D97-AF65-F5344CB8AC3E}">
        <p14:creationId xmlns:p14="http://schemas.microsoft.com/office/powerpoint/2010/main" val="5421882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r>
              <a:rPr lang="en-US" dirty="0" smtClean="0"/>
              <a:t>Latest guidance</a:t>
            </a:r>
          </a:p>
          <a:p>
            <a:endParaRPr lang="en-US" dirty="0" smtClean="0"/>
          </a:p>
          <a:p>
            <a:r>
              <a:rPr lang="en-US" dirty="0" smtClean="0"/>
              <a:t>Let me</a:t>
            </a:r>
            <a:r>
              <a:rPr lang="en-US" baseline="0" dirty="0" smtClean="0"/>
              <a:t> give you an oxymoron to consider…</a:t>
            </a:r>
          </a:p>
          <a:p>
            <a:endParaRPr lang="en-US" baseline="0" dirty="0" smtClean="0"/>
          </a:p>
          <a:p>
            <a:endParaRPr lang="en-US" baseline="0" dirty="0" smtClean="0"/>
          </a:p>
          <a:p>
            <a:r>
              <a:rPr lang="en-US" dirty="0" smtClean="0"/>
              <a:t>NO LESSON PLANS</a:t>
            </a:r>
          </a:p>
          <a:p>
            <a:r>
              <a:rPr lang="en-US" dirty="0" smtClean="0"/>
              <a:t>NO</a:t>
            </a:r>
            <a:r>
              <a:rPr lang="en-US" baseline="0" dirty="0" smtClean="0"/>
              <a:t> JUDGEMENTS EVER</a:t>
            </a:r>
          </a:p>
          <a:p>
            <a:r>
              <a:rPr lang="en-US" baseline="0" dirty="0" smtClean="0"/>
              <a:t>PROGRESS OVER TIME</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51</a:t>
            </a:fld>
            <a:endParaRPr lang="en-US"/>
          </a:p>
        </p:txBody>
      </p:sp>
    </p:spTree>
    <p:extLst>
      <p:ext uri="{BB962C8B-B14F-4D97-AF65-F5344CB8AC3E}">
        <p14:creationId xmlns:p14="http://schemas.microsoft.com/office/powerpoint/2010/main" val="1374576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52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This presentation by @TeacherToolkit ( </a:t>
            </a:r>
            <a:r>
              <a:rPr lang="en-US" altLang="en-US" dirty="0" smtClean="0">
                <a:hlinkClick r:id="rId3"/>
              </a:rPr>
              <a:t>Ross Morrison McGill</a:t>
            </a:r>
            <a:r>
              <a:rPr lang="en-US" altLang="en-US" dirty="0" smtClean="0"/>
              <a:t> ) and is licensed under a </a:t>
            </a:r>
            <a:r>
              <a:rPr lang="en-US" altLang="en-US" dirty="0" smtClean="0">
                <a:hlinkClick r:id="rId4"/>
              </a:rPr>
              <a:t>Creative Commons Attribution-NonCommercial-NoDerivs 3.0 Unported License</a:t>
            </a:r>
            <a:r>
              <a:rPr lang="en-US" altLang="en-US" dirty="0" smtClean="0"/>
              <a:t>. </a:t>
            </a:r>
          </a:p>
          <a:p>
            <a:pPr>
              <a:spcBef>
                <a:spcPct val="0"/>
              </a:spcBef>
            </a:pPr>
            <a:endParaRPr lang="en-US" altLang="en-US" smtClean="0"/>
          </a:p>
          <a:p>
            <a:pPr>
              <a:spcBef>
                <a:spcPct val="0"/>
              </a:spcBef>
            </a:pPr>
            <a:r>
              <a:rPr lang="en-US" altLang="en-US" smtClean="0"/>
              <a:t>Based on all work published at </a:t>
            </a:r>
            <a:r>
              <a:rPr lang="en-US" altLang="en-US" dirty="0" smtClean="0">
                <a:hlinkClick r:id="rId5"/>
              </a:rPr>
              <a:t>www.teachertoolkit.me</a:t>
            </a:r>
            <a:endParaRPr lang="en-US" altLang="en-US" dirty="0" smtClean="0"/>
          </a:p>
          <a:p>
            <a:pPr>
              <a:spcBef>
                <a:spcPct val="0"/>
              </a:spcBef>
            </a:pPr>
            <a:r>
              <a:rPr lang="en-US" altLang="en-US" dirty="0" smtClean="0"/>
              <a:t>@TeacherToolkit Limited.</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284215F-7BF5-44E9-B30C-784D7E122653}" type="slidenum">
              <a:rPr lang="en-US" altLang="en-US"/>
              <a:pPr fontAlgn="base">
                <a:spcBef>
                  <a:spcPct val="0"/>
                </a:spcBef>
                <a:spcAft>
                  <a:spcPct val="0"/>
                </a:spcAft>
              </a:pPr>
              <a:t>53</a:t>
            </a:fld>
            <a:endParaRPr lang="en-US" altLang="en-US"/>
          </a:p>
        </p:txBody>
      </p:sp>
    </p:spTree>
    <p:extLst>
      <p:ext uri="{BB962C8B-B14F-4D97-AF65-F5344CB8AC3E}">
        <p14:creationId xmlns:p14="http://schemas.microsoft.com/office/powerpoint/2010/main" val="495659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slideshow forms part</a:t>
            </a:r>
            <a:r>
              <a:rPr lang="en-US" sz="1200" baseline="0" dirty="0" smtClean="0"/>
              <a:t> of a formal presentation to be given in person.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Essentially, there are 5 ideas within this slideshow for any classroom teacher.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All the other slides are used for conversation at a CPD event.</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70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hlinkClick r:id="rId3"/>
              </a:rPr>
              <a:t>https://teachertoolkitdotme.files.wordpress.com/2014/01/year-9-iris-export-for-teachertoolkit-blog.m4v</a:t>
            </a:r>
            <a:r>
              <a:rPr lang="en-US" sz="1200" dirty="0" smtClean="0"/>
              <a:t> </a:t>
            </a:r>
          </a:p>
          <a:p>
            <a:endParaRPr lang="en-US" sz="1200" dirty="0" smtClean="0"/>
          </a:p>
          <a:p>
            <a:r>
              <a:rPr lang="en-US" sz="1200" dirty="0" smtClean="0"/>
              <a:t>https://</a:t>
            </a:r>
            <a:r>
              <a:rPr lang="en-US" sz="1200" dirty="0" err="1" smtClean="0"/>
              <a:t>eu.irisconnect.com</a:t>
            </a:r>
            <a:r>
              <a:rPr lang="en-US" sz="1200" dirty="0" smtClean="0"/>
              <a:t>/observations/62289 – from 22mins 38</a:t>
            </a:r>
          </a:p>
          <a:p>
            <a:endParaRPr lang="en-US" sz="1200" dirty="0" smtClean="0"/>
          </a:p>
          <a:p>
            <a:r>
              <a:rPr lang="en-US" sz="1200" dirty="0" smtClean="0"/>
              <a:t>Year 8 - https://</a:t>
            </a:r>
            <a:r>
              <a:rPr lang="en-US" sz="1200" dirty="0" err="1" smtClean="0"/>
              <a:t>eu.irisconnect.com</a:t>
            </a:r>
            <a:r>
              <a:rPr lang="en-US" sz="1200" dirty="0" smtClean="0"/>
              <a:t>/observations/62241 - 32 minutes - NOT SURE!</a:t>
            </a:r>
            <a:endParaRPr lang="en-US" sz="1200" dirty="0"/>
          </a:p>
        </p:txBody>
      </p:sp>
      <p:sp>
        <p:nvSpPr>
          <p:cNvPr id="4" name="Slide Number Placeholder 3"/>
          <p:cNvSpPr>
            <a:spLocks noGrp="1"/>
          </p:cNvSpPr>
          <p:nvPr>
            <p:ph type="sldNum" sz="quarter" idx="10"/>
          </p:nvPr>
        </p:nvSpPr>
        <p:spPr/>
        <p:txBody>
          <a:bodyPr/>
          <a:lstStyle/>
          <a:p>
            <a:fld id="{500F70FE-B808-7843-8872-EB59B83902E0}" type="slidenum">
              <a:rPr lang="en-US" smtClean="0"/>
              <a:t>71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Who tweets?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Who uses Twitter professionally?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TeachMeets?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Who reads blogs?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Who writes a blog?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Who lesson grades?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Who </a:t>
            </a:r>
            <a:r>
              <a:rPr lang="en-US" dirty="0" err="1" smtClean="0"/>
              <a:t>doesn</a:t>
            </a:r>
            <a:r>
              <a:rPr lang="fr-FR" dirty="0" smtClean="0"/>
              <a:t>’</a:t>
            </a:r>
            <a:r>
              <a:rPr lang="en-US" dirty="0" smtClean="0"/>
              <a:t>t</a:t>
            </a:r>
            <a:r>
              <a:rPr lang="en-US" baseline="0" dirty="0" smtClean="0"/>
              <a:t> lesson grade?</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9</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77</a:t>
            </a:fld>
            <a:endParaRPr lang="en-US" altLang="en-US"/>
          </a:p>
        </p:txBody>
      </p:sp>
    </p:spTree>
    <p:extLst>
      <p:ext uri="{BB962C8B-B14F-4D97-AF65-F5344CB8AC3E}">
        <p14:creationId xmlns:p14="http://schemas.microsoft.com/office/powerpoint/2010/main" val="94451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78</a:t>
            </a:fld>
            <a:endParaRPr lang="en-US"/>
          </a:p>
        </p:txBody>
      </p:sp>
    </p:spTree>
    <p:extLst>
      <p:ext uri="{BB962C8B-B14F-4D97-AF65-F5344CB8AC3E}">
        <p14:creationId xmlns:p14="http://schemas.microsoft.com/office/powerpoint/2010/main" val="2351495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twitter.com</a:t>
            </a:r>
            <a:r>
              <a:rPr lang="en-US" dirty="0" smtClean="0"/>
              <a:t>/</a:t>
            </a:r>
            <a:r>
              <a:rPr lang="en-US" dirty="0" err="1" smtClean="0"/>
              <a:t>teachertoolkit</a:t>
            </a:r>
            <a:r>
              <a:rPr lang="en-US" dirty="0" smtClean="0"/>
              <a:t>/status/524301471861334017?refsrc=email </a:t>
            </a:r>
            <a:endParaRPr lang="en-US" dirty="0"/>
          </a:p>
        </p:txBody>
      </p:sp>
      <p:sp>
        <p:nvSpPr>
          <p:cNvPr id="4" name="Slide Number Placeholder 3"/>
          <p:cNvSpPr>
            <a:spLocks noGrp="1"/>
          </p:cNvSpPr>
          <p:nvPr>
            <p:ph type="sldNum" sz="quarter" idx="10"/>
          </p:nvPr>
        </p:nvSpPr>
        <p:spPr/>
        <p:txBody>
          <a:bodyPr/>
          <a:lstStyle/>
          <a:p>
            <a:fld id="{ADE28632-683A-734E-84DD-0C26309A0FFA}" type="slidenum">
              <a:rPr lang="en-US" smtClean="0"/>
              <a:t>83</a:t>
            </a:fld>
            <a:endParaRPr lang="en-US"/>
          </a:p>
        </p:txBody>
      </p:sp>
    </p:spTree>
    <p:extLst>
      <p:ext uri="{BB962C8B-B14F-4D97-AF65-F5344CB8AC3E}">
        <p14:creationId xmlns:p14="http://schemas.microsoft.com/office/powerpoint/2010/main" val="4510400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200" b="0" dirty="0" smtClean="0"/>
              <a:t>This presentation by @TeacherToolkit (</a:t>
            </a:r>
            <a:r>
              <a:rPr lang="en-US" sz="1200" b="0" dirty="0" smtClean="0">
                <a:hlinkClick r:id="rId3"/>
              </a:rPr>
              <a:t>Ross Morrison McGill</a:t>
            </a:r>
            <a:r>
              <a:rPr lang="en-US" sz="1200" b="0" dirty="0" smtClean="0"/>
              <a:t>) &amp; @</a:t>
            </a:r>
            <a:r>
              <a:rPr lang="en-US" sz="1200" b="0" dirty="0" err="1" smtClean="0"/>
              <a:t>LeadingLearner</a:t>
            </a:r>
            <a:r>
              <a:rPr lang="en-US" sz="1200" b="0" dirty="0" smtClean="0"/>
              <a:t> (</a:t>
            </a:r>
            <a:r>
              <a:rPr lang="en-US" sz="1200" b="0" dirty="0" smtClean="0">
                <a:hlinkClick r:id="rId4"/>
              </a:rPr>
              <a:t>Stephen Tierney</a:t>
            </a:r>
            <a:r>
              <a:rPr lang="en-US" sz="1200" b="0" dirty="0" smtClean="0"/>
              <a:t>) </a:t>
            </a:r>
          </a:p>
          <a:p>
            <a:pPr algn="l">
              <a:defRPr/>
            </a:pPr>
            <a:r>
              <a:rPr lang="en-US" sz="1200" b="0" dirty="0" smtClean="0"/>
              <a:t>and is licensed under a </a:t>
            </a:r>
            <a:r>
              <a:rPr lang="en-US" sz="1200" b="0" dirty="0" smtClean="0">
                <a:hlinkClick r:id="rId5"/>
              </a:rPr>
              <a:t>Creative Commons Attribution-NonCommercial-NoDerivs 3.0 Unported License</a:t>
            </a:r>
            <a:r>
              <a:rPr lang="en-US" sz="1200" b="0" dirty="0" smtClean="0"/>
              <a:t>. </a:t>
            </a:r>
          </a:p>
          <a:p>
            <a:pPr algn="l">
              <a:defRPr/>
            </a:pPr>
            <a:endParaRPr lang="en-US" sz="1200" b="0" dirty="0" smtClean="0"/>
          </a:p>
          <a:p>
            <a:pPr algn="l">
              <a:defRPr/>
            </a:pPr>
            <a:r>
              <a:rPr lang="en-US" sz="1200" b="0" dirty="0" smtClean="0"/>
              <a:t>Based on all work published at </a:t>
            </a:r>
            <a:r>
              <a:rPr lang="en-US" sz="1200" b="0" dirty="0" smtClean="0">
                <a:hlinkClick r:id="rId6"/>
              </a:rPr>
              <a:t>www.teachertoolkit.me</a:t>
            </a:r>
            <a:r>
              <a:rPr lang="en-US" sz="1200" b="0" dirty="0" smtClean="0"/>
              <a:t> &amp; </a:t>
            </a:r>
            <a:r>
              <a:rPr lang="en-US" sz="1200" b="0" dirty="0" smtClean="0">
                <a:hlinkClick r:id="rId7"/>
              </a:rPr>
              <a:t>www.leadinglearner.me</a:t>
            </a:r>
            <a:endParaRPr lang="en-US" sz="1200" b="0" dirty="0" smtClean="0"/>
          </a:p>
          <a:p>
            <a:pPr algn="l">
              <a:defRPr/>
            </a:pPr>
            <a:r>
              <a:rPr lang="en-US" sz="1200" b="0" dirty="0" smtClean="0">
                <a:solidFill>
                  <a:srgbClr val="FF0000"/>
                </a:solidFill>
              </a:rPr>
              <a:t>@TeacherToolkit Limited &amp; @</a:t>
            </a:r>
            <a:r>
              <a:rPr lang="en-US" sz="1200" b="0" dirty="0" err="1" smtClean="0">
                <a:solidFill>
                  <a:srgbClr val="FF0000"/>
                </a:solidFill>
              </a:rPr>
              <a:t>LeadingLearner</a:t>
            </a:r>
            <a:r>
              <a:rPr lang="en-US" sz="1200" b="0" dirty="0" smtClean="0">
                <a:solidFill>
                  <a:srgbClr val="FF0000"/>
                </a:solidFill>
              </a:rPr>
              <a:t> Limited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See here: http://</a:t>
            </a:r>
            <a:r>
              <a:rPr lang="en-US" sz="1200" dirty="0" err="1" smtClean="0"/>
              <a:t>headguruteacher.files.wordpress.com</a:t>
            </a:r>
            <a:r>
              <a:rPr lang="en-US" sz="1200" dirty="0" smtClean="0"/>
              <a:t>/2012/11/reduce-</a:t>
            </a:r>
            <a:r>
              <a:rPr lang="en-US" sz="1200" dirty="0" err="1" smtClean="0"/>
              <a:t>workload.jpg</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b="1" dirty="0" smtClean="0"/>
              <a:t>Parents</a:t>
            </a:r>
            <a:r>
              <a:rPr lang="en-US" dirty="0" smtClean="0"/>
              <a:t> – they LOVE marking – it shows their child has been taught and that the teacher has spent time working with them.</a:t>
            </a:r>
          </a:p>
          <a:p>
            <a:r>
              <a:rPr lang="en-US" b="1" dirty="0" smtClean="0"/>
              <a:t>SLT</a:t>
            </a:r>
            <a:r>
              <a:rPr lang="en-US" dirty="0" smtClean="0"/>
              <a:t> – They also LOVE marking – in a time-poor environment, looking at marking is a quick snapshot system of identifying work output from staff and pupils.</a:t>
            </a:r>
          </a:p>
          <a:p>
            <a:r>
              <a:rPr lang="en-US" b="1" dirty="0" smtClean="0"/>
              <a:t>Inspectors</a:t>
            </a:r>
            <a:r>
              <a:rPr lang="en-US" dirty="0" smtClean="0"/>
              <a:t> – They LOVE marking –  making a value </a:t>
            </a:r>
            <a:r>
              <a:rPr lang="en-US" dirty="0" err="1" smtClean="0"/>
              <a:t>judgement</a:t>
            </a:r>
            <a:r>
              <a:rPr lang="en-US" dirty="0" smtClean="0"/>
              <a:t> once every three years is hard enough, and marking is some of thee only tangible evidence that there has been some teaching in the previous three years.</a:t>
            </a:r>
          </a:p>
          <a:p>
            <a:r>
              <a:rPr lang="en-US" dirty="0" smtClean="0"/>
              <a:t>This leaves two stakeholders left:</a:t>
            </a:r>
          </a:p>
          <a:p>
            <a:r>
              <a:rPr lang="en-US" b="1" dirty="0" smtClean="0"/>
              <a:t>Teachers</a:t>
            </a:r>
            <a:r>
              <a:rPr lang="en-US" dirty="0" smtClean="0"/>
              <a:t> – No teacher LOVES marking. When I asked the workshop attendees, </a:t>
            </a:r>
            <a:r>
              <a:rPr lang="en-US" b="1" dirty="0" smtClean="0"/>
              <a:t>none</a:t>
            </a:r>
            <a:r>
              <a:rPr lang="en-US" dirty="0" smtClean="0"/>
              <a:t> from the 90 who attended said that they liked marking. None – and this was at the start of their career!</a:t>
            </a:r>
          </a:p>
          <a:p>
            <a:r>
              <a:rPr lang="en-US" b="1" dirty="0" smtClean="0"/>
              <a:t>Pupils</a:t>
            </a:r>
            <a:r>
              <a:rPr lang="en-US" dirty="0" smtClean="0"/>
              <a:t> – they don’t get the value of marking either. Very often they </a:t>
            </a:r>
            <a:r>
              <a:rPr lang="en-US" b="1" dirty="0" smtClean="0"/>
              <a:t>seek a reward</a:t>
            </a:r>
            <a:r>
              <a:rPr lang="en-US" dirty="0" smtClean="0"/>
              <a:t>, and </a:t>
            </a:r>
            <a:r>
              <a:rPr lang="en-US" b="1" dirty="0" smtClean="0"/>
              <a:t>rarely read the the comments</a:t>
            </a:r>
            <a:r>
              <a:rPr lang="en-US" dirty="0" smtClean="0"/>
              <a:t>.</a:t>
            </a:r>
          </a:p>
          <a:p>
            <a:r>
              <a:rPr lang="en-US" dirty="0" smtClean="0"/>
              <a:t>This leaves us with a huge problem -</a:t>
            </a:r>
            <a:r>
              <a:rPr lang="en-US" b="1" dirty="0" smtClean="0"/>
              <a:t> the two most key stakeholders in marking</a:t>
            </a:r>
            <a:r>
              <a:rPr lang="en-US" dirty="0" smtClean="0"/>
              <a:t> – the producer (teacher) and consumer (pupil) – </a:t>
            </a:r>
            <a:r>
              <a:rPr lang="en-US" b="1" dirty="0" smtClean="0"/>
              <a:t>get the least from it</a:t>
            </a:r>
            <a:r>
              <a:rPr lang="en-US" dirty="0" smtClean="0"/>
              <a:t>. How could we change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85</a:t>
            </a:fld>
            <a:endParaRPr lang="en-US"/>
          </a:p>
        </p:txBody>
      </p:sp>
    </p:spTree>
    <p:extLst>
      <p:ext uri="{BB962C8B-B14F-4D97-AF65-F5344CB8AC3E}">
        <p14:creationId xmlns:p14="http://schemas.microsoft.com/office/powerpoint/2010/main" val="15129740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200" b="0" dirty="0" smtClean="0"/>
              <a:t>This presentation by @TeacherToolkit (</a:t>
            </a:r>
            <a:r>
              <a:rPr lang="en-US" sz="1200" b="0" dirty="0" smtClean="0">
                <a:hlinkClick r:id="rId3"/>
              </a:rPr>
              <a:t>Ross Morrison McGill</a:t>
            </a:r>
            <a:r>
              <a:rPr lang="en-US" sz="1200" b="0" dirty="0" smtClean="0"/>
              <a:t>) &amp; @</a:t>
            </a:r>
            <a:r>
              <a:rPr lang="en-US" sz="1200" b="0" dirty="0" err="1" smtClean="0"/>
              <a:t>LeadingLearner</a:t>
            </a:r>
            <a:r>
              <a:rPr lang="en-US" sz="1200" b="0" dirty="0" smtClean="0"/>
              <a:t> (</a:t>
            </a:r>
            <a:r>
              <a:rPr lang="en-US" sz="1200" b="0" dirty="0" smtClean="0">
                <a:hlinkClick r:id="rId4"/>
              </a:rPr>
              <a:t>Stephen Tierney</a:t>
            </a:r>
            <a:r>
              <a:rPr lang="en-US" sz="1200" b="0" dirty="0" smtClean="0"/>
              <a:t>) </a:t>
            </a:r>
          </a:p>
          <a:p>
            <a:pPr algn="l">
              <a:defRPr/>
            </a:pPr>
            <a:r>
              <a:rPr lang="en-US" sz="1200" b="0" dirty="0" smtClean="0"/>
              <a:t>and is licensed under a </a:t>
            </a:r>
            <a:r>
              <a:rPr lang="en-US" sz="1200" b="0" dirty="0" smtClean="0">
                <a:hlinkClick r:id="rId5"/>
              </a:rPr>
              <a:t>Creative Commons Attribution-NonCommercial-NoDerivs 3.0 Unported License</a:t>
            </a:r>
            <a:r>
              <a:rPr lang="en-US" sz="1200" b="0" dirty="0" smtClean="0"/>
              <a:t>. </a:t>
            </a:r>
          </a:p>
          <a:p>
            <a:pPr algn="l">
              <a:defRPr/>
            </a:pPr>
            <a:endParaRPr lang="en-US" sz="1200" b="0" dirty="0" smtClean="0"/>
          </a:p>
          <a:p>
            <a:pPr algn="l">
              <a:defRPr/>
            </a:pPr>
            <a:r>
              <a:rPr lang="en-US" sz="1200" b="0" dirty="0" smtClean="0"/>
              <a:t>Based on all work published at </a:t>
            </a:r>
            <a:r>
              <a:rPr lang="en-US" sz="1200" b="0" dirty="0" smtClean="0">
                <a:hlinkClick r:id="rId6"/>
              </a:rPr>
              <a:t>www.teachertoolkit.me</a:t>
            </a:r>
            <a:r>
              <a:rPr lang="en-US" sz="1200" b="0" dirty="0" smtClean="0"/>
              <a:t> &amp; </a:t>
            </a:r>
            <a:r>
              <a:rPr lang="en-US" sz="1200" b="0" dirty="0" smtClean="0">
                <a:hlinkClick r:id="rId7"/>
              </a:rPr>
              <a:t>www.leadinglearner.me</a:t>
            </a:r>
            <a:endParaRPr lang="en-US" sz="1200" b="0" dirty="0" smtClean="0"/>
          </a:p>
          <a:p>
            <a:pPr algn="l">
              <a:defRPr/>
            </a:pPr>
            <a:r>
              <a:rPr lang="en-US" sz="1200" b="0" dirty="0" smtClean="0">
                <a:solidFill>
                  <a:srgbClr val="FF0000"/>
                </a:solidFill>
              </a:rPr>
              <a:t>@TeacherToolkit Limited &amp; @</a:t>
            </a:r>
            <a:r>
              <a:rPr lang="en-US" sz="1200" b="0" dirty="0" err="1" smtClean="0">
                <a:solidFill>
                  <a:srgbClr val="FF0000"/>
                </a:solidFill>
              </a:rPr>
              <a:t>LeadingLearner</a:t>
            </a:r>
            <a:r>
              <a:rPr lang="en-US" sz="1200" b="0" dirty="0" smtClean="0">
                <a:solidFill>
                  <a:srgbClr val="FF0000"/>
                </a:solidFill>
              </a:rPr>
              <a:t> Limited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See here: http://</a:t>
            </a:r>
            <a:r>
              <a:rPr lang="en-US" sz="1200" b="0" dirty="0" err="1" smtClean="0"/>
              <a:t>headguruteacher.files.wordpress.com</a:t>
            </a:r>
            <a:r>
              <a:rPr lang="en-US" sz="1200" b="0" dirty="0" smtClean="0"/>
              <a:t>/2012/11/reduce-</a:t>
            </a:r>
            <a:r>
              <a:rPr lang="en-US" sz="1200" b="0" dirty="0" err="1" smtClean="0"/>
              <a:t>workload.jpg</a:t>
            </a: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b="1" dirty="0" smtClean="0"/>
              <a:t>Parents</a:t>
            </a:r>
            <a:r>
              <a:rPr lang="en-US" dirty="0" smtClean="0"/>
              <a:t> – they LOVE marking – it shows their child has been taught and that the teacher has spent time working with them.</a:t>
            </a:r>
          </a:p>
          <a:p>
            <a:r>
              <a:rPr lang="en-US" b="1" dirty="0" smtClean="0"/>
              <a:t>SLT</a:t>
            </a:r>
            <a:r>
              <a:rPr lang="en-US" dirty="0" smtClean="0"/>
              <a:t> – They also LOVE marking – in a time-poor environment, looking at marking is a quick snapshot system of identifying work output from staff and pupils.</a:t>
            </a:r>
          </a:p>
          <a:p>
            <a:r>
              <a:rPr lang="en-US" b="1" dirty="0" smtClean="0"/>
              <a:t>Inspectors</a:t>
            </a:r>
            <a:r>
              <a:rPr lang="en-US" dirty="0" smtClean="0"/>
              <a:t> – They LOVE marking –  making a value </a:t>
            </a:r>
            <a:r>
              <a:rPr lang="en-US" dirty="0" err="1" smtClean="0"/>
              <a:t>judgement</a:t>
            </a:r>
            <a:r>
              <a:rPr lang="en-US" dirty="0" smtClean="0"/>
              <a:t> once every three years is hard enough, and marking is some of thee only tangible evidence that there has been some teaching in the previous three years.</a:t>
            </a:r>
          </a:p>
          <a:p>
            <a:r>
              <a:rPr lang="en-US" dirty="0" smtClean="0"/>
              <a:t>This leaves two stakeholders left:</a:t>
            </a:r>
          </a:p>
          <a:p>
            <a:r>
              <a:rPr lang="en-US" b="1" dirty="0" smtClean="0"/>
              <a:t>Teachers</a:t>
            </a:r>
            <a:r>
              <a:rPr lang="en-US" dirty="0" smtClean="0"/>
              <a:t> – No teacher LOVES marking. When I asked the workshop attendees, </a:t>
            </a:r>
            <a:r>
              <a:rPr lang="en-US" b="1" dirty="0" smtClean="0"/>
              <a:t>none</a:t>
            </a:r>
            <a:r>
              <a:rPr lang="en-US" dirty="0" smtClean="0"/>
              <a:t> from the 90 who attended said that they liked marking. None – and this was at the start of their career!</a:t>
            </a:r>
          </a:p>
          <a:p>
            <a:r>
              <a:rPr lang="en-US" b="1" dirty="0" smtClean="0"/>
              <a:t>Pupils</a:t>
            </a:r>
            <a:r>
              <a:rPr lang="en-US" dirty="0" smtClean="0"/>
              <a:t> – they don’t get the value of marking either. Very often they </a:t>
            </a:r>
            <a:r>
              <a:rPr lang="en-US" b="1" dirty="0" smtClean="0"/>
              <a:t>seek a reward</a:t>
            </a:r>
            <a:r>
              <a:rPr lang="en-US" dirty="0" smtClean="0"/>
              <a:t>, and </a:t>
            </a:r>
            <a:r>
              <a:rPr lang="en-US" b="1" dirty="0" smtClean="0"/>
              <a:t>rarely read the the comments</a:t>
            </a:r>
            <a:r>
              <a:rPr lang="en-US" dirty="0" smtClean="0"/>
              <a:t>.</a:t>
            </a:r>
          </a:p>
          <a:p>
            <a:r>
              <a:rPr lang="en-US" dirty="0" smtClean="0"/>
              <a:t>This leaves us with a huge problem -</a:t>
            </a:r>
            <a:r>
              <a:rPr lang="en-US" b="1" dirty="0" smtClean="0"/>
              <a:t> the two most key stakeholders in marking</a:t>
            </a:r>
            <a:r>
              <a:rPr lang="en-US" dirty="0" smtClean="0"/>
              <a:t> – the producer (teacher) and consumer (pupil) – </a:t>
            </a:r>
            <a:r>
              <a:rPr lang="en-US" b="1" dirty="0" smtClean="0"/>
              <a:t>get the least from it</a:t>
            </a:r>
            <a:r>
              <a:rPr lang="en-US" dirty="0" smtClean="0"/>
              <a:t>. How could we change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86</a:t>
            </a:fld>
            <a:endParaRPr lang="en-US"/>
          </a:p>
        </p:txBody>
      </p:sp>
    </p:spTree>
    <p:extLst>
      <p:ext uri="{BB962C8B-B14F-4D97-AF65-F5344CB8AC3E}">
        <p14:creationId xmlns:p14="http://schemas.microsoft.com/office/powerpoint/2010/main" val="2416791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200" b="0" dirty="0" smtClean="0"/>
              <a:t>This presentation by @TeacherToolkit (</a:t>
            </a:r>
            <a:r>
              <a:rPr lang="en-US" sz="1200" b="0" dirty="0" smtClean="0">
                <a:hlinkClick r:id="rId3"/>
              </a:rPr>
              <a:t>Ross Morrison McGill</a:t>
            </a:r>
            <a:r>
              <a:rPr lang="en-US" sz="1200" b="0" dirty="0" smtClean="0"/>
              <a:t>) &amp; @</a:t>
            </a:r>
            <a:r>
              <a:rPr lang="en-US" sz="1200" b="0" dirty="0" err="1" smtClean="0"/>
              <a:t>LeadingLearner</a:t>
            </a:r>
            <a:r>
              <a:rPr lang="en-US" sz="1200" b="0" dirty="0" smtClean="0"/>
              <a:t> (</a:t>
            </a:r>
            <a:r>
              <a:rPr lang="en-US" sz="1200" b="0" dirty="0" smtClean="0">
                <a:hlinkClick r:id="rId4"/>
              </a:rPr>
              <a:t>Stephen Tierney</a:t>
            </a:r>
            <a:r>
              <a:rPr lang="en-US" sz="1200" b="0" dirty="0" smtClean="0"/>
              <a:t>) </a:t>
            </a:r>
          </a:p>
          <a:p>
            <a:pPr algn="l">
              <a:defRPr/>
            </a:pPr>
            <a:r>
              <a:rPr lang="en-US" sz="1200" b="0" dirty="0" smtClean="0"/>
              <a:t>and is licensed under a </a:t>
            </a:r>
            <a:r>
              <a:rPr lang="en-US" sz="1200" b="0" dirty="0" smtClean="0">
                <a:hlinkClick r:id="rId5"/>
              </a:rPr>
              <a:t>Creative Commons Attribution-NonCommercial-NoDerivs 3.0 Unported License</a:t>
            </a:r>
            <a:r>
              <a:rPr lang="en-US" sz="1200" b="0" dirty="0" smtClean="0"/>
              <a:t>. </a:t>
            </a:r>
          </a:p>
          <a:p>
            <a:pPr algn="l">
              <a:defRPr/>
            </a:pPr>
            <a:endParaRPr lang="en-US" sz="1200" b="0" dirty="0" smtClean="0"/>
          </a:p>
          <a:p>
            <a:pPr algn="l">
              <a:defRPr/>
            </a:pPr>
            <a:r>
              <a:rPr lang="en-US" sz="1200" b="0" dirty="0" smtClean="0"/>
              <a:t>Based on all work published at </a:t>
            </a:r>
            <a:r>
              <a:rPr lang="en-US" sz="1200" b="0" dirty="0" smtClean="0">
                <a:hlinkClick r:id="rId6"/>
              </a:rPr>
              <a:t>www.teachertoolkit.me</a:t>
            </a:r>
            <a:r>
              <a:rPr lang="en-US" sz="1200" b="0" dirty="0" smtClean="0"/>
              <a:t> &amp; </a:t>
            </a:r>
            <a:r>
              <a:rPr lang="en-US" sz="1200" b="0" dirty="0" smtClean="0">
                <a:hlinkClick r:id="rId7"/>
              </a:rPr>
              <a:t>www.leadinglearner.me</a:t>
            </a:r>
            <a:endParaRPr lang="en-US" sz="1200" b="0" dirty="0" smtClean="0"/>
          </a:p>
          <a:p>
            <a:pPr algn="l">
              <a:defRPr/>
            </a:pPr>
            <a:r>
              <a:rPr lang="en-US" sz="1200" b="0" dirty="0" smtClean="0">
                <a:solidFill>
                  <a:srgbClr val="FF0000"/>
                </a:solidFill>
              </a:rPr>
              <a:t>@TeacherToolkit Limited &amp; @</a:t>
            </a:r>
            <a:r>
              <a:rPr lang="en-US" sz="1200" b="0" dirty="0" err="1" smtClean="0">
                <a:solidFill>
                  <a:srgbClr val="FF0000"/>
                </a:solidFill>
              </a:rPr>
              <a:t>LeadingLearner</a:t>
            </a:r>
            <a:r>
              <a:rPr lang="en-US" sz="1200" b="0" dirty="0" smtClean="0">
                <a:solidFill>
                  <a:srgbClr val="FF0000"/>
                </a:solidFill>
              </a:rPr>
              <a:t> Limited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See here: http://</a:t>
            </a:r>
            <a:r>
              <a:rPr lang="en-US" sz="1200" b="0" dirty="0" err="1" smtClean="0"/>
              <a:t>headguruteacher.files.wordpress.com</a:t>
            </a:r>
            <a:r>
              <a:rPr lang="en-US" sz="1200" b="0" dirty="0" smtClean="0"/>
              <a:t>/2012/11/reduce-</a:t>
            </a:r>
            <a:r>
              <a:rPr lang="en-US" sz="1200" b="0" dirty="0" err="1" smtClean="0"/>
              <a:t>workload.jpg</a:t>
            </a:r>
            <a:endParaRPr lang="en-US" sz="1200" b="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r>
              <a:rPr lang="en-US" b="1" dirty="0" smtClean="0"/>
              <a:t>Parents</a:t>
            </a:r>
            <a:r>
              <a:rPr lang="en-US" dirty="0" smtClean="0"/>
              <a:t> – they LOVE marking – it shows their child has been taught and that the teacher has spent time working with them.</a:t>
            </a:r>
          </a:p>
          <a:p>
            <a:r>
              <a:rPr lang="en-US" b="1" dirty="0" smtClean="0"/>
              <a:t>SLT</a:t>
            </a:r>
            <a:r>
              <a:rPr lang="en-US" dirty="0" smtClean="0"/>
              <a:t> – They also LOVE marking – in a time-poor environment, looking at marking is a quick snapshot system of identifying work output from staff and pupils.</a:t>
            </a:r>
          </a:p>
          <a:p>
            <a:r>
              <a:rPr lang="en-US" b="1" dirty="0" smtClean="0"/>
              <a:t>Inspectors</a:t>
            </a:r>
            <a:r>
              <a:rPr lang="en-US" dirty="0" smtClean="0"/>
              <a:t> – They LOVE marking –  making a value </a:t>
            </a:r>
            <a:r>
              <a:rPr lang="en-US" dirty="0" err="1" smtClean="0"/>
              <a:t>judgement</a:t>
            </a:r>
            <a:r>
              <a:rPr lang="en-US" dirty="0" smtClean="0"/>
              <a:t> once every three years is hard enough, and marking is some of thee only tangible evidence that there has been some teaching in the previous three years.</a:t>
            </a:r>
          </a:p>
          <a:p>
            <a:endParaRPr lang="en-US" dirty="0" smtClean="0"/>
          </a:p>
          <a:p>
            <a:endParaRPr lang="en-US" dirty="0" smtClean="0"/>
          </a:p>
          <a:p>
            <a:r>
              <a:rPr lang="en-US" dirty="0" smtClean="0"/>
              <a:t>This leaves two stakeholders left:</a:t>
            </a:r>
          </a:p>
          <a:p>
            <a:r>
              <a:rPr lang="en-US" b="1" dirty="0" smtClean="0"/>
              <a:t>Teachers</a:t>
            </a:r>
            <a:r>
              <a:rPr lang="en-US" dirty="0" smtClean="0"/>
              <a:t> – No teacher LOVES marking. Anyone?</a:t>
            </a:r>
          </a:p>
          <a:p>
            <a:r>
              <a:rPr lang="en-US" b="1" dirty="0" smtClean="0"/>
              <a:t>Pupils</a:t>
            </a:r>
            <a:r>
              <a:rPr lang="en-US" dirty="0" smtClean="0"/>
              <a:t> – they don’t get the value of marking either. Very often they </a:t>
            </a:r>
            <a:r>
              <a:rPr lang="en-US" b="1" dirty="0" smtClean="0"/>
              <a:t>seek a reward</a:t>
            </a:r>
            <a:r>
              <a:rPr lang="en-US" dirty="0" smtClean="0"/>
              <a:t>, and </a:t>
            </a:r>
            <a:r>
              <a:rPr lang="en-US" b="1" dirty="0" smtClean="0"/>
              <a:t>rarely read the the comments</a:t>
            </a:r>
            <a:r>
              <a:rPr lang="en-US" dirty="0" smtClean="0"/>
              <a:t>.</a:t>
            </a:r>
          </a:p>
          <a:p>
            <a:r>
              <a:rPr lang="en-US" dirty="0" smtClean="0"/>
              <a:t>This leaves us with a huge problem -</a:t>
            </a:r>
            <a:r>
              <a:rPr lang="en-US" b="1" dirty="0" smtClean="0"/>
              <a:t> the two most key stakeholders in marking</a:t>
            </a:r>
            <a:r>
              <a:rPr lang="en-US" dirty="0" smtClean="0"/>
              <a:t> – the producer (teacher) and consumer (pupil) – </a:t>
            </a:r>
            <a:r>
              <a:rPr lang="en-US" b="1" dirty="0" smtClean="0"/>
              <a:t>get the least from it</a:t>
            </a:r>
            <a:r>
              <a:rPr lang="en-US" dirty="0" smtClean="0"/>
              <a:t>. How could we change this?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87</a:t>
            </a:fld>
            <a:endParaRPr lang="en-US"/>
          </a:p>
        </p:txBody>
      </p:sp>
    </p:spTree>
    <p:extLst>
      <p:ext uri="{BB962C8B-B14F-4D97-AF65-F5344CB8AC3E}">
        <p14:creationId xmlns:p14="http://schemas.microsoft.com/office/powerpoint/2010/main" val="555142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200" b="0" dirty="0" smtClean="0"/>
              <a:t>This presentation by @TeacherToolkit (</a:t>
            </a:r>
            <a:r>
              <a:rPr lang="en-US" sz="1200" b="0" dirty="0" smtClean="0">
                <a:hlinkClick r:id="rId3"/>
              </a:rPr>
              <a:t>Ross Morrison McGill</a:t>
            </a:r>
            <a:r>
              <a:rPr lang="en-US" sz="1200" b="0" dirty="0" smtClean="0"/>
              <a:t>) &amp; @</a:t>
            </a:r>
            <a:r>
              <a:rPr lang="en-US" sz="1200" b="0" dirty="0" err="1" smtClean="0"/>
              <a:t>LeadingLearner</a:t>
            </a:r>
            <a:r>
              <a:rPr lang="en-US" sz="1200" b="0" dirty="0" smtClean="0"/>
              <a:t> (</a:t>
            </a:r>
            <a:r>
              <a:rPr lang="en-US" sz="1200" b="0" dirty="0" smtClean="0">
                <a:hlinkClick r:id="rId4"/>
              </a:rPr>
              <a:t>Stephen Tierney</a:t>
            </a:r>
            <a:r>
              <a:rPr lang="en-US" sz="1200" b="0" dirty="0" smtClean="0"/>
              <a:t>) </a:t>
            </a:r>
          </a:p>
          <a:p>
            <a:pPr algn="l">
              <a:defRPr/>
            </a:pPr>
            <a:r>
              <a:rPr lang="en-US" sz="1200" b="0" dirty="0" smtClean="0"/>
              <a:t>and is licensed under a </a:t>
            </a:r>
            <a:r>
              <a:rPr lang="en-US" sz="1200" b="0" dirty="0" smtClean="0">
                <a:hlinkClick r:id="rId5"/>
              </a:rPr>
              <a:t>Creative Commons Attribution-NonCommercial-NoDerivs 3.0 Unported License</a:t>
            </a:r>
            <a:r>
              <a:rPr lang="en-US" sz="1200" b="0" dirty="0" smtClean="0"/>
              <a:t>. </a:t>
            </a:r>
          </a:p>
          <a:p>
            <a:pPr algn="l">
              <a:defRPr/>
            </a:pPr>
            <a:endParaRPr lang="en-US" sz="1200" b="0" dirty="0" smtClean="0"/>
          </a:p>
          <a:p>
            <a:pPr algn="l">
              <a:defRPr/>
            </a:pPr>
            <a:r>
              <a:rPr lang="en-US" sz="1200" b="0" dirty="0" smtClean="0"/>
              <a:t>Based on all work published at </a:t>
            </a:r>
            <a:r>
              <a:rPr lang="en-US" sz="1200" b="0" dirty="0" smtClean="0">
                <a:hlinkClick r:id="rId6"/>
              </a:rPr>
              <a:t>www.teachertoolkit.me</a:t>
            </a:r>
            <a:r>
              <a:rPr lang="en-US" sz="1200" b="0" dirty="0" smtClean="0"/>
              <a:t> &amp; </a:t>
            </a:r>
            <a:r>
              <a:rPr lang="en-US" sz="1200" b="0" dirty="0" smtClean="0">
                <a:hlinkClick r:id="rId7"/>
              </a:rPr>
              <a:t>www.leadinglearner.me</a:t>
            </a:r>
            <a:endParaRPr lang="en-US" sz="1200" b="0" dirty="0" smtClean="0"/>
          </a:p>
          <a:p>
            <a:pPr algn="l">
              <a:defRPr/>
            </a:pPr>
            <a:r>
              <a:rPr lang="en-US" sz="1200" b="0" dirty="0" smtClean="0">
                <a:solidFill>
                  <a:srgbClr val="FF0000"/>
                </a:solidFill>
              </a:rPr>
              <a:t>@TeacherToolkit Limited &amp; @</a:t>
            </a:r>
            <a:r>
              <a:rPr lang="en-US" sz="1200" b="0" dirty="0" err="1" smtClean="0">
                <a:solidFill>
                  <a:srgbClr val="FF0000"/>
                </a:solidFill>
              </a:rPr>
              <a:t>LeadingLearner</a:t>
            </a:r>
            <a:r>
              <a:rPr lang="en-US" sz="1200" b="0" dirty="0" smtClean="0">
                <a:solidFill>
                  <a:srgbClr val="FF0000"/>
                </a:solidFill>
              </a:rPr>
              <a:t> Limited</a:t>
            </a:r>
          </a:p>
          <a:p>
            <a:endParaRPr lang="en-US" b="1" dirty="0" smtClean="0"/>
          </a:p>
          <a:p>
            <a:r>
              <a:rPr lang="en-US" dirty="0" smtClean="0"/>
              <a:t>In the old system, the routine appears to be PLAN &gt; TEACH &gt; MARK</a:t>
            </a:r>
          </a:p>
          <a:p>
            <a:r>
              <a:rPr lang="en-US" dirty="0" smtClean="0"/>
              <a:t>However, in the new system, which is simply a change of mindset, the order is: MARK &gt; PLAN &gt; TEACH</a:t>
            </a:r>
          </a:p>
          <a:p>
            <a:r>
              <a:rPr lang="en-US" dirty="0" smtClean="0"/>
              <a:t>This is not going to upset your SLT, will improve your teaching and planning (and marking of course). I have found this to be most effective if you do the marking AT THE SAME TIME as your planning, alongside each other.</a:t>
            </a:r>
          </a:p>
          <a:p>
            <a:r>
              <a:rPr lang="en-US" dirty="0" smtClean="0"/>
              <a:t>Quote:</a:t>
            </a:r>
            <a:r>
              <a:rPr lang="en-US" baseline="0" dirty="0" smtClean="0"/>
              <a:t> @MrLockyer &amp; @</a:t>
            </a:r>
            <a:r>
              <a:rPr lang="en-US" baseline="0" dirty="0" err="1" smtClean="0"/>
              <a:t>LearningSpy</a:t>
            </a:r>
            <a:endParaRPr lang="en-US" baseline="0" dirty="0" smtClean="0"/>
          </a:p>
          <a:p>
            <a:endParaRPr lang="en-US" baseline="0" dirty="0" smtClean="0"/>
          </a:p>
          <a:p>
            <a:r>
              <a:rPr lang="en-US" baseline="0" dirty="0" smtClean="0"/>
              <a:t>As well as my own </a:t>
            </a:r>
            <a:r>
              <a:rPr lang="en-US" baseline="0" dirty="0" err="1" smtClean="0"/>
              <a:t>headteacher</a:t>
            </a:r>
            <a:r>
              <a:rPr lang="en-US" baseline="0" dirty="0" smtClean="0"/>
              <a:t>. Simple </a:t>
            </a:r>
            <a:r>
              <a:rPr lang="en-US" baseline="0" dirty="0" err="1" smtClean="0"/>
              <a:t>profesional</a:t>
            </a:r>
            <a:r>
              <a:rPr lang="en-US" baseline="0" dirty="0" smtClean="0"/>
              <a:t> standards.</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88</a:t>
            </a:fld>
            <a:endParaRPr lang="en-US"/>
          </a:p>
        </p:txBody>
      </p:sp>
    </p:spTree>
    <p:extLst>
      <p:ext uri="{BB962C8B-B14F-4D97-AF65-F5344CB8AC3E}">
        <p14:creationId xmlns:p14="http://schemas.microsoft.com/office/powerpoint/2010/main" val="28460558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defRPr/>
            </a:pPr>
            <a:r>
              <a:rPr lang="en-US" sz="1200" dirty="0" smtClean="0"/>
              <a:t>This presentation by @</a:t>
            </a:r>
            <a:r>
              <a:rPr lang="en-US" sz="1200" dirty="0" err="1" smtClean="0"/>
              <a:t>TeacherToolkit</a:t>
            </a:r>
            <a:r>
              <a:rPr lang="en-US" sz="1200" dirty="0" smtClean="0"/>
              <a:t> (</a:t>
            </a:r>
            <a:r>
              <a:rPr lang="en-US" sz="1200" dirty="0" smtClean="0">
                <a:hlinkClick r:id="rId3"/>
              </a:rPr>
              <a:t>Ross Morrison McGill</a:t>
            </a:r>
            <a:r>
              <a:rPr lang="en-US" sz="1200" dirty="0" smtClean="0"/>
              <a:t>) &amp; @</a:t>
            </a:r>
            <a:r>
              <a:rPr lang="en-US" sz="1200" dirty="0" err="1" smtClean="0"/>
              <a:t>LeadingLearner</a:t>
            </a:r>
            <a:r>
              <a:rPr lang="en-US" sz="1200" dirty="0" smtClean="0"/>
              <a:t> (</a:t>
            </a:r>
            <a:r>
              <a:rPr lang="en-US" sz="1200" dirty="0" smtClean="0">
                <a:hlinkClick r:id="rId4"/>
              </a:rPr>
              <a:t>Stephen Tierney</a:t>
            </a:r>
            <a:r>
              <a:rPr lang="en-US" sz="1200" dirty="0" smtClean="0"/>
              <a:t>) and is licensed under a </a:t>
            </a:r>
          </a:p>
          <a:p>
            <a:pPr algn="ctr">
              <a:defRPr/>
            </a:pPr>
            <a:r>
              <a:rPr lang="en-US" sz="1200" dirty="0" smtClean="0">
                <a:hlinkClick r:id="rId5"/>
              </a:rPr>
              <a:t>Creative Commons Attribution-</a:t>
            </a:r>
            <a:r>
              <a:rPr lang="en-US" sz="1200" dirty="0" err="1" smtClean="0">
                <a:hlinkClick r:id="rId5"/>
              </a:rPr>
              <a:t>NonCommercial</a:t>
            </a:r>
            <a:r>
              <a:rPr lang="en-US" sz="1200" dirty="0" smtClean="0">
                <a:hlinkClick r:id="rId5"/>
              </a:rPr>
              <a:t>-</a:t>
            </a:r>
            <a:r>
              <a:rPr lang="en-US" sz="1200" dirty="0" err="1" smtClean="0">
                <a:hlinkClick r:id="rId5"/>
              </a:rPr>
              <a:t>NoDerivs</a:t>
            </a:r>
            <a:r>
              <a:rPr lang="en-US" sz="1200" dirty="0" smtClean="0">
                <a:hlinkClick r:id="rId5"/>
              </a:rPr>
              <a:t> 3.0 </a:t>
            </a:r>
            <a:r>
              <a:rPr lang="en-US" sz="1200" dirty="0" err="1" smtClean="0">
                <a:hlinkClick r:id="rId5"/>
              </a:rPr>
              <a:t>Unported</a:t>
            </a:r>
            <a:r>
              <a:rPr lang="en-US" sz="1200" dirty="0" smtClean="0">
                <a:hlinkClick r:id="rId5"/>
              </a:rPr>
              <a:t> License</a:t>
            </a:r>
            <a:r>
              <a:rPr lang="en-US" sz="1200" dirty="0" smtClean="0"/>
              <a:t>. </a:t>
            </a:r>
          </a:p>
          <a:p>
            <a:pPr algn="ctr">
              <a:defRPr/>
            </a:pPr>
            <a:r>
              <a:rPr lang="en-US" sz="1200" dirty="0" smtClean="0"/>
              <a:t>Based on all work published at </a:t>
            </a:r>
            <a:r>
              <a:rPr lang="en-US" sz="1200" dirty="0" smtClean="0">
                <a:hlinkClick r:id="rId6"/>
              </a:rPr>
              <a:t>www.teachertoolkit.me</a:t>
            </a:r>
            <a:r>
              <a:rPr lang="en-US" sz="1200" dirty="0" smtClean="0"/>
              <a:t> &amp; </a:t>
            </a:r>
            <a:r>
              <a:rPr lang="en-US" sz="1200" dirty="0" smtClean="0">
                <a:hlinkClick r:id="rId7"/>
              </a:rPr>
              <a:t>www.leadinglearner.me</a:t>
            </a:r>
            <a:endParaRPr lang="en-US" sz="1200" dirty="0" smtClean="0"/>
          </a:p>
          <a:p>
            <a:pPr algn="ctr">
              <a:defRPr/>
            </a:pPr>
            <a:r>
              <a:rPr lang="en-US" sz="1200" b="1" dirty="0" smtClean="0">
                <a:solidFill>
                  <a:srgbClr val="FF0000"/>
                </a:solidFill>
              </a:rPr>
              <a:t>@</a:t>
            </a:r>
            <a:r>
              <a:rPr lang="en-US" sz="1200" b="1" dirty="0" err="1" smtClean="0">
                <a:solidFill>
                  <a:srgbClr val="FF0000"/>
                </a:solidFill>
              </a:rPr>
              <a:t>TeacherToolkit</a:t>
            </a:r>
            <a:r>
              <a:rPr lang="en-US" sz="1200" b="1" dirty="0" smtClean="0">
                <a:solidFill>
                  <a:srgbClr val="FF0000"/>
                </a:solidFill>
              </a:rPr>
              <a:t> Limited &amp; @</a:t>
            </a:r>
            <a:r>
              <a:rPr lang="en-US" sz="1200" b="1" dirty="0" err="1" smtClean="0">
                <a:solidFill>
                  <a:srgbClr val="FF0000"/>
                </a:solidFill>
              </a:rPr>
              <a:t>LeadingLearner</a:t>
            </a:r>
            <a:r>
              <a:rPr lang="en-US" sz="1200" b="1" smtClean="0">
                <a:solidFill>
                  <a:srgbClr val="FF0000"/>
                </a:solidFill>
              </a:rPr>
              <a:t> Limited</a:t>
            </a:r>
          </a:p>
          <a:p>
            <a:endParaRPr lang="en-GB"/>
          </a:p>
        </p:txBody>
      </p:sp>
      <p:sp>
        <p:nvSpPr>
          <p:cNvPr id="4" name="Slide Number Placeholder 3"/>
          <p:cNvSpPr>
            <a:spLocks noGrp="1"/>
          </p:cNvSpPr>
          <p:nvPr>
            <p:ph type="sldNum" sz="quarter" idx="10"/>
          </p:nvPr>
        </p:nvSpPr>
        <p:spPr/>
        <p:txBody>
          <a:bodyPr/>
          <a:lstStyle/>
          <a:p>
            <a:fld id="{6929B0DB-C508-4923-9E05-B4D9B741F033}" type="slidenum">
              <a:rPr lang="en-GB" smtClean="0"/>
              <a:t>89</a:t>
            </a:fld>
            <a:endParaRPr lang="en-GB"/>
          </a:p>
        </p:txBody>
      </p:sp>
    </p:spTree>
    <p:extLst>
      <p:ext uri="{BB962C8B-B14F-4D97-AF65-F5344CB8AC3E}">
        <p14:creationId xmlns:p14="http://schemas.microsoft.com/office/powerpoint/2010/main" val="17693370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DE28632-683A-734E-84DD-0C26309A0FFA}" type="slidenum">
              <a:rPr lang="en-US" smtClean="0"/>
              <a:t>90</a:t>
            </a:fld>
            <a:endParaRPr lang="en-US"/>
          </a:p>
        </p:txBody>
      </p:sp>
    </p:spTree>
    <p:extLst>
      <p:ext uri="{BB962C8B-B14F-4D97-AF65-F5344CB8AC3E}">
        <p14:creationId xmlns:p14="http://schemas.microsoft.com/office/powerpoint/2010/main" val="7839751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presentation by @TeacherToolkit ( </a:t>
            </a:r>
            <a:r>
              <a:rPr lang="en-US" altLang="en-US" smtClean="0">
                <a:hlinkClick r:id="rId3"/>
              </a:rPr>
              <a:t>Ross Morrison McGill</a:t>
            </a:r>
            <a:r>
              <a:rPr lang="en-US" altLang="en-US" smtClean="0"/>
              <a:t> ) and is licensed under a </a:t>
            </a:r>
            <a:r>
              <a:rPr lang="en-US" altLang="en-US" smtClean="0">
                <a:hlinkClick r:id="rId4"/>
              </a:rPr>
              <a:t>Creative Commons Attribution-NonCommercial-NoDerivs 3.0 Unported License</a:t>
            </a:r>
            <a:r>
              <a:rPr lang="en-US" altLang="en-US" smtClean="0"/>
              <a:t>. Based on all work published at </a:t>
            </a:r>
            <a:r>
              <a:rPr lang="en-US" altLang="en-US" smtClean="0">
                <a:hlinkClick r:id="rId5"/>
              </a:rPr>
              <a:t>www.teachertoolkit.me</a:t>
            </a:r>
            <a:endParaRPr lang="en-US" altLang="en-US" smtClean="0"/>
          </a:p>
          <a:p>
            <a:pPr>
              <a:spcBef>
                <a:spcPct val="0"/>
              </a:spcBef>
            </a:pPr>
            <a:r>
              <a:rPr lang="en-US" altLang="en-US" smtClean="0"/>
              <a:t>@TeacherToolkit Limited.</a:t>
            </a:r>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3DCB75-F6EC-4E11-A329-88D08C1CDF09}" type="slidenum">
              <a:rPr lang="en-US" altLang="en-US"/>
              <a:pPr fontAlgn="base">
                <a:spcBef>
                  <a:spcPct val="0"/>
                </a:spcBef>
                <a:spcAft>
                  <a:spcPct val="0"/>
                </a:spcAft>
              </a:pPr>
              <a:t>103</a:t>
            </a:fld>
            <a:endParaRPr lang="en-US" altLang="en-US"/>
          </a:p>
        </p:txBody>
      </p:sp>
    </p:spTree>
    <p:extLst>
      <p:ext uri="{BB962C8B-B14F-4D97-AF65-F5344CB8AC3E}">
        <p14:creationId xmlns:p14="http://schemas.microsoft.com/office/powerpoint/2010/main" val="3617286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Sitting down all day – So, in a moment it will be time to stand up/move about.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FUN PART STARTS here. Rest is boring!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t>Promotes literacy</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10</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p:txBody>
      </p:sp>
      <p:sp>
        <p:nvSpPr>
          <p:cNvPr id="4" name="Slide Number Placeholder 3"/>
          <p:cNvSpPr>
            <a:spLocks noGrp="1"/>
          </p:cNvSpPr>
          <p:nvPr>
            <p:ph type="sldNum" sz="quarter" idx="10"/>
          </p:nvPr>
        </p:nvSpPr>
        <p:spPr/>
        <p:txBody>
          <a:bodyPr/>
          <a:lstStyle/>
          <a:p>
            <a:fld id="{500F70FE-B808-7843-8872-EB59B83902E0}" type="slidenum">
              <a:rPr lang="en-US" smtClean="0"/>
              <a:t>104</a:t>
            </a:fld>
            <a:endParaRPr lang="en-US"/>
          </a:p>
        </p:txBody>
      </p:sp>
    </p:spTree>
    <p:extLst>
      <p:ext uri="{BB962C8B-B14F-4D97-AF65-F5344CB8AC3E}">
        <p14:creationId xmlns:p14="http://schemas.microsoft.com/office/powerpoint/2010/main" val="3069115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11</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12</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13</a:t>
            </a:fld>
            <a:endParaRPr lang="en-US"/>
          </a:p>
        </p:txBody>
      </p:sp>
    </p:spTree>
    <p:extLst>
      <p:ext uri="{BB962C8B-B14F-4D97-AF65-F5344CB8AC3E}">
        <p14:creationId xmlns:p14="http://schemas.microsoft.com/office/powerpoint/2010/main" val="2068987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presentation by @TeacherToolkit ( </a:t>
            </a:r>
            <a:r>
              <a:rPr lang="en-US" sz="1200" dirty="0" smtClean="0">
                <a:hlinkClick r:id="rId3"/>
              </a:rPr>
              <a:t>Ross Morrison McGill</a:t>
            </a:r>
            <a:r>
              <a:rPr lang="en-US" sz="1200" dirty="0" smtClean="0"/>
              <a:t> ) and is licensed under a </a:t>
            </a:r>
            <a:r>
              <a:rPr lang="en-US" sz="1200" dirty="0" smtClean="0">
                <a:hlinkClick r:id="rId4"/>
              </a:rPr>
              <a:t>Creative Commons Attribution-NonCommercial-NoDerivs 3.0 Unported License</a:t>
            </a:r>
            <a:r>
              <a:rPr lang="en-US" sz="120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Based on all work published at </a:t>
            </a:r>
            <a:r>
              <a:rPr lang="en-US" sz="1200" dirty="0" smtClean="0">
                <a:hlinkClick r:id="rId5"/>
              </a:rPr>
              <a:t>www.teachertoolkit.me</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@TeacherToolkit Limited.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Idea 11 in my 100</a:t>
            </a:r>
            <a:r>
              <a:rPr lang="en-US" sz="1200" baseline="0" dirty="0" smtClean="0"/>
              <a:t> ideas book.</a:t>
            </a:r>
            <a:endParaRPr lang="en-US" dirty="0"/>
          </a:p>
        </p:txBody>
      </p:sp>
      <p:sp>
        <p:nvSpPr>
          <p:cNvPr id="4" name="Slide Number Placeholder 3"/>
          <p:cNvSpPr>
            <a:spLocks noGrp="1"/>
          </p:cNvSpPr>
          <p:nvPr>
            <p:ph type="sldNum" sz="quarter" idx="10"/>
          </p:nvPr>
        </p:nvSpPr>
        <p:spPr/>
        <p:txBody>
          <a:bodyPr/>
          <a:lstStyle/>
          <a:p>
            <a:fld id="{500F70FE-B808-7843-8872-EB59B83902E0}" type="slidenum">
              <a:rPr lang="en-US" smtClean="0"/>
              <a:t>14</a:t>
            </a:fld>
            <a:endParaRPr lang="en-US"/>
          </a:p>
        </p:txBody>
      </p:sp>
    </p:spTree>
    <p:extLst>
      <p:ext uri="{BB962C8B-B14F-4D97-AF65-F5344CB8AC3E}">
        <p14:creationId xmlns:p14="http://schemas.microsoft.com/office/powerpoint/2010/main" val="206898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A4631B9-CE34-E941-B21C-AF63A21CEBDE}" type="datetimeFigureOut">
              <a:rPr lang="en-US" smtClean="0"/>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376691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A4631B9-CE34-E941-B21C-AF63A21CEBDE}" type="datetimeFigureOut">
              <a:rPr lang="en-US" smtClean="0"/>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480841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A4631B9-CE34-E941-B21C-AF63A21CEBDE}" type="datetimeFigureOut">
              <a:rPr lang="en-US" smtClean="0"/>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62179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A4631B9-CE34-E941-B21C-AF63A21CEBDE}" type="datetimeFigureOut">
              <a:rPr lang="en-US" smtClean="0"/>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956205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A4631B9-CE34-E941-B21C-AF63A21CEBDE}" type="datetimeFigureOut">
              <a:rPr lang="en-US" smtClean="0"/>
              <a:t>11/26/2014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044525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A4631B9-CE34-E941-B21C-AF63A21CEBDE}" type="datetimeFigureOut">
              <a:rPr lang="en-US" smtClean="0"/>
              <a:t>11/26/2014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3590451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A4631B9-CE34-E941-B21C-AF63A21CEBDE}" type="datetimeFigureOut">
              <a:rPr lang="en-US" smtClean="0"/>
              <a:t>11/26/2014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844240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A4631B9-CE34-E941-B21C-AF63A21CEBDE}" type="datetimeFigureOut">
              <a:rPr lang="en-US" smtClean="0"/>
              <a:t>11/26/2014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943350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4631B9-CE34-E941-B21C-AF63A21CEBDE}" type="datetimeFigureOut">
              <a:rPr lang="en-US" smtClean="0"/>
              <a:t>11/26/2014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806734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A4631B9-CE34-E941-B21C-AF63A21CEBDE}" type="datetimeFigureOut">
              <a:rPr lang="en-US" smtClean="0"/>
              <a:t>11/26/2014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068290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A4631B9-CE34-E941-B21C-AF63A21CEBDE}" type="datetimeFigureOut">
              <a:rPr lang="en-US" smtClean="0"/>
              <a:t>11/26/2014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310E6C-6A86-CA42-8FB4-50B0061B962C}" type="slidenum">
              <a:rPr lang="en-US" smtClean="0"/>
              <a:t>‹#›</a:t>
            </a:fld>
            <a:endParaRPr lang="en-US"/>
          </a:p>
        </p:txBody>
      </p:sp>
    </p:spTree>
    <p:extLst>
      <p:ext uri="{BB962C8B-B14F-4D97-AF65-F5344CB8AC3E}">
        <p14:creationId xmlns:p14="http://schemas.microsoft.com/office/powerpoint/2010/main" val="1099015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4631B9-CE34-E941-B21C-AF63A21CEBDE}" type="datetimeFigureOut">
              <a:rPr lang="en-US" smtClean="0"/>
              <a:t>11/26/2014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10E6C-6A86-CA42-8FB4-50B0061B962C}" type="slidenum">
              <a:rPr lang="en-US" smtClean="0"/>
              <a:t>‹#›</a:t>
            </a:fld>
            <a:endParaRPr lang="en-US"/>
          </a:p>
        </p:txBody>
      </p:sp>
    </p:spTree>
    <p:extLst>
      <p:ext uri="{BB962C8B-B14F-4D97-AF65-F5344CB8AC3E}">
        <p14:creationId xmlns:p14="http://schemas.microsoft.com/office/powerpoint/2010/main" val="266241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mediabistro.com/fishbowldc/the-fishbowldc-interview-with-dcjourno_b31152"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4.bp.blogspot.com"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sk-eternalsapience.blogspot.co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clker.com/clipart-pencil-1.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www.clker.com/clipart-pencil-1.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www.clker.com/clipart-pencil-1.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psychologies.co.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kstfamily.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mommynoire.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thebabyshopaholic.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www.theguardian.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twitter.com/brianlightman/status/522685002904256512"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hyperlink" Target="https://twitter.com/TeacherToolkit/status/533910519468802048"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www.everydayfeminism.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29.png"/><Relationship Id="rId4" Type="http://schemas.openxmlformats.org/officeDocument/2006/relationships/oleObject" Target="../embeddings/Microsoft_Excel_97-2003_Worksheet1.xls"/></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oleObject" Target="../embeddings/Microsoft_Excel_97-2003_Worksheet2.xls"/></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www.invessence.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hyperlink" Target="http://www.huffingtonpost.com/courtney-oconnell/5-habits-of-highly-innovative-educators_b_4639434.html"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twitter.com/brianlightman/status/522685002904256512"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teachertoolkitdotme.files.wordpress.com/2014/01/year-9-iris-export-for-teachertoolkit-blog.m4v"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4.bp.blogspot.com"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s://twitter.com/teachertoolkit/status/524301471861334017?refsrc=email"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bushtherapy.com"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2.png"/><Relationship Id="rId4" Type="http://schemas.openxmlformats.org/officeDocument/2006/relationships/image" Target="../media/image71.png"/></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www.memphisflyer.com" TargetMode="Externa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marymyatt.com/blog/2014-09-15/most-common-areas-for-improvement" TargetMode="Externa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7844" y="1103774"/>
            <a:ext cx="5709850" cy="833297"/>
          </a:xfrm>
        </p:spPr>
        <p:txBody>
          <a:bodyPr>
            <a:noAutofit/>
          </a:bodyPr>
          <a:lstStyle/>
          <a:p>
            <a:pPr algn="l"/>
            <a:r>
              <a:rPr lang="en-US" sz="5000" dirty="0" smtClean="0">
                <a:solidFill>
                  <a:srgbClr val="000000"/>
                </a:solidFill>
                <a:latin typeface="Impact"/>
                <a:cs typeface="Impact"/>
              </a:rPr>
              <a:t>is setting up… </a:t>
            </a:r>
            <a:endParaRPr lang="en-US" sz="5000" dirty="0">
              <a:solidFill>
                <a:srgbClr val="000000"/>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10" name="Picture 9" descr="Screen Shot 2014-06-15 at 16.03.4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329" y="125586"/>
            <a:ext cx="5099119" cy="1001613"/>
          </a:xfrm>
          <a:prstGeom prst="rect">
            <a:avLst/>
          </a:prstGeom>
        </p:spPr>
      </p:pic>
      <p:pic>
        <p:nvPicPr>
          <p:cNvPr id="19" name="Picture 18" descr="loading1.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6593" y="1906908"/>
            <a:ext cx="4075249" cy="3056437"/>
          </a:xfrm>
          <a:prstGeom prst="rect">
            <a:avLst/>
          </a:prstGeom>
        </p:spPr>
      </p:pic>
    </p:spTree>
    <p:extLst>
      <p:ext uri="{BB962C8B-B14F-4D97-AF65-F5344CB8AC3E}">
        <p14:creationId xmlns:p14="http://schemas.microsoft.com/office/powerpoint/2010/main" val="3793634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0" indent="0" algn="ctr">
              <a:buNone/>
            </a:pPr>
            <a:r>
              <a:rPr lang="en-US" sz="10000" b="1" dirty="0" smtClean="0">
                <a:latin typeface="Century Gothic" panose="020B0502020202020204" pitchFamily="34" charset="0"/>
                <a:cs typeface="Impact"/>
              </a:rPr>
              <a:t>Warm up!</a:t>
            </a:r>
            <a:endParaRPr lang="en-US" sz="10000" b="1" dirty="0">
              <a:latin typeface="Century Gothic" panose="020B0502020202020204" pitchFamily="34" charset="0"/>
              <a:cs typeface="Impact"/>
            </a:endParaRPr>
          </a:p>
        </p:txBody>
      </p:sp>
      <p:pic>
        <p:nvPicPr>
          <p:cNvPr id="8" name="Picture 7"/>
          <p:cNvPicPr>
            <a:picLocks noChangeAspect="1"/>
          </p:cNvPicPr>
          <p:nvPr/>
        </p:nvPicPr>
        <p:blipFill>
          <a:blip r:embed="rId3"/>
          <a:stretch>
            <a:fillRect/>
          </a:stretch>
        </p:blipFill>
        <p:spPr>
          <a:xfrm>
            <a:off x="251536" y="4453015"/>
            <a:ext cx="2433741" cy="2122910"/>
          </a:xfrm>
          <a:prstGeom prst="rect">
            <a:avLst/>
          </a:prstGeom>
        </p:spPr>
      </p:pic>
      <p:sp>
        <p:nvSpPr>
          <p:cNvPr id="10" name="Rectangle 9"/>
          <p:cNvSpPr/>
          <p:nvPr/>
        </p:nvSpPr>
        <p:spPr>
          <a:xfrm>
            <a:off x="6982453" y="6452814"/>
            <a:ext cx="2082621" cy="246221"/>
          </a:xfrm>
          <a:prstGeom prst="rect">
            <a:avLst/>
          </a:prstGeom>
        </p:spPr>
        <p:txBody>
          <a:bodyPr wrap="none">
            <a:spAutoFit/>
          </a:bodyPr>
          <a:lstStyle/>
          <a:p>
            <a:pPr>
              <a:defRPr/>
            </a:pPr>
            <a:r>
              <a:rPr lang="en-US" sz="1000" dirty="0" smtClean="0"/>
              <a:t>Photo credit: </a:t>
            </a:r>
            <a:r>
              <a:rPr lang="en-US" sz="1000" dirty="0">
                <a:hlinkClick r:id="rId4"/>
              </a:rPr>
              <a:t>www.mediabistro.com</a:t>
            </a:r>
            <a:endParaRPr lang="en-US" sz="1000" dirty="0"/>
          </a:p>
        </p:txBody>
      </p:sp>
      <p:grpSp>
        <p:nvGrpSpPr>
          <p:cNvPr id="5" name="Group 4"/>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135781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916" y="875269"/>
            <a:ext cx="8047395" cy="4278094"/>
          </a:xfrm>
          <a:prstGeom prst="rect">
            <a:avLst/>
          </a:prstGeom>
        </p:spPr>
        <p:txBody>
          <a:bodyPr wrap="none">
            <a:spAutoFit/>
          </a:bodyPr>
          <a:lstStyle/>
          <a:p>
            <a:pPr algn="ctr"/>
            <a:r>
              <a:rPr lang="en-US" sz="8000" b="1" dirty="0" smtClean="0">
                <a:latin typeface="Century Gothic" panose="020B0502020202020204" pitchFamily="34" charset="0"/>
              </a:rPr>
              <a:t>Common Sense</a:t>
            </a:r>
          </a:p>
          <a:p>
            <a:pPr algn="ctr"/>
            <a:endParaRPr lang="en-US" sz="3200" dirty="0"/>
          </a:p>
          <a:p>
            <a:pPr algn="ctr"/>
            <a:r>
              <a:rPr lang="en-US" sz="3200" b="1" dirty="0" smtClean="0">
                <a:latin typeface="Century Gothic" panose="020B0502020202020204" pitchFamily="34" charset="0"/>
              </a:rPr>
              <a:t>‘Little </a:t>
            </a:r>
            <a:r>
              <a:rPr lang="en-US" sz="3200" b="1" dirty="0" smtClean="0">
                <a:latin typeface="Century Gothic" panose="020B0502020202020204" pitchFamily="34" charset="0"/>
              </a:rPr>
              <a:t>and </a:t>
            </a:r>
            <a:r>
              <a:rPr lang="en-US" sz="3200" b="1" dirty="0" smtClean="0">
                <a:latin typeface="Century Gothic" panose="020B0502020202020204" pitchFamily="34" charset="0"/>
              </a:rPr>
              <a:t>often.’ </a:t>
            </a:r>
          </a:p>
          <a:p>
            <a:pPr algn="ctr"/>
            <a:endParaRPr lang="en-US" sz="3200" b="1" dirty="0" smtClean="0">
              <a:latin typeface="Century Gothic" panose="020B0502020202020204" pitchFamily="34" charset="0"/>
            </a:endParaRPr>
          </a:p>
          <a:p>
            <a:pPr algn="ctr"/>
            <a:r>
              <a:rPr lang="en-US" sz="3200" b="1" dirty="0" smtClean="0">
                <a:latin typeface="Century Gothic" panose="020B0502020202020204" pitchFamily="34" charset="0"/>
              </a:rPr>
              <a:t>‘</a:t>
            </a:r>
            <a:r>
              <a:rPr lang="en-US" sz="3200" b="1" dirty="0" smtClean="0">
                <a:solidFill>
                  <a:srgbClr val="FF0000"/>
                </a:solidFill>
                <a:latin typeface="Century Gothic" panose="020B0502020202020204" pitchFamily="34" charset="0"/>
              </a:rPr>
              <a:t>Quality</a:t>
            </a:r>
            <a:r>
              <a:rPr lang="en-US" sz="3200" b="1" dirty="0" smtClean="0">
                <a:latin typeface="Century Gothic" panose="020B0502020202020204" pitchFamily="34" charset="0"/>
              </a:rPr>
              <a:t> </a:t>
            </a:r>
            <a:r>
              <a:rPr lang="en-US" sz="3200" b="1" dirty="0" smtClean="0">
                <a:latin typeface="Century Gothic" panose="020B0502020202020204" pitchFamily="34" charset="0"/>
              </a:rPr>
              <a:t>not quantity</a:t>
            </a:r>
            <a:r>
              <a:rPr lang="en-US" sz="3200" b="1" dirty="0" smtClean="0">
                <a:latin typeface="Century Gothic" panose="020B0502020202020204" pitchFamily="34" charset="0"/>
              </a:rPr>
              <a:t>.’</a:t>
            </a:r>
          </a:p>
          <a:p>
            <a:pPr algn="ctr"/>
            <a:endParaRPr lang="en-US" sz="3200" b="1" dirty="0">
              <a:latin typeface="Century Gothic" panose="020B0502020202020204" pitchFamily="34" charset="0"/>
            </a:endParaRPr>
          </a:p>
          <a:p>
            <a:pPr algn="ctr"/>
            <a:r>
              <a:rPr lang="en-US" sz="3200" b="1" dirty="0" smtClean="0">
                <a:latin typeface="Century Gothic" panose="020B0502020202020204" pitchFamily="34" charset="0"/>
              </a:rPr>
              <a:t>‘What </a:t>
            </a:r>
            <a:r>
              <a:rPr lang="en-US" sz="3200" b="1" dirty="0" smtClean="0">
                <a:solidFill>
                  <a:srgbClr val="FF0000"/>
                </a:solidFill>
                <a:latin typeface="Century Gothic" panose="020B0502020202020204" pitchFamily="34" charset="0"/>
              </a:rPr>
              <a:t>not</a:t>
            </a:r>
            <a:r>
              <a:rPr lang="en-US" sz="3200" b="1" dirty="0" smtClean="0">
                <a:latin typeface="Century Gothic" panose="020B0502020202020204" pitchFamily="34" charset="0"/>
              </a:rPr>
              <a:t> to </a:t>
            </a:r>
            <a:r>
              <a:rPr lang="en-US" sz="3200" b="1" dirty="0" smtClean="0">
                <a:latin typeface="Century Gothic" panose="020B0502020202020204" pitchFamily="34" charset="0"/>
              </a:rPr>
              <a:t>mark?’</a:t>
            </a:r>
            <a:endParaRPr lang="en-US" sz="3200" b="1" dirty="0">
              <a:latin typeface="Century Gothic" panose="020B0502020202020204" pitchFamily="34" charset="0"/>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4939107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73668"/>
            <a:ext cx="8936461" cy="3046988"/>
          </a:xfrm>
          <a:prstGeom prst="rect">
            <a:avLst/>
          </a:prstGeom>
        </p:spPr>
        <p:txBody>
          <a:bodyPr wrap="none">
            <a:spAutoFit/>
          </a:bodyPr>
          <a:lstStyle/>
          <a:p>
            <a:pPr algn="ctr"/>
            <a:r>
              <a:rPr lang="en-US" sz="3200" dirty="0" smtClean="0"/>
              <a:t>Progress Over Time ensures that teachers are </a:t>
            </a:r>
          </a:p>
          <a:p>
            <a:pPr algn="ctr"/>
            <a:r>
              <a:rPr lang="en-US" sz="3200" dirty="0" smtClean="0"/>
              <a:t>judged more fairly and accurately.</a:t>
            </a:r>
          </a:p>
          <a:p>
            <a:pPr algn="ctr"/>
            <a:endParaRPr lang="en-US" sz="3200" b="1" dirty="0"/>
          </a:p>
          <a:p>
            <a:pPr algn="ctr"/>
            <a:r>
              <a:rPr lang="en-US" sz="3200" dirty="0" smtClean="0"/>
              <a:t>The Marking Frenzy should also be treated fairly and </a:t>
            </a:r>
          </a:p>
          <a:p>
            <a:pPr algn="ctr"/>
            <a:r>
              <a:rPr lang="en-US" sz="3200" dirty="0" smtClean="0"/>
              <a:t>taken into account when making this </a:t>
            </a:r>
            <a:r>
              <a:rPr lang="en-US" sz="3200" dirty="0" err="1" smtClean="0"/>
              <a:t>judgement</a:t>
            </a:r>
            <a:r>
              <a:rPr lang="en-US" sz="3200" dirty="0" smtClean="0"/>
              <a:t> </a:t>
            </a:r>
          </a:p>
          <a:p>
            <a:pPr algn="ctr"/>
            <a:r>
              <a:rPr lang="en-US" sz="3200" dirty="0" smtClean="0"/>
              <a:t>on student progress against teacher workload.</a:t>
            </a:r>
            <a:endParaRPr lang="en-US" sz="3200" b="1" dirty="0"/>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04041679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5784417" y="5857791"/>
            <a:ext cx="3070071" cy="707886"/>
          </a:xfrm>
          <a:prstGeom prst="rect">
            <a:avLst/>
          </a:prstGeom>
          <a:noFill/>
        </p:spPr>
        <p:txBody>
          <a:bodyPr wrap="none">
            <a:spAutoFit/>
          </a:bodyPr>
          <a:lstStyle/>
          <a:p>
            <a:pPr algn="ctr"/>
            <a:r>
              <a:rPr lang="en-US" sz="4000" b="1" dirty="0" smtClean="0">
                <a:solidFill>
                  <a:schemeClr val="bg1"/>
                </a:solidFill>
                <a:latin typeface="Century Gothic"/>
                <a:cs typeface="Century Gothic"/>
              </a:rPr>
              <a:t>Last slide …</a:t>
            </a:r>
            <a:endParaRPr lang="en-US" sz="4000" b="1" dirty="0">
              <a:solidFill>
                <a:schemeClr val="bg1"/>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25932978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5300"/>
            <a:ext cx="9144000" cy="636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a:spLocks noChangeArrowheads="1"/>
          </p:cNvSpPr>
          <p:nvPr/>
        </p:nvSpPr>
        <p:spPr bwMode="auto">
          <a:xfrm>
            <a:off x="7099300" y="6535738"/>
            <a:ext cx="1890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dirty="0"/>
              <a:t>Image: </a:t>
            </a:r>
            <a:r>
              <a:rPr lang="en-US" altLang="en-US" sz="1000" dirty="0">
                <a:hlinkClick r:id="rId4"/>
              </a:rPr>
              <a:t>http://4.bp.blogspot.com</a:t>
            </a:r>
            <a:r>
              <a:rPr lang="en-US" altLang="en-US" sz="1000" dirty="0"/>
              <a:t> </a:t>
            </a:r>
          </a:p>
        </p:txBody>
      </p:sp>
      <p:sp>
        <p:nvSpPr>
          <p:cNvPr id="56322" name="Title 1"/>
          <p:cNvSpPr>
            <a:spLocks noGrp="1"/>
          </p:cNvSpPr>
          <p:nvPr>
            <p:ph type="title"/>
          </p:nvPr>
        </p:nvSpPr>
        <p:spPr>
          <a:xfrm>
            <a:off x="565150" y="2683875"/>
            <a:ext cx="8229600" cy="1143000"/>
          </a:xfrm>
        </p:spPr>
        <p:txBody>
          <a:bodyPr>
            <a:normAutofit fontScale="90000"/>
          </a:bodyPr>
          <a:lstStyle/>
          <a:p>
            <a:pPr algn="r"/>
            <a:r>
              <a:rPr lang="en-US" altLang="en-US" sz="6000" dirty="0" smtClean="0">
                <a:latin typeface="Impact" pitchFamily="34" charset="0"/>
                <a:ea typeface="Impact" pitchFamily="34" charset="0"/>
                <a:cs typeface="Impact" pitchFamily="34" charset="0"/>
              </a:rPr>
              <a:t>Questions?</a:t>
            </a: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endParaRPr lang="en-US" altLang="en-US" sz="2000" dirty="0" smtClean="0">
              <a:solidFill>
                <a:srgbClr val="FF0000"/>
              </a:solidFill>
              <a:latin typeface="Impact" pitchFamily="34" charset="0"/>
              <a:ea typeface="Impact" pitchFamily="34" charset="0"/>
              <a:cs typeface="Impact" pitchFamily="34" charset="0"/>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597607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50141" y="60386"/>
            <a:ext cx="914933" cy="539202"/>
            <a:chOff x="8150141" y="60386"/>
            <a:chExt cx="914933" cy="539202"/>
          </a:xfrm>
        </p:grpSpPr>
        <p:sp>
          <p:nvSpPr>
            <p:cNvPr id="10" name="Rectangle 9"/>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3"/>
            <a:stretch>
              <a:fillRect/>
            </a:stretch>
          </p:blipFill>
          <p:spPr>
            <a:xfrm>
              <a:off x="8525872" y="60386"/>
              <a:ext cx="539202" cy="539202"/>
            </a:xfrm>
            <a:prstGeom prst="rect">
              <a:avLst/>
            </a:prstGeom>
          </p:spPr>
        </p:pic>
      </p:grpSp>
      <p:sp>
        <p:nvSpPr>
          <p:cNvPr id="15" name="Title 14"/>
          <p:cNvSpPr>
            <a:spLocks noGrp="1"/>
          </p:cNvSpPr>
          <p:nvPr>
            <p:ph type="title"/>
          </p:nvPr>
        </p:nvSpPr>
        <p:spPr>
          <a:xfrm>
            <a:off x="457200" y="226163"/>
            <a:ext cx="8229600" cy="1143000"/>
          </a:xfrm>
        </p:spPr>
        <p:txBody>
          <a:bodyPr>
            <a:noAutofit/>
          </a:bodyPr>
          <a:lstStyle/>
          <a:p>
            <a:r>
              <a:rPr lang="en-US" sz="5000" b="1" dirty="0" smtClean="0">
                <a:latin typeface="Century Gothic"/>
                <a:cs typeface="Century Gothic"/>
              </a:rPr>
              <a:t>Thank you!</a:t>
            </a:r>
            <a:endParaRPr lang="en-US" sz="5000" b="1" dirty="0">
              <a:latin typeface="Century Gothic"/>
              <a:cs typeface="Century Gothic"/>
            </a:endParaRPr>
          </a:p>
        </p:txBody>
      </p:sp>
      <p:grpSp>
        <p:nvGrpSpPr>
          <p:cNvPr id="18" name="Group 17"/>
          <p:cNvGrpSpPr/>
          <p:nvPr/>
        </p:nvGrpSpPr>
        <p:grpSpPr>
          <a:xfrm>
            <a:off x="1254440" y="4678946"/>
            <a:ext cx="7810633" cy="3045705"/>
            <a:chOff x="1254441" y="4711716"/>
            <a:chExt cx="6811086" cy="3045705"/>
          </a:xfrm>
        </p:grpSpPr>
        <p:grpSp>
          <p:nvGrpSpPr>
            <p:cNvPr id="17" name="Group 16"/>
            <p:cNvGrpSpPr/>
            <p:nvPr/>
          </p:nvGrpSpPr>
          <p:grpSpPr>
            <a:xfrm>
              <a:off x="1254441" y="4756489"/>
              <a:ext cx="1352631" cy="1872209"/>
              <a:chOff x="711577" y="4737099"/>
              <a:chExt cx="1352631" cy="1872209"/>
            </a:xfrm>
          </p:grpSpPr>
          <p:pic>
            <p:nvPicPr>
              <p:cNvPr id="12" name="Picture 11"/>
              <p:cNvPicPr>
                <a:picLocks noChangeAspect="1"/>
              </p:cNvPicPr>
              <p:nvPr/>
            </p:nvPicPr>
            <p:blipFill>
              <a:blip r:embed="rId4"/>
              <a:stretch>
                <a:fillRect/>
              </a:stretch>
            </p:blipFill>
            <p:spPr>
              <a:xfrm>
                <a:off x="967442" y="4737099"/>
                <a:ext cx="777107" cy="659267"/>
              </a:xfrm>
              <a:prstGeom prst="rect">
                <a:avLst/>
              </a:prstGeom>
            </p:spPr>
          </p:pic>
          <p:pic>
            <p:nvPicPr>
              <p:cNvPr id="13" name="Picture 12"/>
              <p:cNvPicPr>
                <a:picLocks noChangeAspect="1"/>
              </p:cNvPicPr>
              <p:nvPr/>
            </p:nvPicPr>
            <p:blipFill>
              <a:blip r:embed="rId5"/>
              <a:stretch>
                <a:fillRect/>
              </a:stretch>
            </p:blipFill>
            <p:spPr>
              <a:xfrm>
                <a:off x="711577" y="5264383"/>
                <a:ext cx="1352631" cy="760855"/>
              </a:xfrm>
              <a:prstGeom prst="rect">
                <a:avLst/>
              </a:prstGeom>
            </p:spPr>
          </p:pic>
          <p:pic>
            <p:nvPicPr>
              <p:cNvPr id="14" name="Picture 13"/>
              <p:cNvPicPr>
                <a:picLocks noChangeAspect="1"/>
              </p:cNvPicPr>
              <p:nvPr/>
            </p:nvPicPr>
            <p:blipFill>
              <a:blip r:embed="rId6"/>
              <a:stretch>
                <a:fillRect/>
              </a:stretch>
            </p:blipFill>
            <p:spPr>
              <a:xfrm>
                <a:off x="1063528" y="5928287"/>
                <a:ext cx="681021" cy="681021"/>
              </a:xfrm>
              <a:prstGeom prst="rect">
                <a:avLst/>
              </a:prstGeom>
            </p:spPr>
          </p:pic>
        </p:grpSp>
        <p:sp>
          <p:nvSpPr>
            <p:cNvPr id="16" name="Rectangle 15"/>
            <p:cNvSpPr/>
            <p:nvPr/>
          </p:nvSpPr>
          <p:spPr>
            <a:xfrm>
              <a:off x="2508965" y="4711716"/>
              <a:ext cx="5556562" cy="3045705"/>
            </a:xfrm>
            <a:prstGeom prst="rect">
              <a:avLst/>
            </a:prstGeom>
          </p:spPr>
          <p:txBody>
            <a:bodyPr wrap="square">
              <a:spAutoFit/>
            </a:bodyPr>
            <a:lstStyle/>
            <a:p>
              <a:pPr marL="285750" indent="-285750">
                <a:lnSpc>
                  <a:spcPct val="110000"/>
                </a:lnSpc>
                <a:buFont typeface="Arial"/>
                <a:buChar char="•"/>
              </a:pPr>
              <a:r>
                <a:rPr lang="en-US" sz="3500" b="1" dirty="0">
                  <a:solidFill>
                    <a:srgbClr val="0000FF"/>
                  </a:solidFill>
                  <a:latin typeface="Century Gothic"/>
                  <a:cs typeface="Century Gothic"/>
                </a:rPr>
                <a:t>TeacherToolkit@me.com </a:t>
              </a:r>
              <a:endParaRPr lang="en-US" sz="3500" b="1" dirty="0" smtClean="0">
                <a:solidFill>
                  <a:srgbClr val="0000FF"/>
                </a:solidFill>
                <a:latin typeface="Century Gothic"/>
                <a:cs typeface="Century Gothic"/>
              </a:endParaRPr>
            </a:p>
            <a:p>
              <a:pPr marL="285750" indent="-285750">
                <a:lnSpc>
                  <a:spcPct val="110000"/>
                </a:lnSpc>
                <a:buFont typeface="Arial"/>
                <a:buChar char="•"/>
              </a:pPr>
              <a:r>
                <a:rPr lang="en-US" sz="3500" b="1" dirty="0" smtClean="0">
                  <a:solidFill>
                    <a:srgbClr val="FF0000"/>
                  </a:solidFill>
                  <a:latin typeface="Century Gothic"/>
                  <a:cs typeface="Century Gothic"/>
                </a:rPr>
                <a:t>@TeacherToolkit</a:t>
              </a:r>
            </a:p>
            <a:p>
              <a:pPr marL="285750" indent="-285750">
                <a:lnSpc>
                  <a:spcPct val="110000"/>
                </a:lnSpc>
                <a:buFont typeface="Arial"/>
                <a:buChar char="•"/>
              </a:pPr>
              <a:r>
                <a:rPr lang="en-US" sz="3500" b="1" dirty="0" err="1" smtClean="0">
                  <a:latin typeface="Century Gothic"/>
                  <a:cs typeface="Century Gothic"/>
                </a:rPr>
                <a:t>www.TeacherToolkit.me</a:t>
              </a:r>
              <a:endParaRPr lang="en-US" sz="3500" b="1" dirty="0">
                <a:latin typeface="Century Gothic"/>
                <a:cs typeface="Century Gothic"/>
              </a:endParaRPr>
            </a:p>
          </p:txBody>
        </p:sp>
      </p:grpSp>
      <p:pic>
        <p:nvPicPr>
          <p:cNvPr id="19" name="Picture 18"/>
          <p:cNvPicPr>
            <a:picLocks noChangeAspect="1"/>
          </p:cNvPicPr>
          <p:nvPr/>
        </p:nvPicPr>
        <p:blipFill>
          <a:blip r:embed="rId7"/>
          <a:stretch>
            <a:fillRect/>
          </a:stretch>
        </p:blipFill>
        <p:spPr>
          <a:xfrm>
            <a:off x="3980683" y="1560300"/>
            <a:ext cx="1410537" cy="2170056"/>
          </a:xfrm>
          <a:prstGeom prst="rect">
            <a:avLst/>
          </a:prstGeom>
        </p:spPr>
      </p:pic>
    </p:spTree>
    <p:extLst>
      <p:ext uri="{BB962C8B-B14F-4D97-AF65-F5344CB8AC3E}">
        <p14:creationId xmlns:p14="http://schemas.microsoft.com/office/powerpoint/2010/main" val="278682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7000" b="1" dirty="0" smtClean="0">
                <a:solidFill>
                  <a:srgbClr val="FF0000"/>
                </a:solidFill>
                <a:latin typeface="Century Gothic" panose="020B0502020202020204" pitchFamily="34" charset="0"/>
                <a:cs typeface="Impact"/>
              </a:rPr>
              <a:t>Grab!</a:t>
            </a:r>
            <a:endParaRPr lang="en-US" sz="7000" b="1" dirty="0">
              <a:solidFill>
                <a:srgbClr val="FF0000"/>
              </a:solidFill>
              <a:latin typeface="Century Gothic" panose="020B0502020202020204" pitchFamily="34" charset="0"/>
              <a:cs typeface="Impact"/>
            </a:endParaRPr>
          </a:p>
        </p:txBody>
      </p:sp>
      <p:sp>
        <p:nvSpPr>
          <p:cNvPr id="6" name="Content Placeholder 5"/>
          <p:cNvSpPr>
            <a:spLocks noGrp="1"/>
          </p:cNvSpPr>
          <p:nvPr>
            <p:ph idx="1"/>
          </p:nvPr>
        </p:nvSpPr>
        <p:spPr>
          <a:xfrm>
            <a:off x="206062" y="2695210"/>
            <a:ext cx="8480738" cy="3430953"/>
          </a:xfrm>
        </p:spPr>
        <p:txBody>
          <a:bodyPr>
            <a:normAutofit/>
          </a:bodyPr>
          <a:lstStyle/>
          <a:p>
            <a:pPr marL="1371600" indent="-1371600">
              <a:buFont typeface="+mj-lt"/>
              <a:buAutoNum type="arabicPeriod"/>
            </a:pPr>
            <a:r>
              <a:rPr lang="en-US" sz="7000" b="1" dirty="0" smtClean="0">
                <a:latin typeface="Century Gothic" panose="020B0502020202020204" pitchFamily="34" charset="0"/>
                <a:cs typeface="Impact"/>
              </a:rPr>
              <a:t>A pen</a:t>
            </a:r>
          </a:p>
          <a:p>
            <a:pPr marL="1371600" indent="-1371600">
              <a:buFont typeface="+mj-lt"/>
              <a:buAutoNum type="arabicPeriod"/>
            </a:pPr>
            <a:r>
              <a:rPr lang="en-US" sz="7000" b="1" dirty="0" smtClean="0">
                <a:latin typeface="Century Gothic" panose="020B0502020202020204" pitchFamily="34" charset="0"/>
                <a:cs typeface="Impact"/>
              </a:rPr>
              <a:t>Scrap A4 paper</a:t>
            </a:r>
            <a:endParaRPr lang="en-US" sz="7000" dirty="0">
              <a:latin typeface="Century Gothic" panose="020B0502020202020204" pitchFamily="34" charset="0"/>
              <a:cs typeface="Impact"/>
            </a:endParaRPr>
          </a:p>
        </p:txBody>
      </p:sp>
      <p:pic>
        <p:nvPicPr>
          <p:cNvPr id="2" name="Picture 1"/>
          <p:cNvPicPr>
            <a:picLocks noChangeAspect="1"/>
          </p:cNvPicPr>
          <p:nvPr/>
        </p:nvPicPr>
        <p:blipFill>
          <a:blip r:embed="rId3"/>
          <a:stretch>
            <a:fillRect/>
          </a:stretch>
        </p:blipFill>
        <p:spPr>
          <a:xfrm rot="19008054">
            <a:off x="654876" y="607411"/>
            <a:ext cx="2166506" cy="1435310"/>
          </a:xfrm>
          <a:prstGeom prst="rect">
            <a:avLst/>
          </a:prstGeom>
        </p:spPr>
      </p:pic>
      <p:sp>
        <p:nvSpPr>
          <p:cNvPr id="3" name="Rectangle 2"/>
          <p:cNvSpPr/>
          <p:nvPr/>
        </p:nvSpPr>
        <p:spPr>
          <a:xfrm>
            <a:off x="6145597" y="6521243"/>
            <a:ext cx="2919477" cy="246221"/>
          </a:xfrm>
          <a:prstGeom prst="rect">
            <a:avLst/>
          </a:prstGeom>
        </p:spPr>
        <p:txBody>
          <a:bodyPr wrap="none">
            <a:spAutoFit/>
          </a:bodyPr>
          <a:lstStyle/>
          <a:p>
            <a:r>
              <a:rPr lang="en-US" sz="1000" dirty="0" smtClean="0"/>
              <a:t>Photo credit: </a:t>
            </a:r>
            <a:r>
              <a:rPr lang="en-US" sz="1000" dirty="0" smtClean="0">
                <a:hlinkClick r:id="rId4"/>
              </a:rPr>
              <a:t>www.sk</a:t>
            </a:r>
            <a:r>
              <a:rPr lang="en-US" sz="1000" dirty="0">
                <a:hlinkClick r:id="rId4"/>
              </a:rPr>
              <a:t>-</a:t>
            </a:r>
            <a:r>
              <a:rPr lang="en-US" sz="1000" dirty="0" smtClean="0">
                <a:hlinkClick r:id="rId4"/>
              </a:rPr>
              <a:t>eternalsapience.blogspot.com</a:t>
            </a:r>
            <a:r>
              <a:rPr lang="en-US" sz="1000" dirty="0"/>
              <a:t> </a:t>
            </a:r>
          </a:p>
        </p:txBody>
      </p:sp>
      <p:grpSp>
        <p:nvGrpSpPr>
          <p:cNvPr id="7" name="Group 6"/>
          <p:cNvGrpSpPr/>
          <p:nvPr/>
        </p:nvGrpSpPr>
        <p:grpSpPr>
          <a:xfrm>
            <a:off x="8150141" y="60386"/>
            <a:ext cx="914933" cy="539202"/>
            <a:chOff x="8150141" y="60386"/>
            <a:chExt cx="914933" cy="539202"/>
          </a:xfrm>
        </p:grpSpPr>
        <p:sp>
          <p:nvSpPr>
            <p:cNvPr id="8" name="Rectangle 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540304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041399"/>
            <a:ext cx="8229600" cy="1084763"/>
          </a:xfrm>
        </p:spPr>
        <p:txBody>
          <a:bodyPr>
            <a:normAutofit lnSpcReduction="10000"/>
          </a:bodyPr>
          <a:lstStyle/>
          <a:p>
            <a:pPr marL="0" indent="0" algn="ctr">
              <a:buNone/>
            </a:pPr>
            <a:r>
              <a:rPr lang="en-US" sz="7000" b="1" dirty="0" smtClean="0">
                <a:latin typeface="Century Gothic" panose="020B0502020202020204" pitchFamily="34" charset="0"/>
                <a:cs typeface="Impact"/>
              </a:rPr>
              <a:t>Draw a circle</a:t>
            </a:r>
            <a:endParaRPr lang="en-US" sz="7000" dirty="0">
              <a:latin typeface="Century Gothic" panose="020B0502020202020204" pitchFamily="34" charset="0"/>
              <a:cs typeface="Impact"/>
            </a:endParaRPr>
          </a:p>
        </p:txBody>
      </p:sp>
      <p:sp>
        <p:nvSpPr>
          <p:cNvPr id="3" name="Rectangle 2"/>
          <p:cNvSpPr/>
          <p:nvPr/>
        </p:nvSpPr>
        <p:spPr>
          <a:xfrm>
            <a:off x="7221646" y="6521243"/>
            <a:ext cx="1710775" cy="246221"/>
          </a:xfrm>
          <a:prstGeom prst="rect">
            <a:avLst/>
          </a:prstGeom>
        </p:spPr>
        <p:txBody>
          <a:bodyPr wrap="none">
            <a:spAutoFit/>
          </a:bodyPr>
          <a:lstStyle/>
          <a:p>
            <a:r>
              <a:rPr lang="en-US" sz="1000" dirty="0" smtClean="0"/>
              <a:t>Photo credit: </a:t>
            </a:r>
            <a:r>
              <a:rPr lang="en-US" sz="1000" dirty="0" smtClean="0">
                <a:hlinkClick r:id="rId3"/>
              </a:rPr>
              <a:t>www.clker.com</a:t>
            </a:r>
            <a:endParaRPr lang="en-US" sz="1000" dirty="0"/>
          </a:p>
        </p:txBody>
      </p:sp>
      <p:grpSp>
        <p:nvGrpSpPr>
          <p:cNvPr id="10" name="Group 9"/>
          <p:cNvGrpSpPr/>
          <p:nvPr/>
        </p:nvGrpSpPr>
        <p:grpSpPr>
          <a:xfrm>
            <a:off x="597939" y="426580"/>
            <a:ext cx="6061937" cy="4178545"/>
            <a:chOff x="597939" y="426580"/>
            <a:chExt cx="6061937" cy="4178545"/>
          </a:xfrm>
        </p:grpSpPr>
        <p:pic>
          <p:nvPicPr>
            <p:cNvPr id="7" name="Picture 6"/>
            <p:cNvPicPr>
              <a:picLocks noChangeAspect="1"/>
            </p:cNvPicPr>
            <p:nvPr/>
          </p:nvPicPr>
          <p:blipFill>
            <a:blip r:embed="rId4"/>
            <a:stretch>
              <a:fillRect/>
            </a:stretch>
          </p:blipFill>
          <p:spPr>
            <a:xfrm rot="16200000">
              <a:off x="222966" y="980693"/>
              <a:ext cx="2866033" cy="2116088"/>
            </a:xfrm>
            <a:prstGeom prst="rect">
              <a:avLst/>
            </a:prstGeom>
          </p:spPr>
        </p:pic>
        <p:sp>
          <p:nvSpPr>
            <p:cNvPr id="11" name="Oval 10"/>
            <p:cNvSpPr/>
            <p:nvPr/>
          </p:nvSpPr>
          <p:spPr>
            <a:xfrm>
              <a:off x="2491394" y="426580"/>
              <a:ext cx="4168482" cy="417854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8" name="Group 7"/>
          <p:cNvGrpSpPr/>
          <p:nvPr/>
        </p:nvGrpSpPr>
        <p:grpSpPr>
          <a:xfrm>
            <a:off x="8150141" y="60386"/>
            <a:ext cx="914933" cy="539202"/>
            <a:chOff x="8150141" y="60386"/>
            <a:chExt cx="914933" cy="539202"/>
          </a:xfrm>
        </p:grpSpPr>
        <p:sp>
          <p:nvSpPr>
            <p:cNvPr id="9" name="Rectangle 8"/>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2" name="Picture 11"/>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228739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022009"/>
            <a:ext cx="8229600" cy="1104153"/>
          </a:xfrm>
        </p:spPr>
        <p:txBody>
          <a:bodyPr>
            <a:normAutofit fontScale="77500" lnSpcReduction="20000"/>
          </a:bodyPr>
          <a:lstStyle/>
          <a:p>
            <a:pPr marL="0" indent="0" algn="ctr">
              <a:buNone/>
            </a:pPr>
            <a:r>
              <a:rPr lang="en-US" sz="7000" b="1" dirty="0" smtClean="0">
                <a:latin typeface="Century Gothic" panose="020B0502020202020204" pitchFamily="34" charset="0"/>
                <a:cs typeface="Impact"/>
              </a:rPr>
              <a:t>Divide into 6 pizza slices</a:t>
            </a:r>
            <a:endParaRPr lang="en-US" sz="7000" dirty="0">
              <a:latin typeface="Century Gothic" panose="020B0502020202020204" pitchFamily="34" charset="0"/>
              <a:cs typeface="Impact"/>
            </a:endParaRPr>
          </a:p>
        </p:txBody>
      </p:sp>
      <p:sp>
        <p:nvSpPr>
          <p:cNvPr id="3" name="Rectangle 2"/>
          <p:cNvSpPr/>
          <p:nvPr/>
        </p:nvSpPr>
        <p:spPr>
          <a:xfrm>
            <a:off x="7221646" y="6521243"/>
            <a:ext cx="1710775" cy="246221"/>
          </a:xfrm>
          <a:prstGeom prst="rect">
            <a:avLst/>
          </a:prstGeom>
        </p:spPr>
        <p:txBody>
          <a:bodyPr wrap="none">
            <a:spAutoFit/>
          </a:bodyPr>
          <a:lstStyle/>
          <a:p>
            <a:r>
              <a:rPr lang="en-US" sz="1000" dirty="0" smtClean="0"/>
              <a:t>Photo credit: </a:t>
            </a:r>
            <a:r>
              <a:rPr lang="en-US" sz="1000" dirty="0" smtClean="0">
                <a:hlinkClick r:id="rId3"/>
              </a:rPr>
              <a:t>www.clker.com</a:t>
            </a:r>
            <a:endParaRPr lang="en-US" sz="1000" dirty="0"/>
          </a:p>
        </p:txBody>
      </p:sp>
      <p:grpSp>
        <p:nvGrpSpPr>
          <p:cNvPr id="30" name="Group 29"/>
          <p:cNvGrpSpPr/>
          <p:nvPr/>
        </p:nvGrpSpPr>
        <p:grpSpPr>
          <a:xfrm>
            <a:off x="1239136" y="388402"/>
            <a:ext cx="5420740" cy="4216723"/>
            <a:chOff x="1239136" y="388402"/>
            <a:chExt cx="5420740" cy="4216723"/>
          </a:xfrm>
        </p:grpSpPr>
        <p:sp>
          <p:nvSpPr>
            <p:cNvPr id="11" name="Oval 10"/>
            <p:cNvSpPr/>
            <p:nvPr/>
          </p:nvSpPr>
          <p:spPr>
            <a:xfrm>
              <a:off x="2491394" y="426580"/>
              <a:ext cx="4168482" cy="417854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p:cNvPicPr>
              <a:picLocks noChangeAspect="1"/>
            </p:cNvPicPr>
            <p:nvPr/>
          </p:nvPicPr>
          <p:blipFill>
            <a:blip r:embed="rId4"/>
            <a:stretch>
              <a:fillRect/>
            </a:stretch>
          </p:blipFill>
          <p:spPr>
            <a:xfrm rot="14532548">
              <a:off x="864163" y="763375"/>
              <a:ext cx="2866033" cy="2116088"/>
            </a:xfrm>
            <a:prstGeom prst="rect">
              <a:avLst/>
            </a:prstGeom>
          </p:spPr>
        </p:pic>
        <p:cxnSp>
          <p:nvCxnSpPr>
            <p:cNvPr id="4" name="Straight Connector 3"/>
            <p:cNvCxnSpPr/>
            <p:nvPr/>
          </p:nvCxnSpPr>
          <p:spPr>
            <a:xfrm>
              <a:off x="3615915" y="2501310"/>
              <a:ext cx="3043961"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flipV="1">
              <a:off x="3732245" y="599588"/>
              <a:ext cx="1648004" cy="380194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3179408" y="931294"/>
              <a:ext cx="2743714" cy="3140031"/>
            </a:xfrm>
            <a:prstGeom prst="line">
              <a:avLst/>
            </a:prstGeom>
          </p:spPr>
          <p:style>
            <a:lnRef idx="3">
              <a:schemeClr val="dk1"/>
            </a:lnRef>
            <a:fillRef idx="0">
              <a:schemeClr val="dk1"/>
            </a:fillRef>
            <a:effectRef idx="2">
              <a:schemeClr val="dk1"/>
            </a:effectRef>
            <a:fontRef idx="minor">
              <a:schemeClr val="tx1"/>
            </a:fontRef>
          </p:style>
        </p:cxnSp>
      </p:grpSp>
      <p:grpSp>
        <p:nvGrpSpPr>
          <p:cNvPr id="10" name="Group 9"/>
          <p:cNvGrpSpPr/>
          <p:nvPr/>
        </p:nvGrpSpPr>
        <p:grpSpPr>
          <a:xfrm>
            <a:off x="8150141" y="60386"/>
            <a:ext cx="914933" cy="539202"/>
            <a:chOff x="8150141" y="60386"/>
            <a:chExt cx="914933" cy="539202"/>
          </a:xfrm>
        </p:grpSpPr>
        <p:sp>
          <p:nvSpPr>
            <p:cNvPr id="12" name="Rectangle 11"/>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3" name="Picture 12"/>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761525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2491394" y="426580"/>
            <a:ext cx="4168482" cy="4178545"/>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Content Placeholder 5"/>
          <p:cNvSpPr>
            <a:spLocks noGrp="1"/>
          </p:cNvSpPr>
          <p:nvPr>
            <p:ph idx="1"/>
          </p:nvPr>
        </p:nvSpPr>
        <p:spPr>
          <a:xfrm>
            <a:off x="457200" y="5022009"/>
            <a:ext cx="8229600" cy="1104153"/>
          </a:xfrm>
        </p:spPr>
        <p:txBody>
          <a:bodyPr>
            <a:normAutofit fontScale="77500" lnSpcReduction="20000"/>
          </a:bodyPr>
          <a:lstStyle/>
          <a:p>
            <a:pPr marL="0" indent="0" algn="ctr">
              <a:buNone/>
            </a:pPr>
            <a:r>
              <a:rPr lang="en-US" sz="7000" b="1" dirty="0" smtClean="0">
                <a:latin typeface="Century Gothic" panose="020B0502020202020204" pitchFamily="34" charset="0"/>
                <a:cs typeface="Impact"/>
              </a:rPr>
              <a:t>Number the pizza slices</a:t>
            </a:r>
            <a:endParaRPr lang="en-US" sz="7000" dirty="0">
              <a:latin typeface="Century Gothic" panose="020B0502020202020204" pitchFamily="34" charset="0"/>
              <a:cs typeface="Impact"/>
            </a:endParaRPr>
          </a:p>
        </p:txBody>
      </p:sp>
      <p:sp>
        <p:nvSpPr>
          <p:cNvPr id="3" name="Rectangle 2"/>
          <p:cNvSpPr/>
          <p:nvPr/>
        </p:nvSpPr>
        <p:spPr>
          <a:xfrm>
            <a:off x="7221646" y="6521243"/>
            <a:ext cx="1710775" cy="246221"/>
          </a:xfrm>
          <a:prstGeom prst="rect">
            <a:avLst/>
          </a:prstGeom>
        </p:spPr>
        <p:txBody>
          <a:bodyPr wrap="none">
            <a:spAutoFit/>
          </a:bodyPr>
          <a:lstStyle/>
          <a:p>
            <a:r>
              <a:rPr lang="en-US" sz="1000" dirty="0" smtClean="0"/>
              <a:t>Photo credit: </a:t>
            </a:r>
            <a:r>
              <a:rPr lang="en-US" sz="1000" dirty="0" smtClean="0">
                <a:hlinkClick r:id="rId3"/>
              </a:rPr>
              <a:t>www.clker.com</a:t>
            </a:r>
            <a:endParaRPr lang="en-US" sz="1000" dirty="0"/>
          </a:p>
        </p:txBody>
      </p:sp>
      <p:pic>
        <p:nvPicPr>
          <p:cNvPr id="7" name="Picture 6"/>
          <p:cNvPicPr>
            <a:picLocks noChangeAspect="1"/>
          </p:cNvPicPr>
          <p:nvPr/>
        </p:nvPicPr>
        <p:blipFill>
          <a:blip r:embed="rId4"/>
          <a:stretch>
            <a:fillRect/>
          </a:stretch>
        </p:blipFill>
        <p:spPr>
          <a:xfrm rot="14532548">
            <a:off x="1307778" y="507694"/>
            <a:ext cx="1454948" cy="1074237"/>
          </a:xfrm>
          <a:prstGeom prst="rect">
            <a:avLst/>
          </a:prstGeom>
        </p:spPr>
      </p:pic>
      <p:cxnSp>
        <p:nvCxnSpPr>
          <p:cNvPr id="4" name="Straight Connector 3"/>
          <p:cNvCxnSpPr>
            <a:stCxn id="11" idx="2"/>
          </p:cNvCxnSpPr>
          <p:nvPr/>
        </p:nvCxnSpPr>
        <p:spPr>
          <a:xfrm flipV="1">
            <a:off x="2491394" y="2501310"/>
            <a:ext cx="4168482" cy="14543"/>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p:cNvCxnSpPr/>
          <p:nvPr/>
        </p:nvCxnSpPr>
        <p:spPr>
          <a:xfrm flipH="1" flipV="1">
            <a:off x="3732245" y="599588"/>
            <a:ext cx="1648004" cy="3801942"/>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flipV="1">
            <a:off x="3179408" y="931294"/>
            <a:ext cx="2743714" cy="3140031"/>
          </a:xfrm>
          <a:prstGeom prst="line">
            <a:avLst/>
          </a:prstGeom>
        </p:spPr>
        <p:style>
          <a:lnRef idx="3">
            <a:schemeClr val="dk1"/>
          </a:lnRef>
          <a:fillRef idx="0">
            <a:schemeClr val="dk1"/>
          </a:fillRef>
          <a:effectRef idx="2">
            <a:schemeClr val="dk1"/>
          </a:effectRef>
          <a:fontRef idx="minor">
            <a:schemeClr val="tx1"/>
          </a:fontRef>
        </p:style>
      </p:cxnSp>
      <p:sp>
        <p:nvSpPr>
          <p:cNvPr id="5" name="Rectangle 4"/>
          <p:cNvSpPr/>
          <p:nvPr/>
        </p:nvSpPr>
        <p:spPr>
          <a:xfrm>
            <a:off x="3962457" y="494918"/>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1</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7" name="Rectangle 16"/>
          <p:cNvSpPr/>
          <p:nvPr/>
        </p:nvSpPr>
        <p:spPr>
          <a:xfrm>
            <a:off x="5782249" y="1044813"/>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2</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8" name="Rectangle 17"/>
          <p:cNvSpPr/>
          <p:nvPr/>
        </p:nvSpPr>
        <p:spPr>
          <a:xfrm>
            <a:off x="6153990" y="2515853"/>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3</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19" name="Rectangle 18"/>
          <p:cNvSpPr/>
          <p:nvPr/>
        </p:nvSpPr>
        <p:spPr>
          <a:xfrm>
            <a:off x="4784409" y="4071325"/>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4</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20" name="Rectangle 19"/>
          <p:cNvSpPr/>
          <p:nvPr/>
        </p:nvSpPr>
        <p:spPr>
          <a:xfrm>
            <a:off x="2960066" y="3486905"/>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5</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sp>
        <p:nvSpPr>
          <p:cNvPr id="21" name="Rectangle 20"/>
          <p:cNvSpPr/>
          <p:nvPr/>
        </p:nvSpPr>
        <p:spPr>
          <a:xfrm>
            <a:off x="2521383" y="2044478"/>
            <a:ext cx="438683" cy="477054"/>
          </a:xfrm>
          <a:prstGeom prst="rect">
            <a:avLst/>
          </a:prstGeom>
          <a:noFill/>
        </p:spPr>
        <p:txBody>
          <a:bodyPr wrap="square" lIns="91440" tIns="45720" rIns="91440" bIns="45720">
            <a:spAutoFit/>
          </a:bodyPr>
          <a:lstStyle/>
          <a:p>
            <a:pPr algn="ctr"/>
            <a:r>
              <a:rPr lang="en-GB" sz="2500" b="1" cap="none" spc="0" dirty="0" smtClean="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rPr>
              <a:t>6</a:t>
            </a:r>
            <a:endParaRPr lang="en-GB" sz="2500" b="1" cap="none" spc="0" dirty="0">
              <a:ln w="12700">
                <a:solidFill>
                  <a:schemeClr val="tx2">
                    <a:satMod val="155000"/>
                  </a:schemeClr>
                </a:solidFill>
                <a:prstDash val="solid"/>
              </a:ln>
              <a:solidFill>
                <a:srgbClr val="000000"/>
              </a:solidFill>
              <a:effectLst>
                <a:outerShdw blurRad="41275" dist="20320" dir="1800000" algn="tl" rotWithShape="0">
                  <a:srgbClr val="000000">
                    <a:alpha val="40000"/>
                  </a:srgbClr>
                </a:outerShdw>
              </a:effectLst>
            </a:endParaRPr>
          </a:p>
        </p:txBody>
      </p:sp>
      <p:grpSp>
        <p:nvGrpSpPr>
          <p:cNvPr id="22" name="Group 21"/>
          <p:cNvGrpSpPr/>
          <p:nvPr/>
        </p:nvGrpSpPr>
        <p:grpSpPr>
          <a:xfrm>
            <a:off x="8150141" y="60386"/>
            <a:ext cx="914933" cy="539202"/>
            <a:chOff x="8150141" y="60386"/>
            <a:chExt cx="914933" cy="539202"/>
          </a:xfrm>
        </p:grpSpPr>
        <p:sp>
          <p:nvSpPr>
            <p:cNvPr id="23" name="Rectangle 2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24" name="Picture 23"/>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263388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761151"/>
            <a:ext cx="9173785" cy="5090332"/>
          </a:xfrm>
          <a:prstGeom prst="rect">
            <a:avLst/>
          </a:prstGeom>
        </p:spPr>
      </p:pic>
      <p:sp>
        <p:nvSpPr>
          <p:cNvPr id="5" name="Title 4"/>
          <p:cNvSpPr>
            <a:spLocks noGrp="1"/>
          </p:cNvSpPr>
          <p:nvPr>
            <p:ph type="title"/>
          </p:nvPr>
        </p:nvSpPr>
        <p:spPr>
          <a:xfrm>
            <a:off x="882167" y="599588"/>
            <a:ext cx="7529716" cy="1143000"/>
          </a:xfrm>
        </p:spPr>
        <p:txBody>
          <a:bodyPr>
            <a:noAutofit/>
          </a:bodyPr>
          <a:lstStyle/>
          <a:p>
            <a:r>
              <a:rPr lang="en-US" sz="6000" b="1" dirty="0" smtClean="0">
                <a:solidFill>
                  <a:srgbClr val="FF0000"/>
                </a:solidFill>
                <a:latin typeface="Century Gothic" panose="020B0502020202020204" pitchFamily="34" charset="0"/>
                <a:cs typeface="Impact"/>
              </a:rPr>
              <a:t>Spell </a:t>
            </a:r>
            <a:r>
              <a:rPr lang="en-US" sz="6000" b="1" dirty="0" smtClean="0">
                <a:solidFill>
                  <a:srgbClr val="000000"/>
                </a:solidFill>
                <a:latin typeface="Century Gothic" panose="020B0502020202020204" pitchFamily="34" charset="0"/>
                <a:cs typeface="Impact"/>
              </a:rPr>
              <a:t>these words!</a:t>
            </a:r>
            <a:endParaRPr lang="en-US" sz="6000" b="1" dirty="0">
              <a:solidFill>
                <a:srgbClr val="000000"/>
              </a:solidFill>
              <a:latin typeface="Century Gothic" panose="020B0502020202020204" pitchFamily="34" charset="0"/>
              <a:cs typeface="Impact"/>
            </a:endParaRPr>
          </a:p>
        </p:txBody>
      </p:sp>
      <p:sp>
        <p:nvSpPr>
          <p:cNvPr id="10" name="Rectangle 9"/>
          <p:cNvSpPr/>
          <p:nvPr/>
        </p:nvSpPr>
        <p:spPr>
          <a:xfrm>
            <a:off x="6879860" y="6586227"/>
            <a:ext cx="2185214" cy="246221"/>
          </a:xfrm>
          <a:prstGeom prst="rect">
            <a:avLst/>
          </a:prstGeom>
        </p:spPr>
        <p:txBody>
          <a:bodyPr wrap="none">
            <a:spAutoFit/>
          </a:bodyPr>
          <a:lstStyle/>
          <a:p>
            <a:r>
              <a:rPr lang="en-US" sz="1000" dirty="0" smtClean="0"/>
              <a:t>Photo credit: </a:t>
            </a:r>
            <a:r>
              <a:rPr lang="en-US" sz="1000" dirty="0" smtClean="0">
                <a:hlinkClick r:id="rId4"/>
              </a:rPr>
              <a:t>www.psychologies.co.uk</a:t>
            </a:r>
            <a:r>
              <a:rPr lang="en-US" sz="1000" dirty="0" smtClean="0"/>
              <a:t> </a:t>
            </a:r>
            <a:endParaRPr lang="en-US" sz="1000" dirty="0"/>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43576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88136" y="0"/>
            <a:ext cx="4555864" cy="6858000"/>
          </a:xfrm>
          <a:prstGeom prst="rect">
            <a:avLst/>
          </a:prstGeom>
        </p:spPr>
      </p:pic>
      <p:sp>
        <p:nvSpPr>
          <p:cNvPr id="5" name="Title 4"/>
          <p:cNvSpPr>
            <a:spLocks noGrp="1"/>
          </p:cNvSpPr>
          <p:nvPr>
            <p:ph type="title"/>
          </p:nvPr>
        </p:nvSpPr>
        <p:spPr>
          <a:xfrm>
            <a:off x="668896" y="2339168"/>
            <a:ext cx="5158132" cy="1143000"/>
          </a:xfrm>
        </p:spPr>
        <p:txBody>
          <a:bodyPr>
            <a:noAutofit/>
          </a:bodyPr>
          <a:lstStyle/>
          <a:p>
            <a:pPr algn="l"/>
            <a:r>
              <a:rPr lang="en-US" sz="7000" b="1" dirty="0" smtClean="0">
                <a:latin typeface="Century Gothic" panose="020B0502020202020204" pitchFamily="34" charset="0"/>
                <a:cs typeface="Impact"/>
              </a:rPr>
              <a:t>Now</a:t>
            </a:r>
            <a:br>
              <a:rPr lang="en-US" sz="7000" b="1" dirty="0" smtClean="0">
                <a:latin typeface="Century Gothic" panose="020B0502020202020204" pitchFamily="34" charset="0"/>
                <a:cs typeface="Impact"/>
              </a:rPr>
            </a:br>
            <a:r>
              <a:rPr lang="en-US" sz="7000" b="1" dirty="0">
                <a:solidFill>
                  <a:srgbClr val="FF0000"/>
                </a:solidFill>
                <a:latin typeface="Century Gothic" panose="020B0502020202020204" pitchFamily="34" charset="0"/>
                <a:cs typeface="Impact"/>
              </a:rPr>
              <a:t>s</a:t>
            </a:r>
            <a:r>
              <a:rPr lang="en-US" sz="7000" b="1" dirty="0" smtClean="0">
                <a:solidFill>
                  <a:srgbClr val="FF0000"/>
                </a:solidFill>
                <a:latin typeface="Century Gothic" panose="020B0502020202020204" pitchFamily="34" charset="0"/>
                <a:cs typeface="Impact"/>
              </a:rPr>
              <a:t>wap </a:t>
            </a:r>
            <a:r>
              <a:rPr lang="en-US" sz="7000" b="1" dirty="0" smtClean="0">
                <a:latin typeface="Century Gothic" panose="020B0502020202020204" pitchFamily="34" charset="0"/>
                <a:cs typeface="Impact"/>
              </a:rPr>
              <a:t/>
            </a:r>
            <a:br>
              <a:rPr lang="en-US" sz="7000" b="1" dirty="0" smtClean="0">
                <a:latin typeface="Century Gothic" panose="020B0502020202020204" pitchFamily="34" charset="0"/>
                <a:cs typeface="Impact"/>
              </a:rPr>
            </a:br>
            <a:r>
              <a:rPr lang="en-US" sz="7000" b="1" dirty="0" smtClean="0">
                <a:latin typeface="Century Gothic" panose="020B0502020202020204" pitchFamily="34" charset="0"/>
                <a:cs typeface="Impact"/>
              </a:rPr>
              <a:t>papers!</a:t>
            </a:r>
            <a:endParaRPr lang="en-US" sz="7000" b="1" dirty="0">
              <a:latin typeface="Century Gothic" panose="020B0502020202020204" pitchFamily="34" charset="0"/>
              <a:cs typeface="Impact"/>
            </a:endParaRPr>
          </a:p>
        </p:txBody>
      </p:sp>
      <p:sp>
        <p:nvSpPr>
          <p:cNvPr id="7" name="Rectangle 6"/>
          <p:cNvSpPr/>
          <p:nvPr/>
        </p:nvSpPr>
        <p:spPr>
          <a:xfrm>
            <a:off x="148396" y="6511548"/>
            <a:ext cx="1954381" cy="246221"/>
          </a:xfrm>
          <a:prstGeom prst="rect">
            <a:avLst/>
          </a:prstGeom>
        </p:spPr>
        <p:txBody>
          <a:bodyPr wrap="none">
            <a:spAutoFit/>
          </a:bodyPr>
          <a:lstStyle/>
          <a:p>
            <a:r>
              <a:rPr lang="en-US" sz="1000" dirty="0" smtClean="0"/>
              <a:t>Photo credit:  </a:t>
            </a:r>
            <a:r>
              <a:rPr lang="en-US" sz="1000" dirty="0" smtClean="0">
                <a:hlinkClick r:id="rId4"/>
              </a:rPr>
              <a:t>www.kstfamily.com</a:t>
            </a:r>
            <a:r>
              <a:rPr lang="en-US" sz="1000" dirty="0" smtClean="0"/>
              <a:t> </a:t>
            </a:r>
            <a:endParaRPr lang="en-US" sz="1000" dirty="0"/>
          </a:p>
        </p:txBody>
      </p:sp>
      <p:grpSp>
        <p:nvGrpSpPr>
          <p:cNvPr id="8" name="Group 7"/>
          <p:cNvGrpSpPr/>
          <p:nvPr/>
        </p:nvGrpSpPr>
        <p:grpSpPr>
          <a:xfrm>
            <a:off x="8150141" y="60386"/>
            <a:ext cx="914933" cy="539202"/>
            <a:chOff x="8150141" y="60386"/>
            <a:chExt cx="914933" cy="539202"/>
          </a:xfrm>
        </p:grpSpPr>
        <p:sp>
          <p:nvSpPr>
            <p:cNvPr id="9" name="Rectangle 8"/>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0" name="Picture 9"/>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643886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28668" y="1199346"/>
            <a:ext cx="5158132" cy="1143000"/>
          </a:xfrm>
        </p:spPr>
        <p:txBody>
          <a:bodyPr>
            <a:noAutofit/>
          </a:bodyPr>
          <a:lstStyle/>
          <a:p>
            <a:r>
              <a:rPr lang="en-US" sz="7000" b="1" dirty="0" smtClean="0">
                <a:solidFill>
                  <a:srgbClr val="FF0000"/>
                </a:solidFill>
                <a:latin typeface="Century Gothic" panose="020B0502020202020204" pitchFamily="34" charset="0"/>
                <a:cs typeface="Impact"/>
              </a:rPr>
              <a:t>Spell these words!</a:t>
            </a:r>
            <a:endParaRPr lang="en-US" sz="7000" b="1" dirty="0">
              <a:solidFill>
                <a:srgbClr val="FF0000"/>
              </a:solidFill>
              <a:latin typeface="Century Gothic" panose="020B0502020202020204" pitchFamily="34" charset="0"/>
              <a:cs typeface="Impact"/>
            </a:endParaRPr>
          </a:p>
        </p:txBody>
      </p:sp>
      <p:pic>
        <p:nvPicPr>
          <p:cNvPr id="2" name="Picture 1"/>
          <p:cNvPicPr>
            <a:picLocks noChangeAspect="1"/>
          </p:cNvPicPr>
          <p:nvPr/>
        </p:nvPicPr>
        <p:blipFill>
          <a:blip r:embed="rId3"/>
          <a:stretch>
            <a:fillRect/>
          </a:stretch>
        </p:blipFill>
        <p:spPr>
          <a:xfrm>
            <a:off x="393390" y="3276600"/>
            <a:ext cx="5397500" cy="3581400"/>
          </a:xfrm>
          <a:prstGeom prst="rect">
            <a:avLst/>
          </a:prstGeom>
        </p:spPr>
      </p:pic>
      <p:sp>
        <p:nvSpPr>
          <p:cNvPr id="3" name="Rectangle 2"/>
          <p:cNvSpPr/>
          <p:nvPr/>
        </p:nvSpPr>
        <p:spPr>
          <a:xfrm>
            <a:off x="6903768" y="6511548"/>
            <a:ext cx="2161306" cy="246221"/>
          </a:xfrm>
          <a:prstGeom prst="rect">
            <a:avLst/>
          </a:prstGeom>
        </p:spPr>
        <p:txBody>
          <a:bodyPr wrap="none">
            <a:spAutoFit/>
          </a:bodyPr>
          <a:lstStyle/>
          <a:p>
            <a:r>
              <a:rPr lang="en-US" sz="1000" dirty="0" smtClean="0"/>
              <a:t>Photo credit: </a:t>
            </a:r>
            <a:r>
              <a:rPr lang="en-US" sz="1000" dirty="0" smtClean="0">
                <a:hlinkClick r:id="rId4"/>
              </a:rPr>
              <a:t>www.mommynoire.com</a:t>
            </a:r>
            <a:r>
              <a:rPr lang="en-US" sz="1000" dirty="0" smtClean="0"/>
              <a:t> </a:t>
            </a:r>
            <a:endParaRPr lang="en-US" sz="1000" dirty="0"/>
          </a:p>
        </p:txBody>
      </p:sp>
      <p:sp>
        <p:nvSpPr>
          <p:cNvPr id="8" name="Title 4"/>
          <p:cNvSpPr txBox="1">
            <a:spLocks/>
          </p:cNvSpPr>
          <p:nvPr/>
        </p:nvSpPr>
        <p:spPr>
          <a:xfrm>
            <a:off x="257577" y="2705100"/>
            <a:ext cx="5533313"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000" b="1" dirty="0" smtClean="0">
                <a:latin typeface="Century Gothic" panose="020B0502020202020204" pitchFamily="34" charset="0"/>
                <a:cs typeface="Impact"/>
              </a:rPr>
              <a:t>Spellcheck!</a:t>
            </a:r>
            <a:endParaRPr lang="en-US" sz="7000" b="1" dirty="0">
              <a:latin typeface="Century Gothic" panose="020B0502020202020204" pitchFamily="34" charset="0"/>
              <a:cs typeface="Impact"/>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333735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51980" y="2271303"/>
            <a:ext cx="3515102" cy="1143000"/>
          </a:xfrm>
        </p:spPr>
        <p:txBody>
          <a:bodyPr>
            <a:noAutofit/>
          </a:bodyPr>
          <a:lstStyle/>
          <a:p>
            <a:pPr algn="l"/>
            <a:r>
              <a:rPr lang="en-US" sz="7000" b="1" dirty="0" smtClean="0">
                <a:latin typeface="Century Gothic" panose="020B0502020202020204" pitchFamily="34" charset="0"/>
                <a:cs typeface="Impact"/>
              </a:rPr>
              <a:t>Now</a:t>
            </a:r>
            <a:br>
              <a:rPr lang="en-US" sz="7000" b="1" dirty="0" smtClean="0">
                <a:latin typeface="Century Gothic" panose="020B0502020202020204" pitchFamily="34" charset="0"/>
                <a:cs typeface="Impact"/>
              </a:rPr>
            </a:br>
            <a:r>
              <a:rPr lang="en-US" sz="7000" b="1" dirty="0">
                <a:solidFill>
                  <a:srgbClr val="FF0000"/>
                </a:solidFill>
                <a:latin typeface="Century Gothic" panose="020B0502020202020204" pitchFamily="34" charset="0"/>
                <a:cs typeface="Impact"/>
              </a:rPr>
              <a:t>s</a:t>
            </a:r>
            <a:r>
              <a:rPr lang="en-US" sz="7000" b="1" dirty="0" smtClean="0">
                <a:solidFill>
                  <a:srgbClr val="FF0000"/>
                </a:solidFill>
                <a:latin typeface="Century Gothic" panose="020B0502020202020204" pitchFamily="34" charset="0"/>
                <a:cs typeface="Impact"/>
              </a:rPr>
              <a:t>wap </a:t>
            </a:r>
            <a:r>
              <a:rPr lang="en-US" sz="7000" b="1" dirty="0" smtClean="0">
                <a:latin typeface="Century Gothic" panose="020B0502020202020204" pitchFamily="34" charset="0"/>
                <a:cs typeface="Impact"/>
              </a:rPr>
              <a:t/>
            </a:r>
            <a:br>
              <a:rPr lang="en-US" sz="7000" b="1" dirty="0" smtClean="0">
                <a:latin typeface="Century Gothic" panose="020B0502020202020204" pitchFamily="34" charset="0"/>
                <a:cs typeface="Impact"/>
              </a:rPr>
            </a:br>
            <a:r>
              <a:rPr lang="en-US" sz="7000" b="1" dirty="0" smtClean="0">
                <a:latin typeface="Century Gothic" panose="020B0502020202020204" pitchFamily="34" charset="0"/>
                <a:cs typeface="Impact"/>
              </a:rPr>
              <a:t>papers!</a:t>
            </a:r>
            <a:endParaRPr lang="en-US" sz="7000" b="1" dirty="0">
              <a:latin typeface="Century Gothic" panose="020B0502020202020204" pitchFamily="34" charset="0"/>
              <a:cs typeface="Impact"/>
            </a:endParaRPr>
          </a:p>
        </p:txBody>
      </p:sp>
      <p:pic>
        <p:nvPicPr>
          <p:cNvPr id="2" name="Picture 1"/>
          <p:cNvPicPr>
            <a:picLocks noChangeAspect="1"/>
          </p:cNvPicPr>
          <p:nvPr/>
        </p:nvPicPr>
        <p:blipFill>
          <a:blip r:embed="rId3"/>
          <a:stretch>
            <a:fillRect/>
          </a:stretch>
        </p:blipFill>
        <p:spPr>
          <a:xfrm>
            <a:off x="359468" y="0"/>
            <a:ext cx="5002306" cy="6858000"/>
          </a:xfrm>
          <a:prstGeom prst="rect">
            <a:avLst/>
          </a:prstGeom>
        </p:spPr>
      </p:pic>
      <p:sp>
        <p:nvSpPr>
          <p:cNvPr id="3" name="Rectangle 2"/>
          <p:cNvSpPr/>
          <p:nvPr/>
        </p:nvSpPr>
        <p:spPr>
          <a:xfrm>
            <a:off x="6524395" y="6518474"/>
            <a:ext cx="2442687" cy="246221"/>
          </a:xfrm>
          <a:prstGeom prst="rect">
            <a:avLst/>
          </a:prstGeom>
        </p:spPr>
        <p:txBody>
          <a:bodyPr wrap="square">
            <a:spAutoFit/>
          </a:bodyPr>
          <a:lstStyle/>
          <a:p>
            <a:r>
              <a:rPr lang="en-US" sz="1000" dirty="0" smtClean="0"/>
              <a:t>Photo credit: </a:t>
            </a:r>
            <a:r>
              <a:rPr lang="en-US" sz="1000" dirty="0" smtClean="0">
                <a:hlinkClick r:id="rId4"/>
              </a:rPr>
              <a:t>www.thebabyshopaholic.com</a:t>
            </a:r>
            <a:r>
              <a:rPr lang="en-US" sz="1000" dirty="0" smtClean="0"/>
              <a:t> </a:t>
            </a:r>
            <a:endParaRPr lang="en-US" sz="1000" dirty="0"/>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554334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376690"/>
            <a:ext cx="9135517" cy="5481310"/>
          </a:xfrm>
          <a:prstGeom prst="rect">
            <a:avLst/>
          </a:prstGeom>
        </p:spPr>
      </p:pic>
      <p:sp>
        <p:nvSpPr>
          <p:cNvPr id="5" name="Title 4"/>
          <p:cNvSpPr>
            <a:spLocks noGrp="1"/>
          </p:cNvSpPr>
          <p:nvPr>
            <p:ph type="title"/>
          </p:nvPr>
        </p:nvSpPr>
        <p:spPr>
          <a:xfrm>
            <a:off x="206062" y="279653"/>
            <a:ext cx="7966949" cy="1143000"/>
          </a:xfrm>
        </p:spPr>
        <p:txBody>
          <a:bodyPr>
            <a:noAutofit/>
          </a:bodyPr>
          <a:lstStyle/>
          <a:p>
            <a:r>
              <a:rPr lang="en-US" sz="7000" b="1" dirty="0" smtClean="0">
                <a:solidFill>
                  <a:srgbClr val="FF0000"/>
                </a:solidFill>
                <a:latin typeface="Century Gothic" panose="020B0502020202020204" pitchFamily="34" charset="0"/>
                <a:cs typeface="Impact"/>
              </a:rPr>
              <a:t>Spell </a:t>
            </a:r>
            <a:r>
              <a:rPr lang="en-US" sz="7000" b="1" dirty="0" smtClean="0">
                <a:solidFill>
                  <a:srgbClr val="000000"/>
                </a:solidFill>
                <a:latin typeface="Century Gothic" panose="020B0502020202020204" pitchFamily="34" charset="0"/>
                <a:cs typeface="Impact"/>
              </a:rPr>
              <a:t>these words!</a:t>
            </a:r>
            <a:endParaRPr lang="en-US" sz="7000" b="1" dirty="0">
              <a:solidFill>
                <a:srgbClr val="000000"/>
              </a:solidFill>
              <a:latin typeface="Century Gothic" panose="020B0502020202020204" pitchFamily="34" charset="0"/>
              <a:cs typeface="Impact"/>
            </a:endParaRPr>
          </a:p>
        </p:txBody>
      </p:sp>
      <p:sp>
        <p:nvSpPr>
          <p:cNvPr id="3" name="Rectangle 2"/>
          <p:cNvSpPr/>
          <p:nvPr/>
        </p:nvSpPr>
        <p:spPr>
          <a:xfrm>
            <a:off x="6969629" y="6540633"/>
            <a:ext cx="2095445" cy="246221"/>
          </a:xfrm>
          <a:prstGeom prst="rect">
            <a:avLst/>
          </a:prstGeom>
        </p:spPr>
        <p:txBody>
          <a:bodyPr wrap="none">
            <a:spAutoFit/>
          </a:bodyPr>
          <a:lstStyle/>
          <a:p>
            <a:r>
              <a:rPr lang="en-US" sz="1000" dirty="0" smtClean="0"/>
              <a:t>Photo credit: </a:t>
            </a:r>
            <a:r>
              <a:rPr lang="en-US" sz="1000" dirty="0" smtClean="0">
                <a:hlinkClick r:id="rId4"/>
              </a:rPr>
              <a:t>www.theguardian.com</a:t>
            </a:r>
            <a:r>
              <a:rPr lang="en-US" sz="1000" dirty="0" smtClean="0"/>
              <a:t> </a:t>
            </a:r>
            <a:endParaRPr lang="en-US" sz="1000" dirty="0"/>
          </a:p>
        </p:txBody>
      </p:sp>
      <p:sp>
        <p:nvSpPr>
          <p:cNvPr id="8" name="Title 4"/>
          <p:cNvSpPr txBox="1">
            <a:spLocks/>
          </p:cNvSpPr>
          <p:nvPr/>
        </p:nvSpPr>
        <p:spPr>
          <a:xfrm>
            <a:off x="1335086" y="233690"/>
            <a:ext cx="620695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000" b="1" dirty="0" smtClean="0">
                <a:solidFill>
                  <a:srgbClr val="000000"/>
                </a:solidFill>
                <a:latin typeface="Century Gothic" panose="020B0502020202020204" pitchFamily="34" charset="0"/>
                <a:cs typeface="Impact"/>
              </a:rPr>
              <a:t>Spellcheck!</a:t>
            </a:r>
            <a:endParaRPr lang="en-US" sz="7000" b="1" dirty="0">
              <a:solidFill>
                <a:srgbClr val="000000"/>
              </a:solidFill>
              <a:latin typeface="Century Gothic" panose="020B0502020202020204" pitchFamily="34" charset="0"/>
              <a:cs typeface="Impact"/>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36837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Fingertips ready?</a:t>
            </a:r>
            <a:endParaRPr lang="en-US" sz="5000" b="1" dirty="0">
              <a:solidFill>
                <a:srgbClr val="000000"/>
              </a:solidFill>
              <a:latin typeface="Century Gothic"/>
              <a:cs typeface="Century Gothic"/>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5" name="Picture 4"/>
          <p:cNvPicPr>
            <a:picLocks noChangeAspect="1"/>
          </p:cNvPicPr>
          <p:nvPr/>
        </p:nvPicPr>
        <p:blipFill>
          <a:blip r:embed="rId4"/>
          <a:stretch>
            <a:fillRect/>
          </a:stretch>
        </p:blipFill>
        <p:spPr>
          <a:xfrm>
            <a:off x="6132622" y="3959549"/>
            <a:ext cx="3011378" cy="2898451"/>
          </a:xfrm>
          <a:prstGeom prst="rect">
            <a:avLst/>
          </a:prstGeom>
        </p:spPr>
      </p:pic>
      <p:pic>
        <p:nvPicPr>
          <p:cNvPr id="7" name="Picture 6" descr="Screen Shot 2014-06-15 at 15.58.27.png"/>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08840" y="1521666"/>
            <a:ext cx="8756234" cy="945751"/>
          </a:xfrm>
          <a:prstGeom prst="rect">
            <a:avLst/>
          </a:prstGeom>
        </p:spPr>
      </p:pic>
      <p:pic>
        <p:nvPicPr>
          <p:cNvPr id="10" name="Picture 9" descr="Screen Shot 2014-06-15 at 16.03.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33" y="2895307"/>
            <a:ext cx="5099119" cy="1001613"/>
          </a:xfrm>
          <a:prstGeom prst="rect">
            <a:avLst/>
          </a:prstGeom>
        </p:spPr>
      </p:pic>
      <p:sp>
        <p:nvSpPr>
          <p:cNvPr id="15" name="Freeform 14"/>
          <p:cNvSpPr/>
          <p:nvPr/>
        </p:nvSpPr>
        <p:spPr>
          <a:xfrm rot="19791046">
            <a:off x="5852692" y="3607501"/>
            <a:ext cx="393680" cy="578836"/>
          </a:xfrm>
          <a:custGeom>
            <a:avLst/>
            <a:gdLst>
              <a:gd name="connsiteX0" fmla="*/ 0 w 393680"/>
              <a:gd name="connsiteY0" fmla="*/ 26221 h 578836"/>
              <a:gd name="connsiteX1" fmla="*/ 193883 w 393680"/>
              <a:gd name="connsiteY1" fmla="*/ 26221 h 578836"/>
              <a:gd name="connsiteX2" fmla="*/ 203577 w 393680"/>
              <a:gd name="connsiteY2" fmla="*/ 55306 h 578836"/>
              <a:gd name="connsiteX3" fmla="*/ 184189 w 393680"/>
              <a:gd name="connsiteY3" fmla="*/ 142561 h 578836"/>
              <a:gd name="connsiteX4" fmla="*/ 164800 w 393680"/>
              <a:gd name="connsiteY4" fmla="*/ 200731 h 578836"/>
              <a:gd name="connsiteX5" fmla="*/ 174494 w 393680"/>
              <a:gd name="connsiteY5" fmla="*/ 258901 h 578836"/>
              <a:gd name="connsiteX6" fmla="*/ 213271 w 393680"/>
              <a:gd name="connsiteY6" fmla="*/ 278291 h 578836"/>
              <a:gd name="connsiteX7" fmla="*/ 261742 w 393680"/>
              <a:gd name="connsiteY7" fmla="*/ 326766 h 578836"/>
              <a:gd name="connsiteX8" fmla="*/ 310212 w 393680"/>
              <a:gd name="connsiteY8" fmla="*/ 346156 h 578836"/>
              <a:gd name="connsiteX9" fmla="*/ 339295 w 393680"/>
              <a:gd name="connsiteY9" fmla="*/ 355851 h 578836"/>
              <a:gd name="connsiteX10" fmla="*/ 378071 w 393680"/>
              <a:gd name="connsiteY10" fmla="*/ 375241 h 578836"/>
              <a:gd name="connsiteX11" fmla="*/ 387766 w 393680"/>
              <a:gd name="connsiteY11" fmla="*/ 578836 h 57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680" h="578836">
                <a:moveTo>
                  <a:pt x="0" y="26221"/>
                </a:moveTo>
                <a:cubicBezTo>
                  <a:pt x="79317" y="-5508"/>
                  <a:pt x="72125" y="-11832"/>
                  <a:pt x="193883" y="26221"/>
                </a:cubicBezTo>
                <a:cubicBezTo>
                  <a:pt x="203637" y="29269"/>
                  <a:pt x="200346" y="45611"/>
                  <a:pt x="203577" y="55306"/>
                </a:cubicBezTo>
                <a:cubicBezTo>
                  <a:pt x="197114" y="84391"/>
                  <a:pt x="191865" y="113773"/>
                  <a:pt x="184189" y="142561"/>
                </a:cubicBezTo>
                <a:cubicBezTo>
                  <a:pt x="178923" y="162310"/>
                  <a:pt x="164800" y="200731"/>
                  <a:pt x="164800" y="200731"/>
                </a:cubicBezTo>
                <a:cubicBezTo>
                  <a:pt x="168031" y="220121"/>
                  <a:pt x="164076" y="242231"/>
                  <a:pt x="174494" y="258901"/>
                </a:cubicBezTo>
                <a:cubicBezTo>
                  <a:pt x="182153" y="271156"/>
                  <a:pt x="201864" y="269418"/>
                  <a:pt x="213271" y="278291"/>
                </a:cubicBezTo>
                <a:cubicBezTo>
                  <a:pt x="231307" y="292320"/>
                  <a:pt x="240526" y="318279"/>
                  <a:pt x="261742" y="326766"/>
                </a:cubicBezTo>
                <a:cubicBezTo>
                  <a:pt x="277899" y="333229"/>
                  <a:pt x="293919" y="340045"/>
                  <a:pt x="310212" y="346156"/>
                </a:cubicBezTo>
                <a:cubicBezTo>
                  <a:pt x="319780" y="349744"/>
                  <a:pt x="329903" y="351825"/>
                  <a:pt x="339295" y="355851"/>
                </a:cubicBezTo>
                <a:cubicBezTo>
                  <a:pt x="352578" y="361544"/>
                  <a:pt x="365146" y="368778"/>
                  <a:pt x="378071" y="375241"/>
                </a:cubicBezTo>
                <a:cubicBezTo>
                  <a:pt x="406161" y="459511"/>
                  <a:pt x="387766" y="394107"/>
                  <a:pt x="387766" y="578836"/>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Rectangle 2"/>
          <p:cNvSpPr/>
          <p:nvPr/>
        </p:nvSpPr>
        <p:spPr>
          <a:xfrm>
            <a:off x="308840" y="5575806"/>
            <a:ext cx="3052413" cy="1015663"/>
          </a:xfrm>
          <a:prstGeom prst="rect">
            <a:avLst/>
          </a:prstGeom>
        </p:spPr>
        <p:txBody>
          <a:bodyPr wrap="none">
            <a:spAutoFit/>
          </a:bodyPr>
          <a:lstStyle/>
          <a:p>
            <a:r>
              <a:rPr lang="en-US" sz="6000" dirty="0" smtClean="0">
                <a:solidFill>
                  <a:srgbClr val="0000FF"/>
                </a:solidFill>
              </a:rPr>
              <a:t>#</a:t>
            </a:r>
            <a:r>
              <a:rPr lang="en-US" sz="6000" dirty="0" err="1" smtClean="0">
                <a:solidFill>
                  <a:srgbClr val="0000FF"/>
                </a:solidFill>
              </a:rPr>
              <a:t>GrowEX</a:t>
            </a:r>
            <a:endParaRPr lang="en-US" sz="6000" dirty="0">
              <a:solidFill>
                <a:srgbClr val="0000FF"/>
              </a:solidFill>
            </a:endParaRPr>
          </a:p>
        </p:txBody>
      </p:sp>
    </p:spTree>
    <p:extLst>
      <p:ext uri="{BB962C8B-B14F-4D97-AF65-F5344CB8AC3E}">
        <p14:creationId xmlns:p14="http://schemas.microsoft.com/office/powerpoint/2010/main" val="510242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04790" y="3784600"/>
            <a:ext cx="4572000" cy="3073400"/>
          </a:xfrm>
          <a:prstGeom prst="rect">
            <a:avLst/>
          </a:prstGeom>
        </p:spPr>
      </p:pic>
      <p:sp>
        <p:nvSpPr>
          <p:cNvPr id="2" name="Title 1"/>
          <p:cNvSpPr>
            <a:spLocks noGrp="1"/>
          </p:cNvSpPr>
          <p:nvPr>
            <p:ph type="ctrTitle"/>
          </p:nvPr>
        </p:nvSpPr>
        <p:spPr>
          <a:xfrm>
            <a:off x="237067" y="2158112"/>
            <a:ext cx="8796866" cy="702734"/>
          </a:xfrm>
        </p:spPr>
        <p:txBody>
          <a:bodyPr>
            <a:noAutofit/>
          </a:bodyPr>
          <a:lstStyle/>
          <a:p>
            <a:r>
              <a:rPr lang="en-US" sz="20000" b="1" dirty="0" smtClean="0">
                <a:latin typeface="Century Gothic"/>
                <a:cs typeface="Century Gothic"/>
              </a:rPr>
              <a:t>Why?</a:t>
            </a:r>
            <a:endParaRPr lang="en-US" sz="20000" b="1" dirty="0">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128436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5309" y="1988979"/>
            <a:ext cx="7234832" cy="5012705"/>
          </a:xfrm>
          <a:prstGeom prst="rect">
            <a:avLst/>
          </a:prstGeom>
        </p:spPr>
      </p:pic>
      <p:sp>
        <p:nvSpPr>
          <p:cNvPr id="2" name="Title 1"/>
          <p:cNvSpPr>
            <a:spLocks noGrp="1"/>
          </p:cNvSpPr>
          <p:nvPr>
            <p:ph type="ctrTitle"/>
          </p:nvPr>
        </p:nvSpPr>
        <p:spPr>
          <a:xfrm>
            <a:off x="268208" y="892797"/>
            <a:ext cx="8796866" cy="702734"/>
          </a:xfrm>
        </p:spPr>
        <p:txBody>
          <a:bodyPr>
            <a:normAutofit fontScale="90000"/>
          </a:bodyPr>
          <a:lstStyle/>
          <a:p>
            <a:r>
              <a:rPr lang="en-US" b="1" dirty="0" smtClean="0">
                <a:latin typeface="Century Gothic"/>
                <a:cs typeface="Century Gothic"/>
              </a:rPr>
              <a:t>The current landscape for teaching and learning is </a:t>
            </a:r>
            <a:r>
              <a:rPr lang="en-US" b="1" dirty="0" smtClean="0">
                <a:solidFill>
                  <a:srgbClr val="FF0000"/>
                </a:solidFill>
                <a:latin typeface="Century Gothic"/>
                <a:cs typeface="Century Gothic"/>
              </a:rPr>
              <a:t>divided</a:t>
            </a:r>
            <a:endParaRPr lang="en-US" b="1" dirty="0">
              <a:solidFill>
                <a:srgbClr val="FF0000"/>
              </a:solidFill>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807468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055625"/>
            <a:ext cx="9144000" cy="4572000"/>
          </a:xfrm>
          <a:prstGeom prst="rect">
            <a:avLst/>
          </a:prstGeom>
        </p:spPr>
      </p:pic>
      <p:sp>
        <p:nvSpPr>
          <p:cNvPr id="2" name="Title 1"/>
          <p:cNvSpPr>
            <a:spLocks noGrp="1"/>
          </p:cNvSpPr>
          <p:nvPr>
            <p:ph type="ctrTitle"/>
          </p:nvPr>
        </p:nvSpPr>
        <p:spPr>
          <a:xfrm>
            <a:off x="237067" y="1642533"/>
            <a:ext cx="8796866" cy="702734"/>
          </a:xfrm>
        </p:spPr>
        <p:txBody>
          <a:bodyPr>
            <a:normAutofit fontScale="90000"/>
          </a:bodyPr>
          <a:lstStyle/>
          <a:p>
            <a:r>
              <a:rPr lang="en-US" b="1" dirty="0" smtClean="0">
                <a:latin typeface="Century Gothic"/>
                <a:cs typeface="Century Gothic"/>
              </a:rPr>
              <a:t>Ofsted have </a:t>
            </a:r>
            <a:r>
              <a:rPr lang="en-US" b="1" dirty="0" smtClean="0">
                <a:solidFill>
                  <a:srgbClr val="FF0000"/>
                </a:solidFill>
                <a:latin typeface="Century Gothic"/>
                <a:cs typeface="Century Gothic"/>
              </a:rPr>
              <a:t>freed</a:t>
            </a:r>
            <a:r>
              <a:rPr lang="en-US" b="1" dirty="0" smtClean="0">
                <a:latin typeface="Century Gothic"/>
                <a:cs typeface="Century Gothic"/>
              </a:rPr>
              <a:t> us from the burden of lesson </a:t>
            </a:r>
            <a:r>
              <a:rPr lang="en-US" b="1" dirty="0" err="1" smtClean="0">
                <a:latin typeface="Century Gothic"/>
                <a:cs typeface="Century Gothic"/>
              </a:rPr>
              <a:t>gradings</a:t>
            </a:r>
            <a:r>
              <a:rPr lang="en-US" b="1" dirty="0" smtClean="0">
                <a:latin typeface="Century Gothic"/>
                <a:cs typeface="Century Gothic"/>
              </a:rPr>
              <a:t>, and more specifically judging individual lessons and teachers …</a:t>
            </a:r>
            <a:endParaRPr lang="en-US" b="1"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193415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439333"/>
            <a:ext cx="8796866" cy="702734"/>
          </a:xfrm>
        </p:spPr>
        <p:txBody>
          <a:bodyPr>
            <a:normAutofit fontScale="90000"/>
          </a:bodyPr>
          <a:lstStyle/>
          <a:p>
            <a:r>
              <a:rPr lang="en-US" b="1" dirty="0" smtClean="0">
                <a:latin typeface="Century Gothic"/>
                <a:cs typeface="Century Gothic"/>
              </a:rPr>
              <a:t>However, many schools </a:t>
            </a:r>
            <a:br>
              <a:rPr lang="en-US" b="1" dirty="0" smtClean="0">
                <a:latin typeface="Century Gothic"/>
                <a:cs typeface="Century Gothic"/>
              </a:rPr>
            </a:br>
            <a:r>
              <a:rPr lang="en-US" b="1" dirty="0" smtClean="0">
                <a:latin typeface="Century Gothic"/>
                <a:cs typeface="Century Gothic"/>
              </a:rPr>
              <a:t>(or at least individual teachers) </a:t>
            </a:r>
            <a:br>
              <a:rPr lang="en-US" b="1" dirty="0" smtClean="0">
                <a:latin typeface="Century Gothic"/>
                <a:cs typeface="Century Gothic"/>
              </a:rPr>
            </a:br>
            <a:r>
              <a:rPr lang="en-US" b="1" dirty="0" smtClean="0">
                <a:latin typeface="Century Gothic"/>
                <a:cs typeface="Century Gothic"/>
              </a:rPr>
              <a:t>are reporting </a:t>
            </a:r>
            <a:r>
              <a:rPr lang="en-US" b="1" dirty="0" smtClean="0">
                <a:solidFill>
                  <a:srgbClr val="FF0000"/>
                </a:solidFill>
                <a:latin typeface="Century Gothic"/>
                <a:cs typeface="Century Gothic"/>
              </a:rPr>
              <a:t>no changes</a:t>
            </a:r>
            <a:r>
              <a:rPr lang="en-US" b="1" dirty="0" smtClean="0">
                <a:latin typeface="Century Gothic"/>
                <a:cs typeface="Century Gothic"/>
              </a:rPr>
              <a:t>.</a:t>
            </a:r>
            <a:endParaRPr lang="en-US" b="1" dirty="0">
              <a:latin typeface="Century Gothic"/>
              <a:cs typeface="Century Gothic"/>
            </a:endParaRPr>
          </a:p>
        </p:txBody>
      </p:sp>
      <p:pic>
        <p:nvPicPr>
          <p:cNvPr id="3" name="Picture 2"/>
          <p:cNvPicPr>
            <a:picLocks noChangeAspect="1"/>
          </p:cNvPicPr>
          <p:nvPr/>
        </p:nvPicPr>
        <p:blipFill>
          <a:blip r:embed="rId2"/>
          <a:stretch>
            <a:fillRect/>
          </a:stretch>
        </p:blipFill>
        <p:spPr>
          <a:xfrm>
            <a:off x="5334000" y="4000500"/>
            <a:ext cx="3810000" cy="2857500"/>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1934150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24 at 21.24.47.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93" y="1046955"/>
            <a:ext cx="8187427" cy="3834253"/>
          </a:xfrm>
          <a:prstGeom prst="rect">
            <a:avLst/>
          </a:prstGeom>
        </p:spPr>
      </p:pic>
      <p:sp>
        <p:nvSpPr>
          <p:cNvPr id="2" name="Rectangle 1"/>
          <p:cNvSpPr/>
          <p:nvPr/>
        </p:nvSpPr>
        <p:spPr>
          <a:xfrm>
            <a:off x="0" y="5329991"/>
            <a:ext cx="9090764" cy="1214435"/>
          </a:xfrm>
          <a:prstGeom prst="rect">
            <a:avLst/>
          </a:prstGeom>
        </p:spPr>
        <p:txBody>
          <a:bodyPr wrap="square">
            <a:spAutoFit/>
          </a:bodyPr>
          <a:lstStyle/>
          <a:p>
            <a:pPr algn="ctr">
              <a:lnSpc>
                <a:spcPct val="150000"/>
              </a:lnSpc>
            </a:pPr>
            <a:r>
              <a:rPr lang="en-US" sz="2500" b="1" dirty="0">
                <a:latin typeface="Century Gothic"/>
                <a:cs typeface="Century Gothic"/>
              </a:rPr>
              <a:t>ASCL are reporting that </a:t>
            </a:r>
            <a:r>
              <a:rPr lang="en-US" sz="2500" b="1" dirty="0" smtClean="0">
                <a:solidFill>
                  <a:srgbClr val="FF0000"/>
                </a:solidFill>
                <a:latin typeface="Century Gothic"/>
                <a:cs typeface="Century Gothic"/>
              </a:rPr>
              <a:t>2</a:t>
            </a:r>
            <a:r>
              <a:rPr lang="en-US" sz="2500" b="1" dirty="0">
                <a:solidFill>
                  <a:srgbClr val="FF0000"/>
                </a:solidFill>
                <a:latin typeface="Century Gothic"/>
                <a:cs typeface="Century Gothic"/>
              </a:rPr>
              <a:t>/3rds of schools </a:t>
            </a:r>
            <a:r>
              <a:rPr lang="en-US" sz="2500" b="1" dirty="0">
                <a:latin typeface="Century Gothic"/>
                <a:cs typeface="Century Gothic"/>
              </a:rPr>
              <a:t>are still using summative assessments on individual lessons </a:t>
            </a:r>
            <a:r>
              <a:rPr lang="en-US" sz="2500" b="1" dirty="0" smtClean="0">
                <a:latin typeface="Century Gothic"/>
                <a:cs typeface="Century Gothic"/>
              </a:rPr>
              <a:t>&amp; teachers</a:t>
            </a:r>
            <a:r>
              <a:rPr lang="en-US" sz="2500" b="1" dirty="0">
                <a:latin typeface="Century Gothic"/>
                <a:cs typeface="Century Gothic"/>
              </a:rPr>
              <a:t>.</a:t>
            </a:r>
            <a:endParaRPr lang="en-US" sz="2500" dirty="0"/>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1934150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24 at 21.25.51.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500" y="0"/>
            <a:ext cx="5445486" cy="6858000"/>
          </a:xfrm>
          <a:prstGeom prst="rect">
            <a:avLst/>
          </a:prstGeom>
        </p:spPr>
      </p:pic>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1934150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683933"/>
            <a:ext cx="8796866" cy="702734"/>
          </a:xfrm>
        </p:spPr>
        <p:txBody>
          <a:bodyPr>
            <a:normAutofit fontScale="90000"/>
          </a:bodyPr>
          <a:lstStyle/>
          <a:p>
            <a:pPr>
              <a:lnSpc>
                <a:spcPct val="150000"/>
              </a:lnSpc>
            </a:pPr>
            <a:r>
              <a:rPr lang="en-US" b="1" dirty="0" smtClean="0">
                <a:latin typeface="Century Gothic"/>
                <a:cs typeface="Century Gothic"/>
              </a:rPr>
              <a:t>Mission: A </a:t>
            </a:r>
            <a:r>
              <a:rPr lang="en-US" b="1" dirty="0" smtClean="0">
                <a:latin typeface="Century Gothic"/>
                <a:cs typeface="Century Gothic"/>
              </a:rPr>
              <a:t>move away from </a:t>
            </a:r>
            <a:br>
              <a:rPr lang="en-US" b="1" dirty="0" smtClean="0">
                <a:latin typeface="Century Gothic"/>
                <a:cs typeface="Century Gothic"/>
              </a:rPr>
            </a:br>
            <a:r>
              <a:rPr lang="en-US" b="1" dirty="0" smtClean="0">
                <a:solidFill>
                  <a:srgbClr val="FF0000"/>
                </a:solidFill>
                <a:latin typeface="Century Gothic"/>
                <a:cs typeface="Century Gothic"/>
              </a:rPr>
              <a:t>one-off </a:t>
            </a:r>
            <a:r>
              <a:rPr lang="en-US" b="1" dirty="0" smtClean="0">
                <a:latin typeface="Century Gothic"/>
                <a:cs typeface="Century Gothic"/>
              </a:rPr>
              <a:t>classroom performance towards a more sophisticated model of gathering </a:t>
            </a:r>
            <a:r>
              <a:rPr lang="en-US" b="1" dirty="0">
                <a:latin typeface="Century Gothic"/>
                <a:cs typeface="Century Gothic"/>
              </a:rPr>
              <a:t>r</a:t>
            </a:r>
            <a:r>
              <a:rPr lang="en-US" b="1" dirty="0" smtClean="0">
                <a:latin typeface="Century Gothic"/>
                <a:cs typeface="Century Gothic"/>
              </a:rPr>
              <a:t>eliable </a:t>
            </a:r>
            <a:br>
              <a:rPr lang="en-US" b="1" dirty="0" smtClean="0">
                <a:latin typeface="Century Gothic"/>
                <a:cs typeface="Century Gothic"/>
              </a:rPr>
            </a:br>
            <a:r>
              <a:rPr lang="en-US" b="1" dirty="0" smtClean="0">
                <a:latin typeface="Century Gothic"/>
                <a:cs typeface="Century Gothic"/>
              </a:rPr>
              <a:t>and valid sources </a:t>
            </a:r>
            <a:r>
              <a:rPr lang="en-US" b="1" dirty="0">
                <a:latin typeface="Century Gothic"/>
                <a:cs typeface="Century Gothic"/>
              </a:rPr>
              <a:t>o</a:t>
            </a:r>
            <a:r>
              <a:rPr lang="en-US" b="1" dirty="0" smtClean="0">
                <a:latin typeface="Century Gothic"/>
                <a:cs typeface="Century Gothic"/>
              </a:rPr>
              <a:t>f evidence (without a grade) </a:t>
            </a:r>
            <a:r>
              <a:rPr lang="en-US" b="1" dirty="0" smtClean="0">
                <a:solidFill>
                  <a:srgbClr val="FF0000"/>
                </a:solidFill>
                <a:latin typeface="Century Gothic"/>
                <a:cs typeface="Century Gothic"/>
              </a:rPr>
              <a:t>over time </a:t>
            </a:r>
            <a:r>
              <a:rPr lang="en-US" b="1" dirty="0" smtClean="0">
                <a:latin typeface="Century Gothic"/>
                <a:cs typeface="Century Gothic"/>
              </a:rPr>
              <a:t>… </a:t>
            </a:r>
            <a:endParaRPr lang="en-US"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931233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72770"/>
            <a:ext cx="9144000" cy="6085230"/>
          </a:xfrm>
          <a:prstGeom prst="rect">
            <a:avLst/>
          </a:prstGeom>
        </p:spPr>
      </p:pic>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Running thought …</a:t>
            </a:r>
            <a:endParaRPr lang="en-US" sz="5000" b="1" dirty="0">
              <a:solidFill>
                <a:srgbClr val="000000"/>
              </a:solidFill>
              <a:latin typeface="Century Gothic"/>
              <a:cs typeface="Century Gothic"/>
            </a:endParaRPr>
          </a:p>
        </p:txBody>
      </p:sp>
      <p:sp>
        <p:nvSpPr>
          <p:cNvPr id="9" name="Title 1"/>
          <p:cNvSpPr txBox="1">
            <a:spLocks/>
          </p:cNvSpPr>
          <p:nvPr/>
        </p:nvSpPr>
        <p:spPr>
          <a:xfrm>
            <a:off x="88299" y="6127239"/>
            <a:ext cx="8976775" cy="5573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000" dirty="0" smtClean="0">
                <a:ln>
                  <a:solidFill>
                    <a:schemeClr val="tx1"/>
                  </a:solidFill>
                </a:ln>
                <a:solidFill>
                  <a:schemeClr val="bg1"/>
                </a:solidFill>
                <a:latin typeface="Impact"/>
                <a:cs typeface="Impact"/>
              </a:rPr>
              <a:t>If you could observe someone, who would it be and why?</a:t>
            </a:r>
            <a:endParaRPr lang="en-US" sz="3000" dirty="0">
              <a:ln>
                <a:solidFill>
                  <a:schemeClr val="tx1"/>
                </a:solidFill>
              </a:ln>
              <a:solidFill>
                <a:schemeClr val="bg1"/>
              </a:solidFill>
              <a:latin typeface="Impact"/>
              <a:cs typeface="Impact"/>
            </a:endParaRPr>
          </a:p>
        </p:txBody>
      </p:sp>
      <p:sp>
        <p:nvSpPr>
          <p:cNvPr id="5" name="Rectangle 4"/>
          <p:cNvSpPr/>
          <p:nvPr/>
        </p:nvSpPr>
        <p:spPr>
          <a:xfrm>
            <a:off x="6969629" y="6561506"/>
            <a:ext cx="2095445" cy="246221"/>
          </a:xfrm>
          <a:prstGeom prst="rect">
            <a:avLst/>
          </a:prstGeom>
        </p:spPr>
        <p:txBody>
          <a:bodyPr wrap="none">
            <a:spAutoFit/>
          </a:bodyPr>
          <a:lstStyle/>
          <a:p>
            <a:r>
              <a:rPr lang="en-US" sz="1000" dirty="0" smtClean="0"/>
              <a:t>Image: </a:t>
            </a:r>
            <a:r>
              <a:rPr lang="en-US" sz="1000" dirty="0" smtClean="0">
                <a:hlinkClick r:id="rId4"/>
              </a:rPr>
              <a:t>www.everydayfeminism.com</a:t>
            </a:r>
            <a:r>
              <a:rPr lang="en-US" sz="1000" dirty="0"/>
              <a:t> </a:t>
            </a: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247723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45000"/>
          </a:blip>
          <a:stretch>
            <a:fillRect/>
          </a:stretch>
        </p:blipFill>
        <p:spPr>
          <a:xfrm>
            <a:off x="0" y="368300"/>
            <a:ext cx="9144000" cy="6098977"/>
          </a:xfrm>
          <a:prstGeom prst="rect">
            <a:avLst/>
          </a:prstGeom>
        </p:spPr>
      </p:pic>
      <p:sp>
        <p:nvSpPr>
          <p:cNvPr id="2" name="Title 1"/>
          <p:cNvSpPr>
            <a:spLocks noGrp="1"/>
          </p:cNvSpPr>
          <p:nvPr>
            <p:ph type="ctrTitle"/>
          </p:nvPr>
        </p:nvSpPr>
        <p:spPr>
          <a:xfrm>
            <a:off x="237067" y="3568793"/>
            <a:ext cx="8796866" cy="702734"/>
          </a:xfrm>
        </p:spPr>
        <p:txBody>
          <a:bodyPr>
            <a:normAutofit fontScale="90000"/>
          </a:bodyPr>
          <a:lstStyle/>
          <a:p>
            <a:pPr algn="r"/>
            <a:r>
              <a:rPr lang="en-US" b="1" dirty="0" smtClean="0">
                <a:latin typeface="Century Gothic"/>
                <a:cs typeface="Century Gothic"/>
              </a:rPr>
              <a:t>Bravery Award!</a:t>
            </a:r>
            <a:endParaRPr lang="en-US" b="1" dirty="0">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ext uri="{D42A27DB-BD31-4B8C-83A1-F6EECF244321}">
                <p14:modId xmlns:p14="http://schemas.microsoft.com/office/powerpoint/2010/main" val="2480023968"/>
              </p:ext>
            </p:extLst>
          </p:nvPr>
        </p:nvGraphicFramePr>
        <p:xfrm>
          <a:off x="417513" y="527095"/>
          <a:ext cx="8331200" cy="4627562"/>
        </p:xfrm>
        <a:graphic>
          <a:graphicData uri="http://schemas.openxmlformats.org/presentationml/2006/ole">
            <mc:AlternateContent xmlns:mc="http://schemas.openxmlformats.org/markup-compatibility/2006">
              <mc:Choice xmlns:v="urn:schemas-microsoft-com:vml" Requires="v">
                <p:oleObj spid="_x0000_s1065" name="Worksheet" r:id="rId4" imgW="8332543" imgH="4626482" progId="Excel.Sheet.8">
                  <p:embed/>
                </p:oleObj>
              </mc:Choice>
              <mc:Fallback>
                <p:oleObj name="Worksheet" r:id="rId4" imgW="8332543" imgH="4626482"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3" y="527095"/>
                        <a:ext cx="8331200" cy="4627562"/>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Rounded Rectangle 1"/>
          <p:cNvSpPr/>
          <p:nvPr/>
        </p:nvSpPr>
        <p:spPr>
          <a:xfrm>
            <a:off x="2281969" y="417962"/>
            <a:ext cx="5230299" cy="64360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4"/>
          <p:cNvSpPr>
            <a:spLocks noChangeArrowheads="1"/>
          </p:cNvSpPr>
          <p:nvPr/>
        </p:nvSpPr>
        <p:spPr bwMode="auto">
          <a:xfrm>
            <a:off x="682926" y="410373"/>
            <a:ext cx="7467215"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500" b="1" dirty="0" smtClean="0">
                <a:latin typeface="Century Gothic"/>
                <a:cs typeface="Century Gothic"/>
              </a:rPr>
              <a:t>What we may be used to?</a:t>
            </a:r>
            <a:endParaRPr lang="en-US" sz="4500" b="1"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6"/>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2336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581937"/>
          </a:xfrm>
        </p:spPr>
        <p:txBody>
          <a:bodyPr>
            <a:noAutofit/>
          </a:bodyPr>
          <a:lstStyle/>
          <a:p>
            <a:pPr algn="l"/>
            <a:r>
              <a:rPr lang="en-US" sz="5000" b="1" dirty="0" smtClean="0">
                <a:solidFill>
                  <a:srgbClr val="000000"/>
                </a:solidFill>
                <a:latin typeface="Century Gothic" panose="020B0502020202020204" pitchFamily="34" charset="0"/>
                <a:cs typeface="Impact"/>
              </a:rPr>
              <a:t>Start thinking …</a:t>
            </a:r>
            <a:endParaRPr lang="en-US" sz="5000" b="1" dirty="0">
              <a:solidFill>
                <a:srgbClr val="000000"/>
              </a:solidFill>
              <a:latin typeface="Century Gothic" panose="020B0502020202020204" pitchFamily="34" charset="0"/>
              <a:cs typeface="Impact"/>
            </a:endParaRPr>
          </a:p>
        </p:txBody>
      </p:sp>
      <p:pic>
        <p:nvPicPr>
          <p:cNvPr id="4" name="Picture 3"/>
          <p:cNvPicPr>
            <a:picLocks noChangeAspect="1"/>
          </p:cNvPicPr>
          <p:nvPr/>
        </p:nvPicPr>
        <p:blipFill>
          <a:blip r:embed="rId3"/>
          <a:stretch>
            <a:fillRect/>
          </a:stretch>
        </p:blipFill>
        <p:spPr>
          <a:xfrm>
            <a:off x="0" y="764381"/>
            <a:ext cx="9144000" cy="6093619"/>
          </a:xfrm>
          <a:prstGeom prst="rect">
            <a:avLst/>
          </a:prstGeom>
        </p:spPr>
      </p:pic>
      <p:sp>
        <p:nvSpPr>
          <p:cNvPr id="9" name="Title 1"/>
          <p:cNvSpPr txBox="1">
            <a:spLocks/>
          </p:cNvSpPr>
          <p:nvPr/>
        </p:nvSpPr>
        <p:spPr>
          <a:xfrm>
            <a:off x="697977" y="5892093"/>
            <a:ext cx="7968585" cy="5573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dirty="0" smtClean="0">
                <a:ln>
                  <a:solidFill>
                    <a:schemeClr val="tx1"/>
                  </a:solidFill>
                </a:ln>
                <a:solidFill>
                  <a:schemeClr val="bg1"/>
                </a:solidFill>
                <a:latin typeface="Impact"/>
                <a:cs typeface="Impact"/>
              </a:rPr>
              <a:t>If you could observe someone teach,</a:t>
            </a:r>
          </a:p>
          <a:p>
            <a:pPr algn="l"/>
            <a:r>
              <a:rPr lang="en-US" sz="3000" dirty="0" smtClean="0">
                <a:ln>
                  <a:solidFill>
                    <a:schemeClr val="tx1"/>
                  </a:solidFill>
                </a:ln>
                <a:solidFill>
                  <a:schemeClr val="bg1"/>
                </a:solidFill>
                <a:latin typeface="Impact"/>
                <a:cs typeface="Impact"/>
              </a:rPr>
              <a:t> 							who would it be and why?</a:t>
            </a:r>
            <a:endParaRPr lang="en-US" sz="3000" dirty="0">
              <a:ln>
                <a:solidFill>
                  <a:schemeClr val="tx1"/>
                </a:solidFill>
              </a:ln>
              <a:solidFill>
                <a:schemeClr val="bg1"/>
              </a:solidFill>
              <a:latin typeface="Impact"/>
              <a:cs typeface="Impact"/>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292089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379592" y="2655121"/>
            <a:ext cx="2801919" cy="4202879"/>
          </a:xfrm>
          <a:prstGeom prst="rect">
            <a:avLst/>
          </a:prstGeom>
        </p:spPr>
      </p:pic>
      <p:sp>
        <p:nvSpPr>
          <p:cNvPr id="8" name="Rectangle 4"/>
          <p:cNvSpPr>
            <a:spLocks noChangeArrowheads="1"/>
          </p:cNvSpPr>
          <p:nvPr/>
        </p:nvSpPr>
        <p:spPr bwMode="auto">
          <a:xfrm>
            <a:off x="649592" y="604490"/>
            <a:ext cx="786625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The full time classroom teacher</a:t>
            </a:r>
            <a:endParaRPr lang="en-US" sz="4000" b="1" dirty="0">
              <a:latin typeface="Century Gothic"/>
              <a:cs typeface="Century Gothic"/>
            </a:endParaRPr>
          </a:p>
        </p:txBody>
      </p:sp>
      <p:sp>
        <p:nvSpPr>
          <p:cNvPr id="4" name="Rectangle 3"/>
          <p:cNvSpPr/>
          <p:nvPr/>
        </p:nvSpPr>
        <p:spPr>
          <a:xfrm>
            <a:off x="410692" y="1916457"/>
            <a:ext cx="8534375" cy="1477328"/>
          </a:xfrm>
          <a:prstGeom prst="rect">
            <a:avLst/>
          </a:prstGeom>
        </p:spPr>
        <p:txBody>
          <a:bodyPr wrap="square">
            <a:spAutoFit/>
          </a:bodyPr>
          <a:lstStyle/>
          <a:p>
            <a:pPr marL="514350" indent="-514350">
              <a:buFont typeface="+mj-lt"/>
              <a:buAutoNum type="arabicPeriod"/>
            </a:pPr>
            <a:r>
              <a:rPr lang="en-US" sz="3000" b="1" dirty="0" smtClean="0">
                <a:latin typeface="Century Gothic"/>
                <a:cs typeface="Century Gothic"/>
              </a:rPr>
              <a:t>Teaches on average </a:t>
            </a:r>
            <a:r>
              <a:rPr lang="en-US" sz="3000" b="1" dirty="0" smtClean="0">
                <a:solidFill>
                  <a:srgbClr val="FF0000"/>
                </a:solidFill>
                <a:latin typeface="Century Gothic"/>
                <a:cs typeface="Century Gothic"/>
              </a:rPr>
              <a:t>20</a:t>
            </a:r>
            <a:r>
              <a:rPr lang="en-US" sz="3000" b="1" dirty="0" smtClean="0">
                <a:latin typeface="Century Gothic"/>
                <a:cs typeface="Century Gothic"/>
              </a:rPr>
              <a:t> hours per week.</a:t>
            </a:r>
          </a:p>
          <a:p>
            <a:pPr marL="514350" indent="-514350">
              <a:buFont typeface="+mj-lt"/>
              <a:buAutoNum type="arabicPeriod"/>
            </a:pPr>
            <a:r>
              <a:rPr lang="en-US" sz="3000" b="1" dirty="0" smtClean="0">
                <a:latin typeface="Century Gothic"/>
                <a:cs typeface="Century Gothic"/>
              </a:rPr>
              <a:t>Teaches for </a:t>
            </a:r>
            <a:r>
              <a:rPr lang="en-US" sz="3000" b="1" dirty="0" smtClean="0">
                <a:solidFill>
                  <a:srgbClr val="FF0000"/>
                </a:solidFill>
                <a:latin typeface="Century Gothic"/>
                <a:cs typeface="Century Gothic"/>
              </a:rPr>
              <a:t>38</a:t>
            </a:r>
            <a:r>
              <a:rPr lang="en-US" sz="3000" b="1" dirty="0" smtClean="0">
                <a:latin typeface="Century Gothic"/>
                <a:cs typeface="Century Gothic"/>
              </a:rPr>
              <a:t> weeks per year.</a:t>
            </a:r>
          </a:p>
          <a:p>
            <a:pPr marL="514350" indent="-514350">
              <a:buFont typeface="+mj-lt"/>
              <a:buAutoNum type="arabicPeriod"/>
            </a:pPr>
            <a:r>
              <a:rPr lang="en-US" sz="3000" b="1" dirty="0" smtClean="0">
                <a:latin typeface="Century Gothic"/>
                <a:cs typeface="Century Gothic"/>
              </a:rPr>
              <a:t>This equates to </a:t>
            </a:r>
            <a:r>
              <a:rPr lang="en-US" sz="3000" b="1" dirty="0" smtClean="0">
                <a:solidFill>
                  <a:srgbClr val="FF0000"/>
                </a:solidFill>
                <a:latin typeface="Century Gothic"/>
                <a:cs typeface="Century Gothic"/>
              </a:rPr>
              <a:t>760</a:t>
            </a:r>
            <a:r>
              <a:rPr lang="en-US" sz="3000" b="1" dirty="0" smtClean="0">
                <a:latin typeface="Century Gothic"/>
                <a:cs typeface="Century Gothic"/>
              </a:rPr>
              <a:t> hours per year!</a:t>
            </a:r>
            <a:endParaRPr lang="en-US" sz="3000" b="1" dirty="0">
              <a:latin typeface="Century Gothic"/>
              <a:cs typeface="Century Gothic"/>
            </a:endParaRPr>
          </a:p>
        </p:txBody>
      </p:sp>
      <p:sp>
        <p:nvSpPr>
          <p:cNvPr id="5" name="Rectangle 4"/>
          <p:cNvSpPr>
            <a:spLocks noChangeArrowheads="1"/>
          </p:cNvSpPr>
          <p:nvPr/>
        </p:nvSpPr>
        <p:spPr bwMode="auto">
          <a:xfrm>
            <a:off x="281711" y="4556904"/>
            <a:ext cx="5839666"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500" b="1" dirty="0" smtClean="0">
                <a:latin typeface="Century Gothic"/>
                <a:cs typeface="Century Gothic"/>
              </a:rPr>
              <a:t>So why do we judge </a:t>
            </a:r>
          </a:p>
          <a:p>
            <a:r>
              <a:rPr lang="en-US" sz="3500" b="1" dirty="0">
                <a:latin typeface="Century Gothic"/>
                <a:cs typeface="Century Gothic"/>
              </a:rPr>
              <a:t>T</a:t>
            </a:r>
            <a:r>
              <a:rPr lang="en-US" sz="3500" b="1" dirty="0" smtClean="0">
                <a:latin typeface="Century Gothic"/>
                <a:cs typeface="Century Gothic"/>
              </a:rPr>
              <a:t>eachers on just </a:t>
            </a:r>
            <a:r>
              <a:rPr lang="en-US" sz="3500" b="1" dirty="0" smtClean="0">
                <a:solidFill>
                  <a:srgbClr val="FF0000"/>
                </a:solidFill>
                <a:latin typeface="Century Gothic"/>
                <a:cs typeface="Century Gothic"/>
              </a:rPr>
              <a:t>3</a:t>
            </a:r>
            <a:r>
              <a:rPr lang="en-US" sz="3500" b="1" dirty="0" smtClean="0">
                <a:latin typeface="Century Gothic"/>
                <a:cs typeface="Century Gothic"/>
              </a:rPr>
              <a:t> hours ?!</a:t>
            </a:r>
            <a:endParaRPr lang="en-US" sz="3500" b="1" dirty="0">
              <a:latin typeface="Century Gothic"/>
              <a:cs typeface="Century Gothic"/>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53792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creen Shot 2013-11-30 at 21.52.5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836613"/>
            <a:ext cx="8487986" cy="5923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250825" y="836613"/>
            <a:ext cx="5174230" cy="91953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91376" y="5252769"/>
            <a:ext cx="8055785" cy="150715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726968" y="489397"/>
            <a:ext cx="747632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We are then placed in a box!</a:t>
            </a:r>
            <a:endParaRPr lang="en-US" sz="4000" b="1" dirty="0">
              <a:latin typeface="Century Gothic"/>
              <a:cs typeface="Century Gothic"/>
            </a:endParaRPr>
          </a:p>
        </p:txBody>
      </p:sp>
      <p:sp>
        <p:nvSpPr>
          <p:cNvPr id="7" name="Rectangle 6"/>
          <p:cNvSpPr>
            <a:spLocks noChangeArrowheads="1"/>
          </p:cNvSpPr>
          <p:nvPr/>
        </p:nvSpPr>
        <p:spPr bwMode="auto">
          <a:xfrm>
            <a:off x="223154" y="5580969"/>
            <a:ext cx="871915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and this is/was shared with Ofsted!</a:t>
            </a:r>
            <a:endParaRPr lang="en-US" sz="4000" b="1" dirty="0">
              <a:latin typeface="Century Gothic"/>
              <a:cs typeface="Century Gothic"/>
            </a:endParaRPr>
          </a:p>
        </p:txBody>
      </p:sp>
      <p:grpSp>
        <p:nvGrpSpPr>
          <p:cNvPr id="8" name="Group 7"/>
          <p:cNvGrpSpPr/>
          <p:nvPr/>
        </p:nvGrpSpPr>
        <p:grpSpPr>
          <a:xfrm>
            <a:off x="8150141" y="60386"/>
            <a:ext cx="914933" cy="539202"/>
            <a:chOff x="8150141" y="60386"/>
            <a:chExt cx="914933" cy="539202"/>
          </a:xfrm>
        </p:grpSpPr>
        <p:sp>
          <p:nvSpPr>
            <p:cNvPr id="9" name="Rectangle 8"/>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0" name="Picture 9"/>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554656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nvGraphicFramePr>
        <p:xfrm>
          <a:off x="344488" y="714375"/>
          <a:ext cx="8331200" cy="4627563"/>
        </p:xfrm>
        <a:graphic>
          <a:graphicData uri="http://schemas.openxmlformats.org/presentationml/2006/ole">
            <mc:AlternateContent xmlns:mc="http://schemas.openxmlformats.org/markup-compatibility/2006">
              <mc:Choice xmlns:v="urn:schemas-microsoft-com:vml" Requires="v">
                <p:oleObj spid="_x0000_s2089" name="Worksheet" r:id="rId4" imgW="8326448" imgH="4626482" progId="Excel.Sheet.8">
                  <p:embed/>
                </p:oleObj>
              </mc:Choice>
              <mc:Fallback>
                <p:oleObj name="Worksheet" r:id="rId4" imgW="8326448" imgH="4626482" progId="Excel.Shee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88" y="714375"/>
                        <a:ext cx="8331200" cy="4627563"/>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5" name="Rounded Rectangle 4"/>
          <p:cNvSpPr/>
          <p:nvPr/>
        </p:nvSpPr>
        <p:spPr>
          <a:xfrm>
            <a:off x="2281969" y="739763"/>
            <a:ext cx="5230299" cy="64360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4"/>
          <p:cNvSpPr>
            <a:spLocks noChangeArrowheads="1"/>
          </p:cNvSpPr>
          <p:nvPr/>
        </p:nvSpPr>
        <p:spPr bwMode="auto">
          <a:xfrm>
            <a:off x="1106580" y="512321"/>
            <a:ext cx="715071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4000" b="1" dirty="0" smtClean="0">
                <a:latin typeface="Century Gothic"/>
                <a:cs typeface="Century Gothic"/>
              </a:rPr>
              <a:t>Maybe we should focus on?</a:t>
            </a:r>
            <a:endParaRPr lang="en-US" sz="4000" b="1" dirty="0">
              <a:latin typeface="Century Gothic"/>
              <a:cs typeface="Century Gothic"/>
            </a:endParaRPr>
          </a:p>
        </p:txBody>
      </p:sp>
      <p:grpSp>
        <p:nvGrpSpPr>
          <p:cNvPr id="6" name="Group 5"/>
          <p:cNvGrpSpPr/>
          <p:nvPr/>
        </p:nvGrpSpPr>
        <p:grpSpPr>
          <a:xfrm>
            <a:off x="8150141" y="60386"/>
            <a:ext cx="914933" cy="539202"/>
            <a:chOff x="8150141" y="60386"/>
            <a:chExt cx="914933" cy="539202"/>
          </a:xfrm>
        </p:grpSpPr>
        <p:sp>
          <p:nvSpPr>
            <p:cNvPr id="8" name="Rectangle 7"/>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9" name="Picture 8"/>
            <p:cNvPicPr>
              <a:picLocks noChangeAspect="1"/>
            </p:cNvPicPr>
            <p:nvPr/>
          </p:nvPicPr>
          <p:blipFill>
            <a:blip r:embed="rId6"/>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901549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284067"/>
            <a:ext cx="7784398" cy="833297"/>
          </a:xfrm>
        </p:spPr>
        <p:txBody>
          <a:bodyPr>
            <a:noAutofit/>
          </a:bodyPr>
          <a:lstStyle/>
          <a:p>
            <a:pPr algn="l"/>
            <a:r>
              <a:rPr lang="en-US" sz="5000" b="1" dirty="0" smtClean="0">
                <a:solidFill>
                  <a:srgbClr val="000000"/>
                </a:solidFill>
                <a:latin typeface="Century Gothic"/>
                <a:cs typeface="Century Gothic"/>
              </a:rPr>
              <a:t>Mike Cladingbowl</a:t>
            </a:r>
            <a:br>
              <a:rPr lang="en-US" sz="5000" b="1" dirty="0" smtClean="0">
                <a:solidFill>
                  <a:srgbClr val="000000"/>
                </a:solidFill>
                <a:latin typeface="Century Gothic"/>
                <a:cs typeface="Century Gothic"/>
              </a:rPr>
            </a:br>
            <a:r>
              <a:rPr lang="en-US" sz="3000" dirty="0">
                <a:latin typeface="Century Gothic"/>
                <a:cs typeface="Century Gothic"/>
              </a:rPr>
              <a:t>National Ofsted Director for Schools</a:t>
            </a:r>
            <a:endParaRPr lang="en-US" sz="3000" dirty="0">
              <a:solidFill>
                <a:srgbClr val="000000"/>
              </a:solidFill>
              <a:latin typeface="Century Gothic"/>
              <a:cs typeface="Century Gothic"/>
            </a:endParaRPr>
          </a:p>
        </p:txBody>
      </p:sp>
      <p:pic>
        <p:nvPicPr>
          <p:cNvPr id="3" name="Picture 2"/>
          <p:cNvPicPr>
            <a:picLocks noChangeAspect="1"/>
          </p:cNvPicPr>
          <p:nvPr/>
        </p:nvPicPr>
        <p:blipFill>
          <a:blip r:embed="rId3"/>
          <a:stretch>
            <a:fillRect/>
          </a:stretch>
        </p:blipFill>
        <p:spPr>
          <a:xfrm>
            <a:off x="1251569" y="1544961"/>
            <a:ext cx="6649158" cy="4986869"/>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5386711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871642" y="17651"/>
            <a:ext cx="5002306" cy="6858000"/>
          </a:xfrm>
          <a:prstGeom prst="rect">
            <a:avLst/>
          </a:prstGeom>
        </p:spPr>
      </p:pic>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FF0000"/>
                </a:solidFill>
                <a:latin typeface="Century Gothic"/>
                <a:cs typeface="Century Gothic"/>
              </a:rPr>
              <a:t>No</a:t>
            </a:r>
            <a:r>
              <a:rPr lang="en-US" sz="5000" b="1" dirty="0" smtClean="0">
                <a:solidFill>
                  <a:srgbClr val="000000"/>
                </a:solidFill>
                <a:latin typeface="Century Gothic"/>
                <a:cs typeface="Century Gothic"/>
              </a:rPr>
              <a:t> more grades!</a:t>
            </a:r>
            <a:endParaRPr lang="en-US" sz="5000" b="1" dirty="0">
              <a:solidFill>
                <a:srgbClr val="000000"/>
              </a:solidFill>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285306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533544" cy="6858001"/>
          </a:xfrm>
          <a:prstGeom prst="rect">
            <a:avLst/>
          </a:prstGeom>
        </p:spPr>
      </p:pic>
      <p:sp>
        <p:nvSpPr>
          <p:cNvPr id="2" name="Title 1"/>
          <p:cNvSpPr>
            <a:spLocks noGrp="1"/>
          </p:cNvSpPr>
          <p:nvPr>
            <p:ph type="ctrTitle"/>
          </p:nvPr>
        </p:nvSpPr>
        <p:spPr>
          <a:xfrm>
            <a:off x="502465" y="1515478"/>
            <a:ext cx="8796866" cy="702734"/>
          </a:xfrm>
        </p:spPr>
        <p:txBody>
          <a:bodyPr>
            <a:normAutofit fontScale="90000"/>
          </a:bodyPr>
          <a:lstStyle/>
          <a:p>
            <a:pPr algn="l"/>
            <a:r>
              <a:rPr lang="en-US" sz="3900" b="1" dirty="0" smtClean="0">
                <a:latin typeface="Century Gothic"/>
                <a:cs typeface="Century Gothic"/>
              </a:rPr>
              <a:t>… that </a:t>
            </a:r>
            <a:r>
              <a:rPr lang="en-US" sz="3900" b="1" dirty="0" smtClean="0">
                <a:solidFill>
                  <a:srgbClr val="FF0000"/>
                </a:solidFill>
                <a:latin typeface="Century Gothic"/>
                <a:cs typeface="Century Gothic"/>
              </a:rPr>
              <a:t>formative</a:t>
            </a:r>
            <a:r>
              <a:rPr lang="en-US" sz="3900" b="1" dirty="0" smtClean="0">
                <a:latin typeface="Century Gothic"/>
                <a:cs typeface="Century Gothic"/>
              </a:rPr>
              <a:t> observations will </a:t>
            </a:r>
            <a:r>
              <a:rPr lang="en-US" sz="3900" b="1" dirty="0" smtClean="0">
                <a:latin typeface="Century Gothic"/>
                <a:cs typeface="Century Gothic"/>
              </a:rPr>
              <a:t>become the predominant factor for assessing the overall quality of teaching and learning in most schools.</a:t>
            </a:r>
            <a:endParaRPr lang="en-US" sz="3900" b="1" dirty="0">
              <a:latin typeface="Century Gothic"/>
              <a:cs typeface="Century Gothic"/>
            </a:endParaRPr>
          </a:p>
        </p:txBody>
      </p:sp>
      <p:sp>
        <p:nvSpPr>
          <p:cNvPr id="5" name="Rectangle 4"/>
          <p:cNvSpPr/>
          <p:nvPr/>
        </p:nvSpPr>
        <p:spPr>
          <a:xfrm>
            <a:off x="992161" y="5139158"/>
            <a:ext cx="5873590" cy="2862322"/>
          </a:xfrm>
          <a:prstGeom prst="rect">
            <a:avLst/>
          </a:prstGeom>
        </p:spPr>
        <p:txBody>
          <a:bodyPr wrap="square">
            <a:spAutoFit/>
          </a:bodyPr>
          <a:lstStyle/>
          <a:p>
            <a:r>
              <a:rPr lang="en-US" sz="9000" b="1" dirty="0" smtClean="0">
                <a:solidFill>
                  <a:srgbClr val="FF0000"/>
                </a:solidFill>
                <a:latin typeface="Century Gothic"/>
                <a:cs typeface="Century Gothic"/>
              </a:rPr>
              <a:t>Prediction</a:t>
            </a:r>
            <a:r>
              <a:rPr lang="en-US" sz="9000" b="1" dirty="0">
                <a:solidFill>
                  <a:srgbClr val="FF0000"/>
                </a:solidFill>
                <a:latin typeface="Century Gothic"/>
                <a:cs typeface="Century Gothic"/>
              </a:rPr>
              <a:t/>
            </a:r>
            <a:br>
              <a:rPr lang="en-US" sz="9000" b="1" dirty="0">
                <a:solidFill>
                  <a:srgbClr val="FF0000"/>
                </a:solidFill>
                <a:latin typeface="Century Gothic"/>
                <a:cs typeface="Century Gothic"/>
              </a:rPr>
            </a:br>
            <a:endParaRPr lang="en-US" sz="9000" dirty="0"/>
          </a:p>
        </p:txBody>
      </p:sp>
      <p:grpSp>
        <p:nvGrpSpPr>
          <p:cNvPr id="6" name="Group 5"/>
          <p:cNvGrpSpPr/>
          <p:nvPr/>
        </p:nvGrpSpPr>
        <p:grpSpPr>
          <a:xfrm>
            <a:off x="8507014"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1501" y="2324100"/>
            <a:ext cx="7809355" cy="702734"/>
          </a:xfrm>
        </p:spPr>
        <p:txBody>
          <a:bodyPr>
            <a:normAutofit fontScale="90000"/>
          </a:bodyPr>
          <a:lstStyle/>
          <a:p>
            <a:pPr algn="r"/>
            <a:r>
              <a:rPr lang="en-US" b="1" dirty="0" smtClean="0">
                <a:latin typeface="Century Gothic"/>
                <a:cs typeface="Century Gothic"/>
              </a:rPr>
              <a:t>What works for </a:t>
            </a:r>
            <a:r>
              <a:rPr lang="en-US" b="1" dirty="0">
                <a:solidFill>
                  <a:srgbClr val="FF0000"/>
                </a:solidFill>
                <a:latin typeface="Century Gothic"/>
                <a:cs typeface="Century Gothic"/>
              </a:rPr>
              <a:t>m</a:t>
            </a:r>
            <a:r>
              <a:rPr lang="en-US" b="1" dirty="0" smtClean="0">
                <a:solidFill>
                  <a:srgbClr val="FF0000"/>
                </a:solidFill>
                <a:latin typeface="Century Gothic"/>
                <a:cs typeface="Century Gothic"/>
              </a:rPr>
              <a:t>y</a:t>
            </a:r>
            <a:r>
              <a:rPr lang="en-US" b="1" dirty="0" smtClean="0">
                <a:latin typeface="Century Gothic"/>
                <a:cs typeface="Century Gothic"/>
              </a:rPr>
              <a:t> school </a:t>
            </a:r>
            <a:br>
              <a:rPr lang="en-US" b="1" dirty="0" smtClean="0">
                <a:latin typeface="Century Gothic"/>
                <a:cs typeface="Century Gothic"/>
              </a:rPr>
            </a:br>
            <a:r>
              <a:rPr lang="en-US" b="1" dirty="0" smtClean="0">
                <a:latin typeface="Century Gothic"/>
                <a:cs typeface="Century Gothic"/>
              </a:rPr>
              <a:t>may not work for </a:t>
            </a:r>
            <a:r>
              <a:rPr lang="en-US" b="1" dirty="0" smtClean="0">
                <a:solidFill>
                  <a:srgbClr val="FF0000"/>
                </a:solidFill>
                <a:latin typeface="Century Gothic"/>
                <a:cs typeface="Century Gothic"/>
              </a:rPr>
              <a:t>your</a:t>
            </a:r>
            <a:r>
              <a:rPr lang="en-US" b="1" dirty="0" smtClean="0">
                <a:latin typeface="Century Gothic"/>
                <a:cs typeface="Century Gothic"/>
              </a:rPr>
              <a:t> school </a:t>
            </a:r>
            <a:endParaRPr lang="en-US" b="1" dirty="0">
              <a:latin typeface="Century Gothic"/>
              <a:cs typeface="Century Gothic"/>
            </a:endParaRPr>
          </a:p>
        </p:txBody>
      </p:sp>
      <p:sp>
        <p:nvSpPr>
          <p:cNvPr id="3" name="Rectangle 2"/>
          <p:cNvSpPr/>
          <p:nvPr/>
        </p:nvSpPr>
        <p:spPr>
          <a:xfrm>
            <a:off x="704434" y="219306"/>
            <a:ext cx="7788459" cy="1846659"/>
          </a:xfrm>
          <a:prstGeom prst="rect">
            <a:avLst/>
          </a:prstGeom>
        </p:spPr>
        <p:txBody>
          <a:bodyPr wrap="square">
            <a:spAutoFit/>
          </a:bodyPr>
          <a:lstStyle/>
          <a:p>
            <a:r>
              <a:rPr lang="en-US" sz="9600" b="1" dirty="0" smtClean="0">
                <a:solidFill>
                  <a:srgbClr val="FF0000"/>
                </a:solidFill>
                <a:latin typeface="Century Gothic"/>
                <a:cs typeface="Century Gothic"/>
              </a:rPr>
              <a:t>Remember!</a:t>
            </a:r>
            <a:r>
              <a:rPr lang="en-US" b="1" dirty="0">
                <a:solidFill>
                  <a:srgbClr val="FF0000"/>
                </a:solidFill>
                <a:latin typeface="Century Gothic"/>
                <a:cs typeface="Century Gothic"/>
              </a:rPr>
              <a:t/>
            </a:r>
            <a:br>
              <a:rPr lang="en-US" b="1" dirty="0">
                <a:solidFill>
                  <a:srgbClr val="FF0000"/>
                </a:solidFill>
                <a:latin typeface="Century Gothic"/>
                <a:cs typeface="Century Gothic"/>
              </a:rPr>
            </a:br>
            <a:endParaRPr lang="en-US" dirty="0"/>
          </a:p>
        </p:txBody>
      </p:sp>
      <p:pic>
        <p:nvPicPr>
          <p:cNvPr id="4" name="Picture 3"/>
          <p:cNvPicPr>
            <a:picLocks noChangeAspect="1"/>
          </p:cNvPicPr>
          <p:nvPr/>
        </p:nvPicPr>
        <p:blipFill>
          <a:blip r:embed="rId2"/>
          <a:stretch>
            <a:fillRect/>
          </a:stretch>
        </p:blipFill>
        <p:spPr>
          <a:xfrm>
            <a:off x="158745" y="4097438"/>
            <a:ext cx="3403394" cy="2579134"/>
          </a:xfrm>
          <a:prstGeom prst="rect">
            <a:avLst/>
          </a:prstGeom>
        </p:spPr>
      </p:pic>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04017"/>
            <a:ext cx="9143999" cy="5953984"/>
          </a:xfrm>
          <a:prstGeom prst="rect">
            <a:avLst/>
          </a:prstGeom>
        </p:spPr>
      </p:pic>
      <p:sp>
        <p:nvSpPr>
          <p:cNvPr id="2" name="Title 1"/>
          <p:cNvSpPr>
            <a:spLocks noGrp="1"/>
          </p:cNvSpPr>
          <p:nvPr>
            <p:ph type="ctrTitle"/>
          </p:nvPr>
        </p:nvSpPr>
        <p:spPr>
          <a:xfrm>
            <a:off x="555610" y="1464970"/>
            <a:ext cx="4841744" cy="702734"/>
          </a:xfrm>
        </p:spPr>
        <p:txBody>
          <a:bodyPr>
            <a:noAutofit/>
          </a:bodyPr>
          <a:lstStyle/>
          <a:p>
            <a:r>
              <a:rPr lang="en-US" sz="8000" b="1" dirty="0" smtClean="0">
                <a:solidFill>
                  <a:srgbClr val="008000"/>
                </a:solidFill>
                <a:latin typeface="Century Gothic"/>
                <a:cs typeface="Century Gothic"/>
              </a:rPr>
              <a:t>Open</a:t>
            </a:r>
            <a:r>
              <a:rPr lang="en-US" sz="8000" b="1" dirty="0" smtClean="0">
                <a:latin typeface="Century Gothic"/>
                <a:cs typeface="Century Gothic"/>
              </a:rPr>
              <a:t> </a:t>
            </a:r>
            <a:br>
              <a:rPr lang="en-US" sz="8000" b="1" dirty="0" smtClean="0">
                <a:latin typeface="Century Gothic"/>
                <a:cs typeface="Century Gothic"/>
              </a:rPr>
            </a:br>
            <a:r>
              <a:rPr lang="en-US" sz="8000" b="1" dirty="0" smtClean="0">
                <a:latin typeface="Century Gothic"/>
                <a:cs typeface="Century Gothic"/>
              </a:rPr>
              <a:t>vs. </a:t>
            </a:r>
            <a:br>
              <a:rPr lang="en-US" sz="8000" b="1" dirty="0" smtClean="0">
                <a:latin typeface="Century Gothic"/>
                <a:cs typeface="Century Gothic"/>
              </a:rPr>
            </a:br>
            <a:r>
              <a:rPr lang="en-US" sz="8000" b="1" dirty="0" smtClean="0">
                <a:solidFill>
                  <a:srgbClr val="FF0000"/>
                </a:solidFill>
                <a:latin typeface="Century Gothic"/>
                <a:cs typeface="Century Gothic"/>
              </a:rPr>
              <a:t>Closed</a:t>
            </a:r>
            <a:endParaRPr lang="en-US" sz="8000" b="1" dirty="0">
              <a:solidFill>
                <a:srgbClr val="FF0000"/>
              </a:solidFill>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8" y="17651"/>
            <a:ext cx="8892489" cy="833297"/>
          </a:xfrm>
        </p:spPr>
        <p:txBody>
          <a:bodyPr>
            <a:noAutofit/>
          </a:bodyPr>
          <a:lstStyle/>
          <a:p>
            <a:pPr marL="914400" indent="-914400" algn="l">
              <a:buFont typeface="+mj-lt"/>
              <a:buAutoNum type="arabicPeriod"/>
            </a:pPr>
            <a:r>
              <a:rPr lang="en-US" sz="5000" b="1" dirty="0" smtClean="0">
                <a:solidFill>
                  <a:srgbClr val="000000"/>
                </a:solidFill>
                <a:latin typeface="Century Gothic"/>
                <a:cs typeface="Century Gothic"/>
              </a:rPr>
              <a:t>What is a Good teacher?</a:t>
            </a:r>
            <a:endParaRPr lang="en-US" sz="5000" b="1" dirty="0">
              <a:solidFill>
                <a:srgbClr val="000000"/>
              </a:solidFill>
              <a:latin typeface="Century Gothic"/>
              <a:cs typeface="Century Gothic"/>
            </a:endParaRPr>
          </a:p>
        </p:txBody>
      </p:sp>
    </p:spTree>
    <p:extLst>
      <p:ext uri="{BB962C8B-B14F-4D97-AF65-F5344CB8AC3E}">
        <p14:creationId xmlns:p14="http://schemas.microsoft.com/office/powerpoint/2010/main" val="2830811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347413"/>
            <a:ext cx="8872646" cy="833297"/>
          </a:xfrm>
        </p:spPr>
        <p:txBody>
          <a:bodyPr>
            <a:noAutofit/>
          </a:bodyPr>
          <a:lstStyle/>
          <a:p>
            <a:pPr algn="l"/>
            <a:r>
              <a:rPr lang="en-US" sz="5000" b="1" dirty="0" smtClean="0">
                <a:solidFill>
                  <a:srgbClr val="000000"/>
                </a:solidFill>
                <a:latin typeface="Century Gothic"/>
                <a:cs typeface="Century Gothic"/>
              </a:rPr>
              <a:t>1. What is a Good teacher?</a:t>
            </a:r>
            <a:br>
              <a:rPr lang="en-US" sz="5000" b="1" dirty="0" smtClean="0">
                <a:solidFill>
                  <a:srgbClr val="000000"/>
                </a:solidFill>
                <a:latin typeface="Century Gothic"/>
                <a:cs typeface="Century Gothic"/>
              </a:rPr>
            </a:br>
            <a:r>
              <a:rPr lang="en-US" sz="5000" b="1" dirty="0" smtClean="0">
                <a:solidFill>
                  <a:srgbClr val="000000"/>
                </a:solidFill>
                <a:latin typeface="Century Gothic"/>
                <a:cs typeface="Century Gothic"/>
              </a:rPr>
              <a:t>2. </a:t>
            </a:r>
            <a:r>
              <a:rPr lang="en-US" sz="5000" b="1" dirty="0" smtClean="0">
                <a:solidFill>
                  <a:srgbClr val="FF0000"/>
                </a:solidFill>
                <a:latin typeface="Century Gothic"/>
                <a:cs typeface="Century Gothic"/>
              </a:rPr>
              <a:t>How do you know?</a:t>
            </a:r>
            <a:endParaRPr lang="en-US" sz="5000" b="1" dirty="0">
              <a:solidFill>
                <a:srgbClr val="FF0000"/>
              </a:solidFill>
              <a:latin typeface="Century Gothic"/>
              <a:cs typeface="Century Gothic"/>
            </a:endParaRPr>
          </a:p>
        </p:txBody>
      </p:sp>
    </p:spTree>
    <p:extLst>
      <p:ext uri="{BB962C8B-B14F-4D97-AF65-F5344CB8AC3E}">
        <p14:creationId xmlns:p14="http://schemas.microsoft.com/office/powerpoint/2010/main" val="1921402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1200" y="0"/>
            <a:ext cx="7717134" cy="6858000"/>
          </a:xfrm>
          <a:prstGeom prst="rect">
            <a:avLst/>
          </a:prstGeom>
        </p:spPr>
      </p:pic>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3993604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vs. </a:t>
            </a:r>
            <a:r>
              <a:rPr lang="en-US" sz="5000" b="1" dirty="0" smtClean="0">
                <a:solidFill>
                  <a:srgbClr val="FF0000"/>
                </a:solidFill>
                <a:latin typeface="Century Gothic"/>
                <a:cs typeface="Century Gothic"/>
              </a:rPr>
              <a:t>Closed</a:t>
            </a:r>
            <a:endParaRPr lang="en-US" sz="5000" b="1" dirty="0">
              <a:solidFill>
                <a:srgbClr val="FF0000"/>
              </a:solidFill>
              <a:latin typeface="Century Gothic"/>
              <a:cs typeface="Century Gothic"/>
            </a:endParaRPr>
          </a:p>
        </p:txBody>
      </p:sp>
      <p:sp>
        <p:nvSpPr>
          <p:cNvPr id="3" name="Title 1"/>
          <p:cNvSpPr txBox="1">
            <a:spLocks/>
          </p:cNvSpPr>
          <p:nvPr/>
        </p:nvSpPr>
        <p:spPr>
          <a:xfrm>
            <a:off x="535156" y="2683245"/>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 formative</a:t>
            </a:r>
          </a:p>
          <a:p>
            <a:r>
              <a:rPr lang="en-US" sz="5000" b="1" dirty="0" smtClean="0">
                <a:solidFill>
                  <a:srgbClr val="FF0000"/>
                </a:solidFill>
                <a:latin typeface="Century Gothic"/>
                <a:cs typeface="Century Gothic"/>
              </a:rPr>
              <a:t>Closed</a:t>
            </a:r>
            <a:r>
              <a:rPr lang="en-US" sz="5000" b="1" dirty="0" smtClean="0">
                <a:solidFill>
                  <a:srgbClr val="000000"/>
                </a:solidFill>
                <a:latin typeface="Century Gothic"/>
                <a:cs typeface="Century Gothic"/>
              </a:rPr>
              <a:t> = summative</a:t>
            </a:r>
            <a:endParaRPr lang="en-US" sz="5000" b="1" dirty="0">
              <a:solidFill>
                <a:srgbClr val="000000"/>
              </a:solidFill>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9283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vs. </a:t>
            </a:r>
            <a:r>
              <a:rPr lang="en-US" sz="5000" b="1" dirty="0" smtClean="0">
                <a:solidFill>
                  <a:srgbClr val="FF0000"/>
                </a:solidFill>
                <a:latin typeface="Century Gothic"/>
                <a:cs typeface="Century Gothic"/>
              </a:rPr>
              <a:t>Closed</a:t>
            </a:r>
            <a:endParaRPr lang="en-US" sz="5000" b="1" dirty="0">
              <a:solidFill>
                <a:srgbClr val="FF0000"/>
              </a:solidFill>
              <a:latin typeface="Century Gothic"/>
              <a:cs typeface="Century Gothic"/>
            </a:endParaRPr>
          </a:p>
        </p:txBody>
      </p:sp>
      <p:sp>
        <p:nvSpPr>
          <p:cNvPr id="3" name="Title 1"/>
          <p:cNvSpPr txBox="1">
            <a:spLocks/>
          </p:cNvSpPr>
          <p:nvPr/>
        </p:nvSpPr>
        <p:spPr>
          <a:xfrm>
            <a:off x="116329" y="3446972"/>
            <a:ext cx="8203225"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 formative</a:t>
            </a:r>
          </a:p>
          <a:p>
            <a:endParaRPr lang="en-US" sz="5000" b="1" dirty="0">
              <a:solidFill>
                <a:srgbClr val="000000"/>
              </a:solidFill>
              <a:latin typeface="Century Gothic"/>
              <a:cs typeface="Century Gothic"/>
            </a:endParaRPr>
          </a:p>
          <a:p>
            <a:r>
              <a:rPr lang="en-US" sz="5000" b="1" dirty="0" smtClean="0">
                <a:solidFill>
                  <a:srgbClr val="000000"/>
                </a:solidFill>
                <a:latin typeface="Century Gothic"/>
                <a:cs typeface="Century Gothic"/>
              </a:rPr>
              <a:t>To develop</a:t>
            </a:r>
          </a:p>
          <a:p>
            <a:r>
              <a:rPr lang="en-US" sz="5000" b="1" dirty="0" smtClean="0">
                <a:solidFill>
                  <a:srgbClr val="000000"/>
                </a:solidFill>
                <a:latin typeface="Century Gothic"/>
                <a:cs typeface="Century Gothic"/>
              </a:rPr>
              <a:t>To inform</a:t>
            </a:r>
          </a:p>
          <a:p>
            <a:r>
              <a:rPr lang="en-US" sz="5000" b="1" dirty="0" smtClean="0">
                <a:solidFill>
                  <a:srgbClr val="000000"/>
                </a:solidFill>
                <a:latin typeface="Century Gothic"/>
                <a:cs typeface="Century Gothic"/>
              </a:rPr>
              <a:t>To improve</a:t>
            </a: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347812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8000"/>
                </a:solidFill>
                <a:latin typeface="Century Gothic"/>
                <a:cs typeface="Century Gothic"/>
              </a:rPr>
              <a:t>Open</a:t>
            </a:r>
            <a:r>
              <a:rPr lang="en-US" sz="5000" b="1" dirty="0" smtClean="0">
                <a:solidFill>
                  <a:srgbClr val="000000"/>
                </a:solidFill>
                <a:latin typeface="Century Gothic"/>
                <a:cs typeface="Century Gothic"/>
              </a:rPr>
              <a:t> vs. </a:t>
            </a:r>
            <a:r>
              <a:rPr lang="en-US" sz="5000" b="1" dirty="0" smtClean="0">
                <a:solidFill>
                  <a:srgbClr val="FF0000"/>
                </a:solidFill>
                <a:latin typeface="Century Gothic"/>
                <a:cs typeface="Century Gothic"/>
              </a:rPr>
              <a:t>Closed</a:t>
            </a:r>
            <a:endParaRPr lang="en-US" sz="5000" b="1" dirty="0">
              <a:solidFill>
                <a:srgbClr val="FF0000"/>
              </a:solidFill>
              <a:latin typeface="Century Gothic"/>
              <a:cs typeface="Century Gothic"/>
            </a:endParaRPr>
          </a:p>
        </p:txBody>
      </p:sp>
      <p:sp>
        <p:nvSpPr>
          <p:cNvPr id="3" name="Title 1"/>
          <p:cNvSpPr txBox="1">
            <a:spLocks/>
          </p:cNvSpPr>
          <p:nvPr/>
        </p:nvSpPr>
        <p:spPr>
          <a:xfrm>
            <a:off x="116329" y="3446972"/>
            <a:ext cx="8203225"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rgbClr val="FF0000"/>
                </a:solidFill>
                <a:latin typeface="Century Gothic"/>
                <a:cs typeface="Century Gothic"/>
              </a:rPr>
              <a:t>Closed</a:t>
            </a:r>
            <a:r>
              <a:rPr lang="en-US" sz="5000" b="1" dirty="0" smtClean="0">
                <a:solidFill>
                  <a:srgbClr val="000000"/>
                </a:solidFill>
                <a:latin typeface="Century Gothic"/>
                <a:cs typeface="Century Gothic"/>
              </a:rPr>
              <a:t> = summative</a:t>
            </a:r>
          </a:p>
          <a:p>
            <a:endParaRPr lang="en-US" sz="5000" b="1" dirty="0">
              <a:solidFill>
                <a:srgbClr val="000000"/>
              </a:solidFill>
              <a:latin typeface="Century Gothic"/>
              <a:cs typeface="Century Gothic"/>
            </a:endParaRPr>
          </a:p>
          <a:p>
            <a:r>
              <a:rPr lang="en-US" sz="5000" b="1" dirty="0" smtClean="0">
                <a:solidFill>
                  <a:srgbClr val="000000"/>
                </a:solidFill>
                <a:latin typeface="Century Gothic"/>
                <a:cs typeface="Century Gothic"/>
              </a:rPr>
              <a:t>To measure</a:t>
            </a:r>
          </a:p>
          <a:p>
            <a:r>
              <a:rPr lang="en-US" sz="5000" b="1" dirty="0" smtClean="0">
                <a:solidFill>
                  <a:srgbClr val="000000"/>
                </a:solidFill>
                <a:latin typeface="Century Gothic"/>
                <a:cs typeface="Century Gothic"/>
              </a:rPr>
              <a:t>To report</a:t>
            </a:r>
          </a:p>
          <a:p>
            <a:r>
              <a:rPr lang="en-US" sz="5000" b="1" dirty="0" smtClean="0">
                <a:solidFill>
                  <a:srgbClr val="000000"/>
                </a:solidFill>
                <a:latin typeface="Century Gothic"/>
                <a:cs typeface="Century Gothic"/>
              </a:rPr>
              <a:t>To support </a:t>
            </a:r>
            <a:r>
              <a:rPr lang="en-US" sz="5000" b="1" dirty="0" smtClean="0">
                <a:solidFill>
                  <a:srgbClr val="000000"/>
                </a:solidFill>
                <a:latin typeface="Century Gothic"/>
                <a:cs typeface="Century Gothic"/>
              </a:rPr>
              <a:t>students?</a:t>
            </a:r>
            <a:endParaRPr lang="en-US" sz="5000" b="1" dirty="0" smtClean="0">
              <a:solidFill>
                <a:srgbClr val="000000"/>
              </a:solidFill>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983882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0" y="1098550"/>
            <a:ext cx="8636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Title 1"/>
          <p:cNvSpPr>
            <a:spLocks noGrp="1"/>
          </p:cNvSpPr>
          <p:nvPr>
            <p:ph type="ctrTitle"/>
          </p:nvPr>
        </p:nvSpPr>
        <p:spPr>
          <a:xfrm>
            <a:off x="111125" y="119557"/>
            <a:ext cx="8831262" cy="763425"/>
          </a:xfrm>
        </p:spPr>
        <p:txBody>
          <a:bodyPr>
            <a:normAutofit/>
          </a:bodyPr>
          <a:lstStyle/>
          <a:p>
            <a:pPr algn="l"/>
            <a:r>
              <a:rPr lang="en-US" altLang="en-US" sz="3500" b="1" dirty="0" smtClean="0">
                <a:solidFill>
                  <a:srgbClr val="000000"/>
                </a:solidFill>
                <a:latin typeface="Century Gothic"/>
                <a:ea typeface="Impact" pitchFamily="34" charset="0"/>
                <a:cs typeface="Century Gothic"/>
              </a:rPr>
              <a:t>How do you evidence </a:t>
            </a:r>
            <a:r>
              <a:rPr lang="en-US" altLang="en-US" sz="3500" b="1" dirty="0" smtClean="0">
                <a:solidFill>
                  <a:srgbClr val="FF0000"/>
                </a:solidFill>
                <a:latin typeface="Century Gothic"/>
                <a:ea typeface="Impact" pitchFamily="34" charset="0"/>
                <a:cs typeface="Century Gothic"/>
              </a:rPr>
              <a:t>Good</a:t>
            </a:r>
            <a:r>
              <a:rPr lang="en-US" altLang="en-US" sz="3500" b="1" dirty="0" smtClean="0">
                <a:solidFill>
                  <a:srgbClr val="000000"/>
                </a:solidFill>
                <a:latin typeface="Century Gothic"/>
                <a:ea typeface="Impact" pitchFamily="34" charset="0"/>
                <a:cs typeface="Century Gothic"/>
              </a:rPr>
              <a:t> teaching?</a:t>
            </a:r>
            <a:endParaRPr lang="en-US" altLang="en-US" sz="3500" b="1" dirty="0" smtClean="0">
              <a:latin typeface="Century Gothic"/>
              <a:ea typeface="Impact" pitchFamily="34" charset="0"/>
              <a:cs typeface="Century Gothic"/>
            </a:endParaRPr>
          </a:p>
        </p:txBody>
      </p:sp>
      <p:sp>
        <p:nvSpPr>
          <p:cNvPr id="61445" name="Rectangle 5"/>
          <p:cNvSpPr>
            <a:spLocks noChangeArrowheads="1"/>
          </p:cNvSpPr>
          <p:nvPr/>
        </p:nvSpPr>
        <p:spPr bwMode="auto">
          <a:xfrm>
            <a:off x="111125" y="6527800"/>
            <a:ext cx="17018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a:t>Image: </a:t>
            </a:r>
            <a:r>
              <a:rPr lang="en-US" altLang="en-US" sz="1000">
                <a:hlinkClick r:id="rId4"/>
              </a:rPr>
              <a:t>www.invessence.com</a:t>
            </a:r>
            <a:r>
              <a:rPr lang="en-US" altLang="en-US" sz="1000"/>
              <a:t> </a:t>
            </a:r>
          </a:p>
        </p:txBody>
      </p:sp>
    </p:spTree>
    <p:extLst>
      <p:ext uri="{BB962C8B-B14F-4D97-AF65-F5344CB8AC3E}">
        <p14:creationId xmlns:p14="http://schemas.microsoft.com/office/powerpoint/2010/main" val="3617161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718797"/>
            <a:ext cx="9144000" cy="5139203"/>
          </a:xfrm>
          <a:prstGeom prst="rect">
            <a:avLst/>
          </a:prstGeom>
        </p:spPr>
      </p:pic>
      <p:sp>
        <p:nvSpPr>
          <p:cNvPr id="2" name="Title 1"/>
          <p:cNvSpPr>
            <a:spLocks noGrp="1"/>
          </p:cNvSpPr>
          <p:nvPr>
            <p:ph type="ctrTitle"/>
          </p:nvPr>
        </p:nvSpPr>
        <p:spPr>
          <a:xfrm>
            <a:off x="116328" y="674810"/>
            <a:ext cx="8842881" cy="833297"/>
          </a:xfrm>
        </p:spPr>
        <p:txBody>
          <a:bodyPr>
            <a:noAutofit/>
          </a:bodyPr>
          <a:lstStyle/>
          <a:p>
            <a:pPr algn="l"/>
            <a:r>
              <a:rPr lang="en-US" sz="4500" b="1" dirty="0" smtClean="0">
                <a:solidFill>
                  <a:srgbClr val="000000"/>
                </a:solidFill>
                <a:latin typeface="Century Gothic"/>
                <a:cs typeface="Century Gothic"/>
              </a:rPr>
              <a:t>1. What is a Good </a:t>
            </a:r>
            <a:r>
              <a:rPr lang="en-US" sz="4500" b="1" dirty="0" smtClean="0">
                <a:solidFill>
                  <a:srgbClr val="000000"/>
                </a:solidFill>
                <a:latin typeface="Century Gothic"/>
                <a:cs typeface="Century Gothic"/>
              </a:rPr>
              <a:t>teacher?</a:t>
            </a:r>
            <a:r>
              <a:rPr lang="en-US" sz="4500" b="1" dirty="0" smtClean="0">
                <a:solidFill>
                  <a:srgbClr val="000000"/>
                </a:solidFill>
                <a:latin typeface="Century Gothic"/>
                <a:cs typeface="Century Gothic"/>
              </a:rPr>
              <a:t/>
            </a:r>
            <a:br>
              <a:rPr lang="en-US" sz="4500" b="1" dirty="0" smtClean="0">
                <a:solidFill>
                  <a:srgbClr val="000000"/>
                </a:solidFill>
                <a:latin typeface="Century Gothic"/>
                <a:cs typeface="Century Gothic"/>
              </a:rPr>
            </a:br>
            <a:r>
              <a:rPr lang="en-US" sz="4500" b="1" dirty="0" smtClean="0">
                <a:solidFill>
                  <a:srgbClr val="000000"/>
                </a:solidFill>
                <a:latin typeface="Century Gothic"/>
                <a:cs typeface="Century Gothic"/>
              </a:rPr>
              <a:t>2. </a:t>
            </a:r>
            <a:r>
              <a:rPr lang="en-US" sz="4500" b="1" dirty="0" smtClean="0">
                <a:latin typeface="Century Gothic"/>
                <a:cs typeface="Century Gothic"/>
              </a:rPr>
              <a:t>How do you know?</a:t>
            </a:r>
            <a:br>
              <a:rPr lang="en-US" sz="4500" b="1" dirty="0" smtClean="0">
                <a:latin typeface="Century Gothic"/>
                <a:cs typeface="Century Gothic"/>
              </a:rPr>
            </a:br>
            <a:r>
              <a:rPr lang="en-US" sz="4500" b="1" dirty="0" smtClean="0">
                <a:solidFill>
                  <a:srgbClr val="FF0000"/>
                </a:solidFill>
                <a:latin typeface="Century Gothic"/>
                <a:cs typeface="Century Gothic"/>
              </a:rPr>
              <a:t>3. How do you evidence this?</a:t>
            </a:r>
            <a:endParaRPr lang="en-US" sz="45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4"/>
            <a:stretch>
              <a:fillRect/>
            </a:stretch>
          </p:blipFill>
          <p:spPr>
            <a:xfrm>
              <a:off x="8525872" y="60386"/>
              <a:ext cx="539202" cy="539202"/>
            </a:xfrm>
            <a:prstGeom prst="rect">
              <a:avLst/>
            </a:prstGeom>
          </p:spPr>
        </p:pic>
      </p:grpSp>
      <p:sp>
        <p:nvSpPr>
          <p:cNvPr id="10" name="Oval Callout 9"/>
          <p:cNvSpPr/>
          <p:nvPr/>
        </p:nvSpPr>
        <p:spPr>
          <a:xfrm>
            <a:off x="6857014" y="2627316"/>
            <a:ext cx="1938459" cy="1146220"/>
          </a:xfrm>
          <a:prstGeom prst="wedgeEllipseCallout">
            <a:avLst>
              <a:gd name="adj1" fmla="val -69334"/>
              <a:gd name="adj2" fmla="val 71489"/>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500" b="1" dirty="0" smtClean="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Discuss</a:t>
            </a:r>
            <a:endParaRPr lang="en-GB" sz="2500" b="1"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4270449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itle 1"/>
          <p:cNvSpPr>
            <a:spLocks noGrp="1"/>
          </p:cNvSpPr>
          <p:nvPr>
            <p:ph type="title"/>
          </p:nvPr>
        </p:nvSpPr>
        <p:spPr>
          <a:xfrm>
            <a:off x="637382" y="1683638"/>
            <a:ext cx="4932362" cy="1143000"/>
          </a:xfrm>
        </p:spPr>
        <p:txBody>
          <a:bodyPr/>
          <a:lstStyle/>
          <a:p>
            <a:r>
              <a:rPr lang="en-US" altLang="en-US" sz="6000" dirty="0" smtClean="0">
                <a:latin typeface="Impact" pitchFamily="34" charset="0"/>
                <a:ea typeface="Impact" pitchFamily="34" charset="0"/>
                <a:cs typeface="Impact" pitchFamily="34" charset="0"/>
              </a:rPr>
              <a:t>Time to </a:t>
            </a:r>
            <a:r>
              <a:rPr lang="en-US" altLang="en-US" sz="6000" dirty="0" smtClean="0">
                <a:solidFill>
                  <a:srgbClr val="FF0000"/>
                </a:solidFill>
                <a:latin typeface="Impact" pitchFamily="34" charset="0"/>
                <a:ea typeface="Impact" pitchFamily="34" charset="0"/>
                <a:cs typeface="Impact" pitchFamily="34" charset="0"/>
              </a:rPr>
              <a:t>think</a:t>
            </a:r>
            <a:r>
              <a:rPr lang="en-US" altLang="en-US" sz="6000" dirty="0" smtClean="0">
                <a:latin typeface="Impact" pitchFamily="34" charset="0"/>
                <a:ea typeface="Impact" pitchFamily="34" charset="0"/>
                <a:cs typeface="Impact" pitchFamily="34" charset="0"/>
              </a:rPr>
              <a:t>!</a:t>
            </a:r>
          </a:p>
        </p:txBody>
      </p:sp>
      <p:pic>
        <p:nvPicPr>
          <p:cNvPr id="3" name="Picture 2"/>
          <p:cNvPicPr>
            <a:picLocks noChangeAspect="1"/>
          </p:cNvPicPr>
          <p:nvPr/>
        </p:nvPicPr>
        <p:blipFill>
          <a:blip r:embed="rId3"/>
          <a:stretch>
            <a:fillRect/>
          </a:stretch>
        </p:blipFill>
        <p:spPr>
          <a:xfrm>
            <a:off x="6062472" y="2550989"/>
            <a:ext cx="3002602" cy="4307011"/>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917495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88299" y="5848550"/>
            <a:ext cx="8976775" cy="5573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2400" b="1" dirty="0" smtClean="0">
                <a:ln>
                  <a:solidFill>
                    <a:schemeClr val="tx1"/>
                  </a:solidFill>
                </a:ln>
                <a:solidFill>
                  <a:srgbClr val="000000"/>
                </a:solidFill>
                <a:latin typeface="Century Gothic"/>
                <a:cs typeface="Century Gothic"/>
              </a:rPr>
              <a:t>If you could observe someone, who would it be and why?</a:t>
            </a:r>
            <a:endParaRPr lang="en-US" sz="2400" b="1" dirty="0">
              <a:ln>
                <a:solidFill>
                  <a:schemeClr val="tx1"/>
                </a:solidFill>
              </a:ln>
              <a:solidFill>
                <a:srgbClr val="000000"/>
              </a:solidFill>
              <a:latin typeface="Century Gothic"/>
              <a:cs typeface="Century Gothic"/>
            </a:endParaRPr>
          </a:p>
        </p:txBody>
      </p:sp>
      <p:sp>
        <p:nvSpPr>
          <p:cNvPr id="5" name="Rectangle 4"/>
          <p:cNvSpPr/>
          <p:nvPr/>
        </p:nvSpPr>
        <p:spPr>
          <a:xfrm>
            <a:off x="6863567" y="6561506"/>
            <a:ext cx="1904513" cy="246221"/>
          </a:xfrm>
          <a:prstGeom prst="rect">
            <a:avLst/>
          </a:prstGeom>
        </p:spPr>
        <p:txBody>
          <a:bodyPr wrap="none">
            <a:spAutoFit/>
          </a:bodyPr>
          <a:lstStyle/>
          <a:p>
            <a:r>
              <a:rPr lang="en-US" sz="1000" dirty="0" smtClean="0"/>
              <a:t>Image: </a:t>
            </a:r>
            <a:r>
              <a:rPr lang="en-US" sz="1000" dirty="0">
                <a:hlinkClick r:id="rId3"/>
              </a:rPr>
              <a:t>www.huffingtonpost.com</a:t>
            </a:r>
            <a:endParaRPr lang="en-US" sz="1000" dirty="0"/>
          </a:p>
        </p:txBody>
      </p:sp>
      <p:pic>
        <p:nvPicPr>
          <p:cNvPr id="4" name="Picture 3"/>
          <p:cNvPicPr>
            <a:picLocks noChangeAspect="1"/>
          </p:cNvPicPr>
          <p:nvPr/>
        </p:nvPicPr>
        <p:blipFill>
          <a:blip r:embed="rId4"/>
          <a:stretch>
            <a:fillRect/>
          </a:stretch>
        </p:blipFill>
        <p:spPr>
          <a:xfrm>
            <a:off x="0" y="1143000"/>
            <a:ext cx="9144000" cy="4572000"/>
          </a:xfrm>
          <a:prstGeom prst="rect">
            <a:avLst/>
          </a:prstGeom>
        </p:spPr>
      </p:pic>
      <p:sp>
        <p:nvSpPr>
          <p:cNvPr id="11" name="Title 1"/>
          <p:cNvSpPr txBox="1">
            <a:spLocks/>
          </p:cNvSpPr>
          <p:nvPr/>
        </p:nvSpPr>
        <p:spPr>
          <a:xfrm>
            <a:off x="571954" y="182939"/>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b="1" dirty="0" smtClean="0">
                <a:solidFill>
                  <a:srgbClr val="000000"/>
                </a:solidFill>
                <a:latin typeface="Century Gothic"/>
                <a:cs typeface="Century Gothic"/>
              </a:rPr>
              <a:t>Don’t forget …</a:t>
            </a:r>
            <a:endParaRPr lang="en-US" sz="5000" b="1" dirty="0">
              <a:solidFill>
                <a:srgbClr val="000000"/>
              </a:solidFill>
              <a:latin typeface="Century Gothic"/>
              <a:cs typeface="Century Gothic"/>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016949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0380"/>
          </a:xfrm>
          <a:prstGeom prst="rect">
            <a:avLst/>
          </a:prstGeom>
        </p:spPr>
      </p:pic>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0"/>
            <a:ext cx="9144000" cy="6096000"/>
          </a:xfrm>
          <a:prstGeom prst="rect">
            <a:avLst/>
          </a:prstGeom>
        </p:spPr>
      </p:pic>
      <p:sp>
        <p:nvSpPr>
          <p:cNvPr id="3" name="Title 2"/>
          <p:cNvSpPr>
            <a:spLocks noGrp="1"/>
          </p:cNvSpPr>
          <p:nvPr>
            <p:ph type="ctrTitle"/>
          </p:nvPr>
        </p:nvSpPr>
        <p:spPr>
          <a:xfrm>
            <a:off x="685800" y="138423"/>
            <a:ext cx="7772400" cy="775977"/>
          </a:xfrm>
        </p:spPr>
        <p:txBody>
          <a:bodyPr>
            <a:normAutofit fontScale="90000"/>
          </a:bodyPr>
          <a:lstStyle/>
          <a:p>
            <a:r>
              <a:rPr lang="en-US" sz="6000" b="1" dirty="0" smtClean="0">
                <a:latin typeface="Century Gothic"/>
                <a:cs typeface="Century Gothic"/>
              </a:rPr>
              <a:t>Progress </a:t>
            </a:r>
            <a:r>
              <a:rPr lang="en-US" sz="6000" b="1" dirty="0" smtClean="0">
                <a:solidFill>
                  <a:srgbClr val="FF0000"/>
                </a:solidFill>
                <a:latin typeface="Century Gothic"/>
                <a:cs typeface="Century Gothic"/>
              </a:rPr>
              <a:t>Over</a:t>
            </a:r>
            <a:r>
              <a:rPr lang="en-US" sz="6000" b="1" dirty="0" smtClean="0">
                <a:latin typeface="Century Gothic"/>
                <a:cs typeface="Century Gothic"/>
              </a:rPr>
              <a:t> Time</a:t>
            </a:r>
            <a:endParaRPr lang="en-US" b="1"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945646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376758"/>
            <a:ext cx="8229600" cy="1143000"/>
          </a:xfrm>
        </p:spPr>
        <p:txBody>
          <a:bodyPr/>
          <a:lstStyle/>
          <a:p>
            <a:r>
              <a:rPr lang="en-US" altLang="en-US" sz="6000" b="1" dirty="0" smtClean="0">
                <a:latin typeface="Century Gothic"/>
                <a:ea typeface="Impact" pitchFamily="34" charset="0"/>
                <a:cs typeface="Century Gothic"/>
              </a:rPr>
              <a:t>A </a:t>
            </a:r>
            <a:r>
              <a:rPr lang="en-US" altLang="en-US" sz="6000" b="1" dirty="0" smtClean="0">
                <a:solidFill>
                  <a:srgbClr val="FF0000"/>
                </a:solidFill>
                <a:latin typeface="Century Gothic"/>
                <a:ea typeface="Impact" pitchFamily="34" charset="0"/>
                <a:cs typeface="Century Gothic"/>
              </a:rPr>
              <a:t>suggestion </a:t>
            </a:r>
            <a:r>
              <a:rPr lang="en-US" altLang="en-US" sz="6000" b="1" dirty="0" smtClean="0">
                <a:latin typeface="Century Gothic"/>
                <a:ea typeface="Impact" pitchFamily="34" charset="0"/>
                <a:cs typeface="Century Gothic"/>
              </a:rPr>
              <a:t>. . .</a:t>
            </a:r>
          </a:p>
        </p:txBody>
      </p:sp>
      <p:pic>
        <p:nvPicPr>
          <p:cNvPr id="2" name="Picture 1"/>
          <p:cNvPicPr>
            <a:picLocks noChangeAspect="1"/>
          </p:cNvPicPr>
          <p:nvPr/>
        </p:nvPicPr>
        <p:blipFill>
          <a:blip r:embed="rId3"/>
          <a:stretch>
            <a:fillRect/>
          </a:stretch>
        </p:blipFill>
        <p:spPr>
          <a:xfrm>
            <a:off x="1231900" y="2124966"/>
            <a:ext cx="4599124" cy="4733034"/>
          </a:xfrm>
          <a:prstGeom prst="rect">
            <a:avLst/>
          </a:prstGeom>
        </p:spPr>
      </p:pic>
      <p:sp>
        <p:nvSpPr>
          <p:cNvPr id="3" name="Rectangle 2"/>
          <p:cNvSpPr/>
          <p:nvPr/>
        </p:nvSpPr>
        <p:spPr>
          <a:xfrm>
            <a:off x="7635587" y="6526162"/>
            <a:ext cx="1338828" cy="246221"/>
          </a:xfrm>
          <a:prstGeom prst="rect">
            <a:avLst/>
          </a:prstGeom>
        </p:spPr>
        <p:txBody>
          <a:bodyPr wrap="none">
            <a:spAutoFit/>
          </a:bodyPr>
          <a:lstStyle/>
          <a:p>
            <a:r>
              <a:rPr lang="en-US" sz="1000" dirty="0" smtClean="0"/>
              <a:t>Image: </a:t>
            </a:r>
            <a:r>
              <a:rPr lang="en-US" sz="1000" dirty="0" err="1" smtClean="0"/>
              <a:t>galleryhip.com</a:t>
            </a:r>
            <a:r>
              <a:rPr lang="en-US" sz="1000" dirty="0" smtClean="0"/>
              <a:t> </a:t>
            </a:r>
            <a:endParaRPr lang="en-US" sz="1000" dirty="0"/>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111555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43797"/>
            <a:ext cx="7772400" cy="1470025"/>
          </a:xfrm>
        </p:spPr>
        <p:txBody>
          <a:bodyPr>
            <a:normAutofit fontScale="90000"/>
          </a:bodyPr>
          <a:lstStyle/>
          <a:p>
            <a:pPr algn="l"/>
            <a:r>
              <a:rPr lang="en-US" b="1" dirty="0" smtClean="0">
                <a:latin typeface="Century Gothic"/>
                <a:cs typeface="Century Gothic"/>
              </a:rPr>
              <a:t>A </a:t>
            </a:r>
            <a:r>
              <a:rPr lang="en-US" b="1" dirty="0" smtClean="0">
                <a:solidFill>
                  <a:srgbClr val="FF0000"/>
                </a:solidFill>
                <a:latin typeface="Century Gothic"/>
                <a:cs typeface="Century Gothic"/>
              </a:rPr>
              <a:t>Valid</a:t>
            </a:r>
            <a:r>
              <a:rPr lang="en-US" b="1" dirty="0" smtClean="0">
                <a:latin typeface="Century Gothic"/>
                <a:cs typeface="Century Gothic"/>
              </a:rPr>
              <a:t> Landscape for </a:t>
            </a:r>
            <a:br>
              <a:rPr lang="en-US" b="1" dirty="0" smtClean="0">
                <a:latin typeface="Century Gothic"/>
                <a:cs typeface="Century Gothic"/>
              </a:rPr>
            </a:br>
            <a:r>
              <a:rPr lang="en-US" b="1" dirty="0" smtClean="0">
                <a:latin typeface="Century Gothic"/>
                <a:cs typeface="Century Gothic"/>
              </a:rPr>
              <a:t>Teaching and Learning </a:t>
            </a:r>
            <a:br>
              <a:rPr lang="en-US"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sz="3300" b="1" dirty="0" smtClean="0">
                <a:latin typeface="Century Gothic"/>
                <a:cs typeface="Century Gothic"/>
              </a:rPr>
              <a:t>by </a:t>
            </a:r>
            <a:r>
              <a:rPr lang="en-US" sz="3300" b="1" dirty="0" smtClean="0">
                <a:solidFill>
                  <a:srgbClr val="FF0000"/>
                </a:solidFill>
                <a:latin typeface="Century Gothic"/>
                <a:cs typeface="Century Gothic"/>
              </a:rPr>
              <a:t>Ross McGill</a:t>
            </a:r>
            <a:br>
              <a:rPr lang="en-US" sz="3300" b="1" dirty="0" smtClean="0">
                <a:solidFill>
                  <a:srgbClr val="FF0000"/>
                </a:solidFill>
                <a:latin typeface="Century Gothic"/>
                <a:cs typeface="Century Gothic"/>
              </a:rPr>
            </a:br>
            <a:r>
              <a:rPr lang="en-US" sz="2800" b="1" dirty="0" smtClean="0">
                <a:latin typeface="Century Gothic"/>
                <a:cs typeface="Century Gothic"/>
              </a:rPr>
              <a:t>Deputy Headteacher</a:t>
            </a:r>
            <a:br>
              <a:rPr lang="en-US" sz="2800" b="1" dirty="0" smtClean="0">
                <a:latin typeface="Century Gothic"/>
                <a:cs typeface="Century Gothic"/>
              </a:rPr>
            </a:br>
            <a:r>
              <a:rPr lang="en-US" sz="2800" b="1" dirty="0" err="1" smtClean="0">
                <a:latin typeface="Century Gothic"/>
                <a:cs typeface="Century Gothic"/>
              </a:rPr>
              <a:t>Quintin</a:t>
            </a:r>
            <a:r>
              <a:rPr lang="en-US" sz="2800" b="1" dirty="0" smtClean="0">
                <a:latin typeface="Century Gothic"/>
                <a:cs typeface="Century Gothic"/>
              </a:rPr>
              <a:t> </a:t>
            </a:r>
            <a:r>
              <a:rPr lang="en-US" sz="2800" b="1" dirty="0" err="1" smtClean="0">
                <a:latin typeface="Century Gothic"/>
                <a:cs typeface="Century Gothic"/>
              </a:rPr>
              <a:t>Kynaston</a:t>
            </a:r>
            <a:r>
              <a:rPr lang="en-US" sz="2800" b="1" dirty="0" smtClean="0">
                <a:latin typeface="Century Gothic"/>
                <a:cs typeface="Century Gothic"/>
              </a:rPr>
              <a:t/>
            </a:r>
            <a:br>
              <a:rPr lang="en-US" sz="2800" b="1" dirty="0" smtClean="0">
                <a:latin typeface="Century Gothic"/>
                <a:cs typeface="Century Gothic"/>
              </a:rPr>
            </a:br>
            <a:r>
              <a:rPr lang="en-US" sz="2800" b="1" dirty="0" smtClean="0">
                <a:latin typeface="Century Gothic"/>
                <a:cs typeface="Century Gothic"/>
              </a:rPr>
              <a:t/>
            </a:r>
            <a:br>
              <a:rPr lang="en-US" sz="2800" b="1" dirty="0" smtClean="0">
                <a:latin typeface="Century Gothic"/>
                <a:cs typeface="Century Gothic"/>
              </a:rPr>
            </a:br>
            <a:r>
              <a:rPr lang="en-US" sz="2800" b="1" dirty="0" smtClean="0">
                <a:solidFill>
                  <a:srgbClr val="FF0000"/>
                </a:solidFill>
                <a:latin typeface="Century Gothic"/>
                <a:cs typeface="Century Gothic"/>
              </a:rPr>
              <a:t>@TeacherToolkit</a:t>
            </a:r>
            <a:endParaRPr lang="en-US" sz="2800" dirty="0">
              <a:solidFill>
                <a:srgbClr val="FF0000"/>
              </a:solidFill>
              <a:latin typeface="Century Gothic"/>
              <a:cs typeface="Century Gothic"/>
            </a:endParaRPr>
          </a:p>
        </p:txBody>
      </p:sp>
      <p:pic>
        <p:nvPicPr>
          <p:cNvPr id="3" name="Picture 2"/>
          <p:cNvPicPr>
            <a:picLocks noChangeAspect="1"/>
          </p:cNvPicPr>
          <p:nvPr/>
        </p:nvPicPr>
        <p:blipFill>
          <a:blip r:embed="rId2"/>
          <a:stretch>
            <a:fillRect/>
          </a:stretch>
        </p:blipFill>
        <p:spPr>
          <a:xfrm>
            <a:off x="5937124" y="4554328"/>
            <a:ext cx="2806150" cy="1562090"/>
          </a:xfrm>
          <a:prstGeom prst="rect">
            <a:avLst/>
          </a:prstGeom>
        </p:spPr>
      </p:pic>
      <p:pic>
        <p:nvPicPr>
          <p:cNvPr id="4" name="Picture 3"/>
          <p:cNvPicPr>
            <a:picLocks noChangeAspect="1"/>
          </p:cNvPicPr>
          <p:nvPr/>
        </p:nvPicPr>
        <p:blipFill>
          <a:blip r:embed="rId3"/>
          <a:stretch>
            <a:fillRect/>
          </a:stretch>
        </p:blipFill>
        <p:spPr>
          <a:xfrm>
            <a:off x="4380450" y="4554328"/>
            <a:ext cx="1556674" cy="1556674"/>
          </a:xfrm>
          <a:prstGeom prst="rect">
            <a:avLst/>
          </a:prstGeom>
        </p:spPr>
      </p:pic>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6575536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5765"/>
          </a:xfrm>
          <a:prstGeom prst="rect">
            <a:avLst/>
          </a:prstGeom>
        </p:spPr>
      </p:pic>
    </p:spTree>
    <p:extLst>
      <p:ext uri="{BB962C8B-B14F-4D97-AF65-F5344CB8AC3E}">
        <p14:creationId xmlns:p14="http://schemas.microsoft.com/office/powerpoint/2010/main" val="30945646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218" y="674638"/>
            <a:ext cx="6648776" cy="6183361"/>
          </a:xfrm>
          <a:prstGeom prst="rect">
            <a:avLst/>
          </a:prstGeom>
        </p:spPr>
      </p:pic>
      <p:sp>
        <p:nvSpPr>
          <p:cNvPr id="2" name="Title 1"/>
          <p:cNvSpPr>
            <a:spLocks noGrp="1"/>
          </p:cNvSpPr>
          <p:nvPr>
            <p:ph type="ctrTitle"/>
          </p:nvPr>
        </p:nvSpPr>
        <p:spPr>
          <a:xfrm>
            <a:off x="6250612" y="2082923"/>
            <a:ext cx="2600140" cy="1470025"/>
          </a:xfrm>
        </p:spPr>
        <p:txBody>
          <a:bodyPr>
            <a:noAutofit/>
          </a:bodyPr>
          <a:lstStyle/>
          <a:p>
            <a:pPr algn="l"/>
            <a:r>
              <a:rPr lang="en-US" sz="5500" b="1" dirty="0" smtClean="0">
                <a:latin typeface="Century Gothic"/>
                <a:cs typeface="Century Gothic"/>
              </a:rPr>
              <a:t>The </a:t>
            </a:r>
            <a:br>
              <a:rPr lang="en-US" sz="5500" b="1" dirty="0" smtClean="0">
                <a:latin typeface="Century Gothic"/>
                <a:cs typeface="Century Gothic"/>
              </a:rPr>
            </a:br>
            <a:r>
              <a:rPr lang="en-US" sz="5500" b="1" dirty="0" smtClean="0">
                <a:latin typeface="Century Gothic"/>
                <a:cs typeface="Century Gothic"/>
              </a:rPr>
              <a:t>boring </a:t>
            </a:r>
            <a:r>
              <a:rPr lang="en-US" sz="5500" b="1" dirty="0">
                <a:latin typeface="Century Gothic"/>
                <a:cs typeface="Century Gothic"/>
              </a:rPr>
              <a:t/>
            </a:r>
            <a:br>
              <a:rPr lang="en-US" sz="5500" b="1" dirty="0">
                <a:latin typeface="Century Gothic"/>
                <a:cs typeface="Century Gothic"/>
              </a:rPr>
            </a:br>
            <a:r>
              <a:rPr lang="en-US" sz="5500" b="1" dirty="0" smtClean="0">
                <a:latin typeface="Century Gothic"/>
                <a:cs typeface="Century Gothic"/>
              </a:rPr>
              <a:t>bit . . . </a:t>
            </a:r>
            <a:endParaRPr lang="en-US" sz="5500" b="1" dirty="0">
              <a:solidFill>
                <a:srgbClr val="FF0000"/>
              </a:solidFill>
              <a:latin typeface="Century Gothic"/>
              <a:cs typeface="Century Gothic"/>
            </a:endParaRPr>
          </a:p>
        </p:txBody>
      </p:sp>
      <p:grpSp>
        <p:nvGrpSpPr>
          <p:cNvPr id="9" name="Group 8"/>
          <p:cNvGrpSpPr/>
          <p:nvPr/>
        </p:nvGrpSpPr>
        <p:grpSpPr>
          <a:xfrm>
            <a:off x="8150141" y="60386"/>
            <a:ext cx="914933" cy="539202"/>
            <a:chOff x="8150141" y="60386"/>
            <a:chExt cx="914933" cy="539202"/>
          </a:xfrm>
        </p:grpSpPr>
        <p:sp>
          <p:nvSpPr>
            <p:cNvPr id="10" name="Rectangle 9"/>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002114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277360"/>
            <a:ext cx="3066107" cy="2580640"/>
          </a:xfrm>
          <a:prstGeom prst="rect">
            <a:avLst/>
          </a:prstGeom>
        </p:spPr>
      </p:pic>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What it is </a:t>
            </a:r>
            <a:r>
              <a:rPr lang="en-US" sz="5000" b="1" dirty="0" smtClean="0">
                <a:solidFill>
                  <a:srgbClr val="FF0000"/>
                </a:solidFill>
                <a:latin typeface="Century Gothic"/>
                <a:cs typeface="Century Gothic"/>
              </a:rPr>
              <a:t>not!</a:t>
            </a:r>
            <a:endParaRPr lang="en-US" sz="5000" b="1" dirty="0">
              <a:solidFill>
                <a:srgbClr val="FF0000"/>
              </a:solidFill>
              <a:latin typeface="Century Gothic"/>
              <a:cs typeface="Century Gothic"/>
            </a:endParaRPr>
          </a:p>
        </p:txBody>
      </p:sp>
      <p:sp>
        <p:nvSpPr>
          <p:cNvPr id="3" name="Rectangle 2"/>
          <p:cNvSpPr/>
          <p:nvPr/>
        </p:nvSpPr>
        <p:spPr>
          <a:xfrm>
            <a:off x="116329" y="1417401"/>
            <a:ext cx="8738809" cy="2368597"/>
          </a:xfrm>
          <a:prstGeom prst="rect">
            <a:avLst/>
          </a:prstGeom>
        </p:spPr>
        <p:txBody>
          <a:bodyPr wrap="square">
            <a:spAutoFit/>
          </a:bodyPr>
          <a:lstStyle/>
          <a:p>
            <a:pPr>
              <a:lnSpc>
                <a:spcPct val="150000"/>
              </a:lnSpc>
            </a:pPr>
            <a:r>
              <a:rPr lang="en-US" sz="2500" b="1" dirty="0" smtClean="0">
                <a:latin typeface="Century Gothic"/>
                <a:cs typeface="Century Gothic"/>
              </a:rPr>
              <a:t>Expecting (rapid) progress </a:t>
            </a:r>
            <a:r>
              <a:rPr lang="en-US" sz="2500" b="1" dirty="0">
                <a:latin typeface="Century Gothic"/>
                <a:cs typeface="Century Gothic"/>
              </a:rPr>
              <a:t>to be evident in 20 minute </a:t>
            </a:r>
            <a:r>
              <a:rPr lang="en-US" sz="2500" b="1" dirty="0">
                <a:solidFill>
                  <a:srgbClr val="FF0000"/>
                </a:solidFill>
                <a:latin typeface="Century Gothic"/>
                <a:cs typeface="Century Gothic"/>
              </a:rPr>
              <a:t>snapshots</a:t>
            </a:r>
            <a:r>
              <a:rPr lang="en-US" sz="2500" b="1" dirty="0">
                <a:latin typeface="Century Gothic"/>
                <a:cs typeface="Century Gothic"/>
              </a:rPr>
              <a:t>; one-off lessons </a:t>
            </a:r>
            <a:r>
              <a:rPr lang="en-US" sz="2500" b="1" dirty="0" err="1">
                <a:solidFill>
                  <a:srgbClr val="FF0000"/>
                </a:solidFill>
                <a:latin typeface="Century Gothic"/>
                <a:cs typeface="Century Gothic"/>
              </a:rPr>
              <a:t>judgements</a:t>
            </a:r>
            <a:r>
              <a:rPr lang="en-US" sz="2500" b="1" dirty="0">
                <a:solidFill>
                  <a:srgbClr val="FF0000"/>
                </a:solidFill>
                <a:latin typeface="Century Gothic"/>
                <a:cs typeface="Century Gothic"/>
              </a:rPr>
              <a:t> </a:t>
            </a:r>
            <a:r>
              <a:rPr lang="en-US" sz="2500" b="1" dirty="0">
                <a:latin typeface="Century Gothic"/>
                <a:cs typeface="Century Gothic"/>
              </a:rPr>
              <a:t>based on what you see in the classroom; forming an opinion, based solely on what you see in </a:t>
            </a:r>
            <a:r>
              <a:rPr lang="en-US" sz="2500" b="1" dirty="0" smtClean="0">
                <a:latin typeface="Century Gothic"/>
                <a:cs typeface="Century Gothic"/>
              </a:rPr>
              <a:t>a </a:t>
            </a:r>
            <a:r>
              <a:rPr lang="en-US" sz="2500" b="1" dirty="0" smtClean="0">
                <a:solidFill>
                  <a:srgbClr val="FF0000"/>
                </a:solidFill>
                <a:latin typeface="Century Gothic"/>
                <a:cs typeface="Century Gothic"/>
              </a:rPr>
              <a:t>one-off</a:t>
            </a:r>
            <a:r>
              <a:rPr lang="en-US" sz="2500" b="1" dirty="0" smtClean="0">
                <a:latin typeface="Century Gothic"/>
                <a:cs typeface="Century Gothic"/>
              </a:rPr>
              <a:t> </a:t>
            </a:r>
            <a:r>
              <a:rPr lang="en-US" sz="2500" b="1" dirty="0">
                <a:latin typeface="Century Gothic"/>
                <a:cs typeface="Century Gothic"/>
              </a:rPr>
              <a:t>lesson.</a:t>
            </a:r>
            <a:endParaRPr lang="en-US" sz="2500" b="1" i="1"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51542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95288" y="962052"/>
            <a:ext cx="8229600" cy="5761037"/>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buFont typeface="Arial"/>
              <a:buNone/>
              <a:defRPr/>
            </a:pPr>
            <a:r>
              <a:rPr lang="en-GB" sz="2200" b="1" dirty="0" smtClean="0">
                <a:latin typeface="Century Gothic"/>
                <a:cs typeface="Century Gothic"/>
              </a:rPr>
              <a:t>“There is no progress within lessons. There is </a:t>
            </a:r>
            <a:r>
              <a:rPr lang="en-GB" sz="2200" b="1" dirty="0" smtClean="0">
                <a:solidFill>
                  <a:srgbClr val="FF0000"/>
                </a:solidFill>
                <a:latin typeface="Century Gothic"/>
                <a:cs typeface="Century Gothic"/>
              </a:rPr>
              <a:t>only</a:t>
            </a:r>
            <a:r>
              <a:rPr lang="en-GB" sz="2200" b="1" dirty="0" smtClean="0">
                <a:latin typeface="Century Gothic"/>
                <a:cs typeface="Century Gothic"/>
              </a:rPr>
              <a:t> learning.”</a:t>
            </a:r>
          </a:p>
          <a:p>
            <a:pPr marL="0" indent="0">
              <a:lnSpc>
                <a:spcPct val="120000"/>
              </a:lnSpc>
              <a:buFont typeface="Arial"/>
              <a:buNone/>
              <a:defRPr/>
            </a:pPr>
            <a:endParaRPr lang="en-GB" sz="2200" b="1" dirty="0" smtClean="0">
              <a:latin typeface="Century Gothic"/>
              <a:cs typeface="Century Gothic"/>
            </a:endParaRPr>
          </a:p>
          <a:p>
            <a:pPr marL="0" indent="0">
              <a:lnSpc>
                <a:spcPct val="120000"/>
              </a:lnSpc>
              <a:buFont typeface="Arial"/>
              <a:buNone/>
              <a:defRPr/>
            </a:pPr>
            <a:r>
              <a:rPr lang="en-GB" sz="2200" b="1" dirty="0" smtClean="0">
                <a:latin typeface="Century Gothic"/>
                <a:cs typeface="Century Gothic"/>
              </a:rPr>
              <a:t>“The Ofsted framework talks about ‘gains in their knowledge, skills and understanding’ in lessons. They are things that inspectors will be looking to see from the students. </a:t>
            </a:r>
          </a:p>
          <a:p>
            <a:pPr marL="0" indent="0">
              <a:lnSpc>
                <a:spcPct val="120000"/>
              </a:lnSpc>
              <a:buFont typeface="Arial"/>
              <a:buNone/>
              <a:defRPr/>
            </a:pPr>
            <a:endParaRPr lang="en-GB" sz="2200" b="1" dirty="0">
              <a:latin typeface="Century Gothic"/>
              <a:cs typeface="Century Gothic"/>
            </a:endParaRPr>
          </a:p>
          <a:p>
            <a:pPr marL="0" indent="0">
              <a:lnSpc>
                <a:spcPct val="120000"/>
              </a:lnSpc>
              <a:buFont typeface="Arial"/>
              <a:buNone/>
              <a:defRPr/>
            </a:pPr>
            <a:r>
              <a:rPr lang="en-GB" sz="2200" b="1" dirty="0" smtClean="0">
                <a:latin typeface="Century Gothic"/>
                <a:cs typeface="Century Gothic"/>
              </a:rPr>
              <a:t>Where progress is mentioned, it is not something that inspectors will be looking to see from the students, because it is about the </a:t>
            </a:r>
            <a:r>
              <a:rPr lang="en-GB" sz="2200" b="1" dirty="0" smtClean="0">
                <a:solidFill>
                  <a:srgbClr val="FF0000"/>
                </a:solidFill>
                <a:latin typeface="Century Gothic"/>
                <a:cs typeface="Century Gothic"/>
              </a:rPr>
              <a:t>effectiveness of monitoring </a:t>
            </a:r>
            <a:r>
              <a:rPr lang="en-GB" sz="2200" b="1" dirty="0" smtClean="0">
                <a:latin typeface="Century Gothic"/>
                <a:cs typeface="Century Gothic"/>
              </a:rPr>
              <a:t>that they will be looking to see </a:t>
            </a:r>
            <a:r>
              <a:rPr lang="en-GB" sz="2200" b="1" dirty="0" smtClean="0">
                <a:solidFill>
                  <a:srgbClr val="FF0000"/>
                </a:solidFill>
                <a:latin typeface="Century Gothic"/>
                <a:cs typeface="Century Gothic"/>
              </a:rPr>
              <a:t>from the teacher</a:t>
            </a:r>
            <a:r>
              <a:rPr lang="en-GB" sz="2200" b="1" dirty="0" smtClean="0">
                <a:latin typeface="Century Gothic"/>
                <a:cs typeface="Century Gothic"/>
              </a:rPr>
              <a:t>.”</a:t>
            </a:r>
          </a:p>
          <a:p>
            <a:pPr marL="0" indent="0">
              <a:buFont typeface="Arial"/>
              <a:buNone/>
              <a:defRPr/>
            </a:pPr>
            <a:endParaRPr lang="en-GB" sz="2400" b="1" dirty="0" smtClean="0">
              <a:latin typeface="Century Gothic"/>
              <a:cs typeface="Century Gothic"/>
            </a:endParaRPr>
          </a:p>
          <a:p>
            <a:pPr marL="0" indent="0" algn="r">
              <a:buNone/>
              <a:defRPr/>
            </a:pPr>
            <a:r>
              <a:rPr lang="en-GB" sz="2400" b="1" dirty="0" smtClean="0">
                <a:latin typeface="Century Gothic"/>
                <a:cs typeface="Century Gothic"/>
              </a:rPr>
              <a:t>@</a:t>
            </a:r>
            <a:r>
              <a:rPr lang="en-GB" sz="2400" b="1" dirty="0" err="1" smtClean="0">
                <a:latin typeface="Century Gothic"/>
                <a:cs typeface="Century Gothic"/>
              </a:rPr>
              <a:t>KevBartle</a:t>
            </a:r>
            <a:r>
              <a:rPr lang="en-GB" sz="2400" b="1" dirty="0" smtClean="0">
                <a:latin typeface="Century Gothic"/>
                <a:cs typeface="Century Gothic"/>
              </a:rPr>
              <a:t> – Canons Park </a:t>
            </a:r>
            <a:r>
              <a:rPr lang="en-GB" sz="2400" b="1" dirty="0">
                <a:latin typeface="Century Gothic"/>
                <a:cs typeface="Century Gothic"/>
              </a:rPr>
              <a:t>Headteacher</a:t>
            </a:r>
            <a:endParaRPr lang="en-GB" sz="2400" b="1" dirty="0" smtClean="0">
              <a:latin typeface="Century Gothic"/>
              <a:cs typeface="Century Gothic"/>
            </a:endParaRPr>
          </a:p>
          <a:p>
            <a:pPr marL="0" indent="0">
              <a:buFont typeface="Arial"/>
              <a:buNone/>
              <a:defRPr/>
            </a:pPr>
            <a:endParaRPr lang="en-GB" b="1" dirty="0">
              <a:latin typeface="Century Gothic"/>
              <a:cs typeface="Century Gothic"/>
            </a:endParaRPr>
          </a:p>
        </p:txBody>
      </p:sp>
      <p:sp>
        <p:nvSpPr>
          <p:cNvPr id="3" name="Title 1"/>
          <p:cNvSpPr txBox="1">
            <a:spLocks/>
          </p:cNvSpPr>
          <p:nvPr/>
        </p:nvSpPr>
        <p:spPr>
          <a:xfrm>
            <a:off x="116329" y="17651"/>
            <a:ext cx="7784398"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5000" b="1" dirty="0" smtClean="0">
                <a:latin typeface="Century Gothic"/>
                <a:cs typeface="Century Gothic"/>
              </a:rPr>
              <a:t>Quote:</a:t>
            </a:r>
            <a:endParaRPr lang="en-US" sz="5000" b="1" dirty="0">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366493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3352801"/>
            <a:ext cx="8796866" cy="702734"/>
          </a:xfrm>
        </p:spPr>
        <p:txBody>
          <a:bodyPr>
            <a:noAutofit/>
          </a:bodyPr>
          <a:lstStyle/>
          <a:p>
            <a:pPr>
              <a:lnSpc>
                <a:spcPct val="110000"/>
              </a:lnSpc>
            </a:pPr>
            <a:r>
              <a:rPr lang="en-US" sz="3000" b="1" dirty="0" smtClean="0">
                <a:latin typeface="Century Gothic"/>
                <a:cs typeface="Century Gothic"/>
              </a:rPr>
              <a:t>This means that no matter if we do </a:t>
            </a:r>
            <a:r>
              <a:rPr lang="en-US" sz="3000" b="1" dirty="0" smtClean="0">
                <a:solidFill>
                  <a:srgbClr val="FF0000"/>
                </a:solidFill>
                <a:latin typeface="Century Gothic"/>
                <a:cs typeface="Century Gothic"/>
              </a:rPr>
              <a:t>judge </a:t>
            </a:r>
            <a:r>
              <a:rPr lang="en-US" sz="3000" b="1" dirty="0" smtClean="0">
                <a:solidFill>
                  <a:srgbClr val="FF0000"/>
                </a:solidFill>
                <a:latin typeface="Century Gothic"/>
                <a:cs typeface="Century Gothic"/>
              </a:rPr>
              <a:t>(</a:t>
            </a:r>
            <a:r>
              <a:rPr lang="en-US" sz="3000" b="1" dirty="0" smtClean="0">
                <a:solidFill>
                  <a:srgbClr val="FF0000"/>
                </a:solidFill>
                <a:latin typeface="Century Gothic"/>
                <a:cs typeface="Century Gothic"/>
              </a:rPr>
              <a:t>or not judge) teaching or individual lessons</a:t>
            </a:r>
            <a:r>
              <a:rPr lang="en-US" sz="3000" b="1" dirty="0" smtClean="0">
                <a:latin typeface="Century Gothic"/>
                <a:cs typeface="Century Gothic"/>
              </a:rPr>
              <a:t>, or even lessons over time, schools will always be held to account on their </a:t>
            </a:r>
            <a:r>
              <a:rPr lang="en-US" sz="3000" b="1" dirty="0" smtClean="0">
                <a:latin typeface="Century Gothic"/>
                <a:cs typeface="Century Gothic"/>
              </a:rPr>
              <a:t>overall </a:t>
            </a:r>
            <a:r>
              <a:rPr lang="en-US" sz="3000" b="1" dirty="0" smtClean="0">
                <a:latin typeface="Century Gothic"/>
                <a:cs typeface="Century Gothic"/>
              </a:rPr>
              <a:t>performance.</a:t>
            </a:r>
            <a:br>
              <a:rPr lang="en-US" sz="3000" b="1" dirty="0" smtClean="0">
                <a:latin typeface="Century Gothic"/>
                <a:cs typeface="Century Gothic"/>
              </a:rPr>
            </a:br>
            <a:r>
              <a:rPr lang="en-US" sz="3000" b="1" dirty="0">
                <a:latin typeface="Century Gothic"/>
                <a:cs typeface="Century Gothic"/>
              </a:rPr>
              <a:t/>
            </a:r>
            <a:br>
              <a:rPr lang="en-US" sz="3000" b="1" dirty="0">
                <a:latin typeface="Century Gothic"/>
                <a:cs typeface="Century Gothic"/>
              </a:rPr>
            </a:br>
            <a:r>
              <a:rPr lang="en-US" sz="3000" b="1" dirty="0" smtClean="0">
                <a:latin typeface="Century Gothic"/>
                <a:cs typeface="Century Gothic"/>
              </a:rPr>
              <a:t>This doesn’t mean that teachers shouldn’t </a:t>
            </a:r>
            <a:r>
              <a:rPr lang="en-US" sz="3000" b="1" dirty="0" smtClean="0">
                <a:latin typeface="Century Gothic"/>
                <a:cs typeface="Century Gothic"/>
              </a:rPr>
              <a:t/>
            </a:r>
            <a:br>
              <a:rPr lang="en-US" sz="3000" b="1" dirty="0" smtClean="0">
                <a:latin typeface="Century Gothic"/>
                <a:cs typeface="Century Gothic"/>
              </a:rPr>
            </a:br>
            <a:r>
              <a:rPr lang="en-US" sz="3000" b="1" dirty="0" smtClean="0">
                <a:latin typeface="Century Gothic"/>
                <a:cs typeface="Century Gothic"/>
              </a:rPr>
              <a:t>be </a:t>
            </a:r>
            <a:r>
              <a:rPr lang="en-US" sz="3000" b="1" dirty="0" smtClean="0">
                <a:latin typeface="Century Gothic"/>
                <a:cs typeface="Century Gothic"/>
              </a:rPr>
              <a:t>judged too, but that we should move towards a more reliable and fairer </a:t>
            </a:r>
            <a:r>
              <a:rPr lang="en-US" sz="3000" b="1" dirty="0" smtClean="0">
                <a:latin typeface="Century Gothic"/>
                <a:cs typeface="Century Gothic"/>
              </a:rPr>
              <a:t/>
            </a:r>
            <a:br>
              <a:rPr lang="en-US" sz="3000" b="1" dirty="0" smtClean="0">
                <a:latin typeface="Century Gothic"/>
                <a:cs typeface="Century Gothic"/>
              </a:rPr>
            </a:br>
            <a:r>
              <a:rPr lang="en-US" sz="3000" b="1" dirty="0" smtClean="0">
                <a:latin typeface="Century Gothic"/>
                <a:cs typeface="Century Gothic"/>
              </a:rPr>
              <a:t>method </a:t>
            </a:r>
            <a:r>
              <a:rPr lang="en-US" sz="3000" b="1" dirty="0" smtClean="0">
                <a:latin typeface="Century Gothic"/>
                <a:cs typeface="Century Gothic"/>
              </a:rPr>
              <a:t>for doing this. </a:t>
            </a:r>
            <a:r>
              <a:rPr lang="en-US" sz="3000" b="1" dirty="0" smtClean="0">
                <a:latin typeface="Century Gothic"/>
                <a:cs typeface="Century Gothic"/>
              </a:rPr>
              <a:t/>
            </a:r>
            <a:br>
              <a:rPr lang="en-US" sz="3000" b="1" dirty="0" smtClean="0">
                <a:latin typeface="Century Gothic"/>
                <a:cs typeface="Century Gothic"/>
              </a:rPr>
            </a:br>
            <a:r>
              <a:rPr lang="en-US" sz="3000" b="1" dirty="0" smtClean="0">
                <a:latin typeface="Century Gothic"/>
                <a:cs typeface="Century Gothic"/>
              </a:rPr>
              <a:t/>
            </a:r>
            <a:br>
              <a:rPr lang="en-US" sz="3000" b="1" dirty="0" smtClean="0">
                <a:latin typeface="Century Gothic"/>
                <a:cs typeface="Century Gothic"/>
              </a:rPr>
            </a:br>
            <a:r>
              <a:rPr lang="en-US" sz="3000" b="1" dirty="0" smtClean="0">
                <a:latin typeface="Century Gothic"/>
                <a:cs typeface="Century Gothic"/>
              </a:rPr>
              <a:t>I </a:t>
            </a:r>
            <a:r>
              <a:rPr lang="en-US" sz="3000" b="1" dirty="0" smtClean="0">
                <a:latin typeface="Century Gothic"/>
                <a:cs typeface="Century Gothic"/>
              </a:rPr>
              <a:t>believe we are </a:t>
            </a:r>
            <a:r>
              <a:rPr lang="en-US" sz="3000" b="1" dirty="0" smtClean="0">
                <a:solidFill>
                  <a:srgbClr val="FF0000"/>
                </a:solidFill>
                <a:latin typeface="Century Gothic"/>
                <a:cs typeface="Century Gothic"/>
              </a:rPr>
              <a:t>moving in the right direction.</a:t>
            </a:r>
            <a:endParaRPr lang="en-US" sz="30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749541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439333"/>
            <a:ext cx="8796866" cy="702734"/>
          </a:xfrm>
        </p:spPr>
        <p:txBody>
          <a:bodyPr>
            <a:noAutofit/>
          </a:bodyPr>
          <a:lstStyle/>
          <a:p>
            <a:r>
              <a:rPr lang="en-US" sz="6000" b="1" dirty="0" smtClean="0">
                <a:latin typeface="Century Gothic"/>
                <a:cs typeface="Century Gothic"/>
              </a:rPr>
              <a:t>September </a:t>
            </a:r>
            <a:r>
              <a:rPr lang="en-US" sz="6000" b="1" dirty="0" smtClean="0">
                <a:latin typeface="Century Gothic"/>
                <a:cs typeface="Century Gothic"/>
              </a:rPr>
              <a:t>18</a:t>
            </a:r>
            <a:r>
              <a:rPr lang="en-US" sz="6000" b="1" baseline="30000" dirty="0" smtClean="0">
                <a:latin typeface="Century Gothic"/>
                <a:cs typeface="Century Gothic"/>
              </a:rPr>
              <a:t>th</a:t>
            </a:r>
            <a:r>
              <a:rPr lang="en-US" sz="6000" b="1" dirty="0" smtClean="0">
                <a:latin typeface="Century Gothic"/>
                <a:cs typeface="Century Gothic"/>
              </a:rPr>
              <a:t> </a:t>
            </a:r>
            <a:r>
              <a:rPr lang="en-US" sz="6000" b="1" dirty="0" smtClean="0">
                <a:latin typeface="Century Gothic"/>
                <a:cs typeface="Century Gothic"/>
              </a:rPr>
              <a:t>2014</a:t>
            </a:r>
            <a:endParaRPr lang="en-US" sz="60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2258216" y="3110995"/>
            <a:ext cx="4826000" cy="3619500"/>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78057283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9890896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mt="30000"/>
          </a:blip>
          <a:stretch>
            <a:fillRect/>
          </a:stretch>
        </p:blipFill>
        <p:spPr>
          <a:xfrm>
            <a:off x="0" y="0"/>
            <a:ext cx="9144000" cy="6858000"/>
          </a:xfrm>
          <a:prstGeom prst="rect">
            <a:avLst/>
          </a:prstGeom>
        </p:spPr>
      </p:pic>
      <p:sp>
        <p:nvSpPr>
          <p:cNvPr id="2" name="Title 1"/>
          <p:cNvSpPr>
            <a:spLocks noGrp="1"/>
          </p:cNvSpPr>
          <p:nvPr>
            <p:ph type="ctrTitle"/>
          </p:nvPr>
        </p:nvSpPr>
        <p:spPr>
          <a:xfrm>
            <a:off x="347134" y="2421528"/>
            <a:ext cx="8796866" cy="702734"/>
          </a:xfrm>
        </p:spPr>
        <p:txBody>
          <a:bodyPr>
            <a:normAutofit fontScale="90000"/>
          </a:bodyPr>
          <a:lstStyle/>
          <a:p>
            <a:r>
              <a:rPr lang="en-US" sz="5600" b="1" dirty="0" smtClean="0">
                <a:solidFill>
                  <a:srgbClr val="FF0000"/>
                </a:solidFill>
                <a:latin typeface="Century Gothic"/>
                <a:cs typeface="Century Gothic"/>
              </a:rPr>
              <a:t>Observing the Observers</a:t>
            </a:r>
            <a:br>
              <a:rPr lang="en-US" sz="5600" b="1" dirty="0" smtClean="0">
                <a:solidFill>
                  <a:srgbClr val="FF0000"/>
                </a:solidFill>
                <a:latin typeface="Century Gothic"/>
                <a:cs typeface="Century Gothic"/>
              </a:rPr>
            </a:br>
            <a:r>
              <a:rPr lang="en-US" sz="5600" b="1" dirty="0">
                <a:solidFill>
                  <a:srgbClr val="FF0000"/>
                </a:solidFill>
                <a:latin typeface="Century Gothic"/>
                <a:cs typeface="Century Gothic"/>
              </a:rPr>
              <a:t/>
            </a:r>
            <a:br>
              <a:rPr lang="en-US" sz="5600" b="1" dirty="0">
                <a:solidFill>
                  <a:srgbClr val="FF0000"/>
                </a:solidFill>
                <a:latin typeface="Century Gothic"/>
                <a:cs typeface="Century Gothic"/>
              </a:rPr>
            </a:br>
            <a:r>
              <a:rPr lang="en-US" b="1" dirty="0" smtClean="0">
                <a:latin typeface="Century Gothic"/>
                <a:cs typeface="Century Gothic"/>
              </a:rPr>
              <a:t>Impact on achievement </a:t>
            </a:r>
            <a:br>
              <a:rPr lang="en-US" b="1" dirty="0" smtClean="0">
                <a:latin typeface="Century Gothic"/>
                <a:cs typeface="Century Gothic"/>
              </a:rPr>
            </a:br>
            <a:r>
              <a:rPr lang="en-US" b="1" dirty="0" smtClean="0">
                <a:solidFill>
                  <a:srgbClr val="FF0000"/>
                </a:solidFill>
                <a:latin typeface="Century Gothic"/>
                <a:cs typeface="Century Gothic"/>
              </a:rPr>
              <a:t>versus</a:t>
            </a:r>
            <a:br>
              <a:rPr lang="en-US" b="1" dirty="0" smtClean="0">
                <a:solidFill>
                  <a:srgbClr val="FF0000"/>
                </a:solidFill>
                <a:latin typeface="Century Gothic"/>
                <a:cs typeface="Century Gothic"/>
              </a:rPr>
            </a:br>
            <a:r>
              <a:rPr lang="en-US" b="1" dirty="0" smtClean="0">
                <a:latin typeface="Century Gothic"/>
                <a:cs typeface="Century Gothic"/>
              </a:rPr>
              <a:t>Teaching and Learning</a:t>
            </a:r>
            <a:endParaRPr lang="en-US" b="1" dirty="0">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2312066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1" y="2847035"/>
            <a:ext cx="8796866" cy="702734"/>
          </a:xfrm>
        </p:spPr>
        <p:txBody>
          <a:bodyPr>
            <a:noAutofit/>
          </a:bodyPr>
          <a:lstStyle/>
          <a:p>
            <a:r>
              <a:rPr lang="en-US" sz="3500" b="1" dirty="0" smtClean="0">
                <a:latin typeface="Century Gothic"/>
                <a:cs typeface="Century Gothic"/>
              </a:rPr>
              <a:t>It </a:t>
            </a:r>
            <a:r>
              <a:rPr lang="en-US" sz="3500" b="1" dirty="0" smtClean="0">
                <a:latin typeface="Century Gothic"/>
                <a:cs typeface="Century Gothic"/>
              </a:rPr>
              <a:t>is very significant that Ofsted liked what they saw in our classrooms. </a:t>
            </a:r>
            <a:br>
              <a:rPr lang="en-US" sz="3500" b="1" dirty="0" smtClean="0">
                <a:latin typeface="Century Gothic"/>
                <a:cs typeface="Century Gothic"/>
              </a:rPr>
            </a:br>
            <a:r>
              <a:rPr lang="en-US" sz="3500" b="1" dirty="0">
                <a:latin typeface="Century Gothic"/>
                <a:cs typeface="Century Gothic"/>
              </a:rPr>
              <a:t/>
            </a:r>
            <a:br>
              <a:rPr lang="en-US" sz="3500" b="1" dirty="0">
                <a:latin typeface="Century Gothic"/>
                <a:cs typeface="Century Gothic"/>
              </a:rPr>
            </a:br>
            <a:r>
              <a:rPr lang="en-US" sz="3500" b="1" dirty="0" smtClean="0">
                <a:latin typeface="Century Gothic"/>
                <a:cs typeface="Century Gothic"/>
              </a:rPr>
              <a:t>However, our headline results determined our overall teaching and learning grade. </a:t>
            </a:r>
            <a:br>
              <a:rPr lang="en-US" sz="3500" b="1" dirty="0" smtClean="0">
                <a:latin typeface="Century Gothic"/>
                <a:cs typeface="Century Gothic"/>
              </a:rPr>
            </a:br>
            <a:r>
              <a:rPr lang="en-US" sz="3500" b="1" dirty="0">
                <a:latin typeface="Century Gothic"/>
                <a:cs typeface="Century Gothic"/>
              </a:rPr>
              <a:t/>
            </a:r>
            <a:br>
              <a:rPr lang="en-US" sz="3500" b="1" dirty="0">
                <a:latin typeface="Century Gothic"/>
                <a:cs typeface="Century Gothic"/>
              </a:rPr>
            </a:br>
            <a:r>
              <a:rPr lang="en-US" sz="3500" b="1" dirty="0" smtClean="0">
                <a:latin typeface="Century Gothic"/>
                <a:cs typeface="Century Gothic"/>
              </a:rPr>
              <a:t>If our results had been higher, then our grade for teaching and learning would have too. </a:t>
            </a:r>
            <a:endParaRPr lang="en-US" sz="3500"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78057283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882900"/>
            <a:ext cx="8796866" cy="702734"/>
          </a:xfrm>
        </p:spPr>
        <p:txBody>
          <a:bodyPr>
            <a:normAutofit fontScale="90000"/>
          </a:bodyPr>
          <a:lstStyle/>
          <a:p>
            <a:r>
              <a:rPr lang="en-US" b="1" dirty="0" smtClean="0">
                <a:latin typeface="Century Gothic"/>
                <a:cs typeface="Century Gothic"/>
              </a:rPr>
              <a:t>Therefore, if outcomes require improvement, </a:t>
            </a:r>
            <a:r>
              <a:rPr lang="en-US" b="1" dirty="0" smtClean="0">
                <a:solidFill>
                  <a:srgbClr val="FF0000"/>
                </a:solidFill>
                <a:latin typeface="Century Gothic"/>
                <a:cs typeface="Century Gothic"/>
              </a:rPr>
              <a:t>then </a:t>
            </a:r>
            <a:r>
              <a:rPr lang="en-US" b="1" dirty="0" smtClean="0">
                <a:solidFill>
                  <a:srgbClr val="FF0000"/>
                </a:solidFill>
                <a:latin typeface="Century Gothic"/>
                <a:cs typeface="Century Gothic"/>
              </a:rPr>
              <a:t>teaching</a:t>
            </a:r>
            <a:br>
              <a:rPr lang="en-US" b="1" dirty="0" smtClean="0">
                <a:solidFill>
                  <a:srgbClr val="FF0000"/>
                </a:solidFill>
                <a:latin typeface="Century Gothic"/>
                <a:cs typeface="Century Gothic"/>
              </a:rPr>
            </a:br>
            <a:r>
              <a:rPr lang="en-US" b="1" dirty="0" smtClean="0">
                <a:solidFill>
                  <a:srgbClr val="FF0000"/>
                </a:solidFill>
                <a:latin typeface="Century Gothic"/>
                <a:cs typeface="Century Gothic"/>
              </a:rPr>
              <a:t> </a:t>
            </a:r>
            <a:r>
              <a:rPr lang="en-US" b="1" dirty="0" smtClean="0">
                <a:solidFill>
                  <a:srgbClr val="FF0000"/>
                </a:solidFill>
                <a:latin typeface="Century Gothic"/>
                <a:cs typeface="Century Gothic"/>
              </a:rPr>
              <a:t>and learning over time </a:t>
            </a:r>
            <a:r>
              <a:rPr lang="en-US" b="1" dirty="0" smtClean="0">
                <a:solidFill>
                  <a:srgbClr val="FF0000"/>
                </a:solidFill>
                <a:latin typeface="Century Gothic"/>
                <a:cs typeface="Century Gothic"/>
              </a:rPr>
              <a:t/>
            </a:r>
            <a:br>
              <a:rPr lang="en-US" b="1" dirty="0" smtClean="0">
                <a:solidFill>
                  <a:srgbClr val="FF0000"/>
                </a:solidFill>
                <a:latin typeface="Century Gothic"/>
                <a:cs typeface="Century Gothic"/>
              </a:rPr>
            </a:br>
            <a:r>
              <a:rPr lang="en-US" b="1" dirty="0" smtClean="0">
                <a:solidFill>
                  <a:srgbClr val="FF0000"/>
                </a:solidFill>
                <a:latin typeface="Century Gothic"/>
                <a:cs typeface="Century Gothic"/>
              </a:rPr>
              <a:t>cannot </a:t>
            </a:r>
            <a:r>
              <a:rPr lang="en-US" b="1" dirty="0" smtClean="0">
                <a:solidFill>
                  <a:srgbClr val="FF0000"/>
                </a:solidFill>
                <a:latin typeface="Century Gothic"/>
                <a:cs typeface="Century Gothic"/>
              </a:rPr>
              <a:t>be </a:t>
            </a:r>
            <a:r>
              <a:rPr lang="en-US" b="1" dirty="0" smtClean="0">
                <a:solidFill>
                  <a:srgbClr val="FF0000"/>
                </a:solidFill>
                <a:latin typeface="Century Gothic"/>
                <a:cs typeface="Century Gothic"/>
              </a:rPr>
              <a:t>better </a:t>
            </a:r>
            <a:r>
              <a:rPr lang="en-US" b="1" dirty="0" smtClean="0">
                <a:latin typeface="Century Gothic"/>
                <a:cs typeface="Century Gothic"/>
              </a:rPr>
              <a:t>…</a:t>
            </a:r>
            <a:r>
              <a:rPr lang="en-US" b="1" dirty="0" smtClean="0">
                <a:latin typeface="Century Gothic"/>
                <a:cs typeface="Century Gothic"/>
              </a:rPr>
              <a:t/>
            </a:r>
            <a:br>
              <a:rPr lang="en-US"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b="1" dirty="0" smtClean="0">
                <a:latin typeface="Century Gothic"/>
                <a:cs typeface="Century Gothic"/>
              </a:rPr>
              <a:t>… </a:t>
            </a:r>
            <a:r>
              <a:rPr lang="en-US" b="1" dirty="0" smtClean="0">
                <a:latin typeface="Century Gothic"/>
                <a:cs typeface="Century Gothic"/>
              </a:rPr>
              <a:t>which </a:t>
            </a:r>
            <a:r>
              <a:rPr lang="en-US" b="1" dirty="0" smtClean="0">
                <a:latin typeface="Century Gothic"/>
                <a:cs typeface="Century Gothic"/>
              </a:rPr>
              <a:t>makes one wonder what significance no grading of lesson observations </a:t>
            </a:r>
            <a:r>
              <a:rPr lang="en-US" b="1" i="1" dirty="0" smtClean="0">
                <a:solidFill>
                  <a:srgbClr val="FF0000"/>
                </a:solidFill>
                <a:latin typeface="Century Gothic"/>
                <a:cs typeface="Century Gothic"/>
              </a:rPr>
              <a:t>actually</a:t>
            </a:r>
            <a:r>
              <a:rPr lang="en-US" b="1" dirty="0" smtClean="0">
                <a:solidFill>
                  <a:srgbClr val="FF0000"/>
                </a:solidFill>
                <a:latin typeface="Century Gothic"/>
                <a:cs typeface="Century Gothic"/>
              </a:rPr>
              <a:t> </a:t>
            </a:r>
            <a:r>
              <a:rPr lang="en-US" b="1" dirty="0" smtClean="0">
                <a:latin typeface="Century Gothic"/>
                <a:cs typeface="Century Gothic"/>
              </a:rPr>
              <a:t>has on the outcome of an inspection. </a:t>
            </a:r>
            <a:endParaRPr lang="en-US"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94564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43236" y="250972"/>
            <a:ext cx="5848915" cy="6266695"/>
          </a:xfrm>
          <a:prstGeom prst="rect">
            <a:avLst/>
          </a:prstGeom>
        </p:spPr>
      </p:pic>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4039496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882900"/>
            <a:ext cx="8796866" cy="702734"/>
          </a:xfrm>
        </p:spPr>
        <p:txBody>
          <a:bodyPr>
            <a:noAutofit/>
          </a:bodyPr>
          <a:lstStyle/>
          <a:p>
            <a:r>
              <a:rPr lang="en-US" sz="5000" b="1" dirty="0" smtClean="0">
                <a:latin typeface="Century Gothic"/>
                <a:cs typeface="Century Gothic"/>
              </a:rPr>
              <a:t>Qualitative or </a:t>
            </a:r>
            <a:r>
              <a:rPr lang="en-US" sz="5000" b="1" dirty="0" err="1" smtClean="0">
                <a:latin typeface="Century Gothic"/>
                <a:cs typeface="Century Gothic"/>
              </a:rPr>
              <a:t>Quantative</a:t>
            </a:r>
            <a:r>
              <a:rPr lang="en-US" sz="5000" b="1" dirty="0" smtClean="0">
                <a:latin typeface="Century Gothic"/>
                <a:cs typeface="Century Gothic"/>
              </a:rPr>
              <a:t>?</a:t>
            </a:r>
            <a:endParaRPr lang="en-US" sz="50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1491835" y="803612"/>
            <a:ext cx="1613648" cy="1463541"/>
          </a:xfrm>
          <a:prstGeom prst="rect">
            <a:avLst/>
          </a:prstGeom>
        </p:spPr>
      </p:pic>
      <p:pic>
        <p:nvPicPr>
          <p:cNvPr id="4" name="Picture 3"/>
          <p:cNvPicPr>
            <a:picLocks noChangeAspect="1"/>
          </p:cNvPicPr>
          <p:nvPr/>
        </p:nvPicPr>
        <p:blipFill>
          <a:blip r:embed="rId3"/>
          <a:stretch>
            <a:fillRect/>
          </a:stretch>
        </p:blipFill>
        <p:spPr>
          <a:xfrm>
            <a:off x="5079862" y="714323"/>
            <a:ext cx="2903310" cy="1979530"/>
          </a:xfrm>
          <a:prstGeom prst="rect">
            <a:avLst/>
          </a:prstGeom>
        </p:spPr>
      </p:pic>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7784840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882900"/>
            <a:ext cx="8796866" cy="702734"/>
          </a:xfrm>
        </p:spPr>
        <p:txBody>
          <a:bodyPr>
            <a:noAutofit/>
          </a:bodyPr>
          <a:lstStyle/>
          <a:p>
            <a:pPr algn="l"/>
            <a:r>
              <a:rPr lang="en-US" sz="3200" b="1" dirty="0" smtClean="0">
                <a:latin typeface="Century Gothic"/>
                <a:cs typeface="Century Gothic"/>
              </a:rPr>
              <a:t>“I once </a:t>
            </a:r>
            <a:r>
              <a:rPr lang="en-US" sz="3200" b="1" dirty="0">
                <a:latin typeface="Century Gothic"/>
                <a:cs typeface="Century Gothic"/>
              </a:rPr>
              <a:t>attended a conference session where a senior leader told us that, in his school, 85.26% of lessons were good or outstanding. H</a:t>
            </a:r>
            <a:r>
              <a:rPr lang="en-US" sz="3200" b="1" dirty="0" smtClean="0">
                <a:latin typeface="Century Gothic"/>
                <a:cs typeface="Century Gothic"/>
              </a:rPr>
              <a:t>ow delusional </a:t>
            </a:r>
            <a:r>
              <a:rPr lang="en-US" sz="3200" b="1" dirty="0">
                <a:latin typeface="Century Gothic"/>
                <a:cs typeface="Century Gothic"/>
              </a:rPr>
              <a:t>that </a:t>
            </a:r>
            <a:r>
              <a:rPr lang="en-US" sz="3200" b="1" dirty="0" smtClean="0">
                <a:latin typeface="Century Gothic"/>
                <a:cs typeface="Century Gothic"/>
              </a:rPr>
              <a:t>this seems</a:t>
            </a:r>
            <a:r>
              <a:rPr lang="en-US" sz="3200" b="1" dirty="0">
                <a:latin typeface="Century Gothic"/>
                <a:cs typeface="Century Gothic"/>
              </a:rPr>
              <a:t> </a:t>
            </a:r>
            <a:r>
              <a:rPr lang="en-US" sz="3200" b="1" dirty="0" smtClean="0">
                <a:latin typeface="Century Gothic"/>
                <a:cs typeface="Century Gothic"/>
              </a:rPr>
              <a:t>and </a:t>
            </a:r>
            <a:r>
              <a:rPr lang="en-US" sz="3200" b="1" dirty="0">
                <a:latin typeface="Century Gothic"/>
                <a:cs typeface="Century Gothic"/>
              </a:rPr>
              <a:t>how toxic; a symptom of how far we’d fallen into the accountability abyss, </a:t>
            </a:r>
            <a:r>
              <a:rPr lang="en-US" sz="3200" b="1" dirty="0">
                <a:solidFill>
                  <a:srgbClr val="FF0000"/>
                </a:solidFill>
                <a:latin typeface="Century Gothic"/>
                <a:cs typeface="Century Gothic"/>
              </a:rPr>
              <a:t>losing sight of our professionalism</a:t>
            </a:r>
            <a:r>
              <a:rPr lang="en-US" sz="3200" b="1" dirty="0" smtClean="0">
                <a:latin typeface="Century Gothic"/>
                <a:cs typeface="Century Gothic"/>
              </a:rPr>
              <a:t>.”</a:t>
            </a:r>
            <a:br>
              <a:rPr lang="en-US" sz="3200" b="1" dirty="0" smtClean="0">
                <a:latin typeface="Century Gothic"/>
                <a:cs typeface="Century Gothic"/>
              </a:rPr>
            </a:br>
            <a:r>
              <a:rPr lang="en-US" sz="3000" b="1" dirty="0">
                <a:latin typeface="Century Gothic"/>
                <a:cs typeface="Century Gothic"/>
              </a:rPr>
              <a:t/>
            </a:r>
            <a:br>
              <a:rPr lang="en-US" sz="3000" b="1" dirty="0">
                <a:latin typeface="Century Gothic"/>
                <a:cs typeface="Century Gothic"/>
              </a:rPr>
            </a:br>
            <a:r>
              <a:rPr lang="en-US" sz="3000" b="1" dirty="0" smtClean="0">
                <a:latin typeface="Century Gothic"/>
                <a:cs typeface="Century Gothic"/>
              </a:rPr>
              <a:t>@</a:t>
            </a:r>
            <a:r>
              <a:rPr lang="en-US" sz="3000" b="1" dirty="0" err="1" smtClean="0">
                <a:latin typeface="Century Gothic"/>
                <a:cs typeface="Century Gothic"/>
              </a:rPr>
              <a:t>headguruteacher</a:t>
            </a:r>
            <a:r>
              <a:rPr lang="en-US" sz="3000" b="1" dirty="0" smtClean="0">
                <a:latin typeface="Century Gothic"/>
                <a:cs typeface="Century Gothic"/>
              </a:rPr>
              <a:t/>
            </a:r>
            <a:br>
              <a:rPr lang="en-US" sz="3000" b="1" dirty="0" smtClean="0">
                <a:latin typeface="Century Gothic"/>
                <a:cs typeface="Century Gothic"/>
              </a:rPr>
            </a:br>
            <a:r>
              <a:rPr lang="en-US" sz="3000" b="1" dirty="0" smtClean="0">
                <a:latin typeface="Century Gothic"/>
                <a:cs typeface="Century Gothic"/>
              </a:rPr>
              <a:t>Headteacher </a:t>
            </a:r>
            <a:br>
              <a:rPr lang="en-US" sz="3000" b="1" dirty="0" smtClean="0">
                <a:latin typeface="Century Gothic"/>
                <a:cs typeface="Century Gothic"/>
              </a:rPr>
            </a:br>
            <a:r>
              <a:rPr lang="en-US" sz="3000" b="1" dirty="0" err="1" smtClean="0">
                <a:latin typeface="Century Gothic"/>
                <a:cs typeface="Century Gothic"/>
              </a:rPr>
              <a:t>Highbury</a:t>
            </a:r>
            <a:r>
              <a:rPr lang="en-US" sz="3000" b="1" dirty="0" smtClean="0">
                <a:latin typeface="Century Gothic"/>
                <a:cs typeface="Century Gothic"/>
              </a:rPr>
              <a:t> Grove School</a:t>
            </a:r>
            <a:endParaRPr lang="en-US" sz="30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7050355" y="4359484"/>
            <a:ext cx="1406988" cy="1786466"/>
          </a:xfrm>
          <a:prstGeom prst="rect">
            <a:avLst/>
          </a:prstGeom>
        </p:spPr>
      </p:pic>
    </p:spTree>
    <p:extLst>
      <p:ext uri="{BB962C8B-B14F-4D97-AF65-F5344CB8AC3E}">
        <p14:creationId xmlns:p14="http://schemas.microsoft.com/office/powerpoint/2010/main" val="35211133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882900"/>
            <a:ext cx="8796866" cy="702734"/>
          </a:xfrm>
        </p:spPr>
        <p:txBody>
          <a:bodyPr>
            <a:noAutofit/>
          </a:bodyPr>
          <a:lstStyle/>
          <a:p>
            <a:pPr algn="l"/>
            <a:r>
              <a:rPr lang="en-US" sz="3000" b="1" dirty="0" smtClean="0">
                <a:solidFill>
                  <a:srgbClr val="FF0000"/>
                </a:solidFill>
                <a:latin typeface="Century Gothic"/>
                <a:cs typeface="Century Gothic"/>
              </a:rPr>
              <a:t>On observing 97 lessons this term …</a:t>
            </a:r>
            <a:br>
              <a:rPr lang="en-US" sz="3000" b="1" dirty="0" smtClean="0">
                <a:solidFill>
                  <a:srgbClr val="FF0000"/>
                </a:solidFill>
                <a:latin typeface="Century Gothic"/>
                <a:cs typeface="Century Gothic"/>
              </a:rPr>
            </a:br>
            <a:r>
              <a:rPr lang="en-US" sz="3000" b="1" dirty="0">
                <a:latin typeface="Century Gothic"/>
                <a:cs typeface="Century Gothic"/>
              </a:rPr>
              <a:t/>
            </a:r>
            <a:br>
              <a:rPr lang="en-US" sz="3000" b="1" dirty="0">
                <a:latin typeface="Century Gothic"/>
                <a:cs typeface="Century Gothic"/>
              </a:rPr>
            </a:br>
            <a:r>
              <a:rPr lang="en-US" sz="3000" b="1" dirty="0" smtClean="0">
                <a:latin typeface="Century Gothic"/>
                <a:cs typeface="Century Gothic"/>
              </a:rPr>
              <a:t>“The </a:t>
            </a:r>
            <a:r>
              <a:rPr lang="en-US" sz="3000" b="1" dirty="0">
                <a:latin typeface="Century Gothic"/>
                <a:cs typeface="Century Gothic"/>
              </a:rPr>
              <a:t>lessons are more normal. You see regular lessons. People tell me so; they fret less about putting on a show and I’m more confident that what I see is what the students get on a normal day.  There may be some tidying up but it’s not a performance</a:t>
            </a:r>
            <a:r>
              <a:rPr lang="en-US" sz="3000" b="1" dirty="0" smtClean="0">
                <a:latin typeface="Century Gothic"/>
                <a:cs typeface="Century Gothic"/>
              </a:rPr>
              <a:t>.” </a:t>
            </a:r>
            <a:br>
              <a:rPr lang="en-US" sz="3000" b="1" dirty="0" smtClean="0">
                <a:latin typeface="Century Gothic"/>
                <a:cs typeface="Century Gothic"/>
              </a:rPr>
            </a:br>
            <a:r>
              <a:rPr lang="en-US" sz="3000" b="1" dirty="0">
                <a:latin typeface="Century Gothic"/>
                <a:cs typeface="Century Gothic"/>
              </a:rPr>
              <a:t/>
            </a:r>
            <a:br>
              <a:rPr lang="en-US" sz="3000" b="1" dirty="0">
                <a:latin typeface="Century Gothic"/>
                <a:cs typeface="Century Gothic"/>
              </a:rPr>
            </a:br>
            <a:r>
              <a:rPr lang="en-US" sz="3000" b="1" dirty="0" smtClean="0">
                <a:latin typeface="Century Gothic"/>
                <a:cs typeface="Century Gothic"/>
              </a:rPr>
              <a:t>@</a:t>
            </a:r>
            <a:r>
              <a:rPr lang="en-US" sz="3000" b="1" dirty="0" err="1" smtClean="0">
                <a:latin typeface="Century Gothic"/>
                <a:cs typeface="Century Gothic"/>
              </a:rPr>
              <a:t>headguruteacher</a:t>
            </a:r>
            <a:r>
              <a:rPr lang="en-US" sz="3000" b="1" dirty="0" smtClean="0">
                <a:latin typeface="Century Gothic"/>
                <a:cs typeface="Century Gothic"/>
              </a:rPr>
              <a:t/>
            </a:r>
            <a:br>
              <a:rPr lang="en-US" sz="3000" b="1" dirty="0" smtClean="0">
                <a:latin typeface="Century Gothic"/>
                <a:cs typeface="Century Gothic"/>
              </a:rPr>
            </a:br>
            <a:r>
              <a:rPr lang="en-US" sz="3000" b="1" dirty="0" smtClean="0">
                <a:latin typeface="Century Gothic"/>
                <a:cs typeface="Century Gothic"/>
              </a:rPr>
              <a:t>Headteacher </a:t>
            </a:r>
            <a:br>
              <a:rPr lang="en-US" sz="3000" b="1" dirty="0" smtClean="0">
                <a:latin typeface="Century Gothic"/>
                <a:cs typeface="Century Gothic"/>
              </a:rPr>
            </a:br>
            <a:r>
              <a:rPr lang="en-US" sz="3000" b="1" dirty="0" err="1" smtClean="0">
                <a:latin typeface="Century Gothic"/>
                <a:cs typeface="Century Gothic"/>
              </a:rPr>
              <a:t>Highbury</a:t>
            </a:r>
            <a:r>
              <a:rPr lang="en-US" sz="3000" b="1" dirty="0" smtClean="0">
                <a:latin typeface="Century Gothic"/>
                <a:cs typeface="Century Gothic"/>
              </a:rPr>
              <a:t> Grove School</a:t>
            </a:r>
            <a:endParaRPr lang="en-US" sz="30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7050355" y="4299957"/>
            <a:ext cx="1406988" cy="1786466"/>
          </a:xfrm>
          <a:prstGeom prst="rect">
            <a:avLst/>
          </a:prstGeom>
        </p:spPr>
      </p:pic>
    </p:spTree>
    <p:extLst>
      <p:ext uri="{BB962C8B-B14F-4D97-AF65-F5344CB8AC3E}">
        <p14:creationId xmlns:p14="http://schemas.microsoft.com/office/powerpoint/2010/main" val="176294858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467060"/>
            <a:ext cx="8796866" cy="702734"/>
          </a:xfrm>
        </p:spPr>
        <p:txBody>
          <a:bodyPr>
            <a:normAutofit fontScale="90000"/>
          </a:bodyPr>
          <a:lstStyle/>
          <a:p>
            <a:r>
              <a:rPr lang="en-US" b="1" dirty="0" smtClean="0">
                <a:latin typeface="Century Gothic"/>
                <a:cs typeface="Century Gothic"/>
              </a:rPr>
              <a:t>Brian </a:t>
            </a:r>
            <a:r>
              <a:rPr lang="en-US" b="1" dirty="0" err="1" smtClean="0">
                <a:latin typeface="Century Gothic"/>
                <a:cs typeface="Century Gothic"/>
              </a:rPr>
              <a:t>Lightman</a:t>
            </a:r>
            <a:endParaRPr lang="en-US" b="1" dirty="0">
              <a:latin typeface="Century Gothic"/>
              <a:cs typeface="Century Gothic"/>
            </a:endParaRPr>
          </a:p>
        </p:txBody>
      </p:sp>
      <p:pic>
        <p:nvPicPr>
          <p:cNvPr id="3" name="Picture 2" descr="Screen Shot 2014-11-24 at 21.24.47.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982" y="2545050"/>
            <a:ext cx="8187427" cy="3834253"/>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579088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866" y="3317255"/>
            <a:ext cx="8904207" cy="702734"/>
          </a:xfrm>
        </p:spPr>
        <p:txBody>
          <a:bodyPr>
            <a:noAutofit/>
          </a:bodyPr>
          <a:lstStyle/>
          <a:p>
            <a:pPr>
              <a:lnSpc>
                <a:spcPct val="130000"/>
              </a:lnSpc>
            </a:pPr>
            <a:r>
              <a:rPr lang="en-US" sz="1500" b="1" i="1" dirty="0" smtClean="0">
                <a:latin typeface="Century Gothic"/>
                <a:cs typeface="Century Gothic"/>
              </a:rPr>
              <a:t>“</a:t>
            </a:r>
            <a:r>
              <a:rPr lang="en-US" sz="1800" b="1" i="1" dirty="0" smtClean="0">
                <a:latin typeface="Century Gothic"/>
                <a:cs typeface="Century Gothic"/>
              </a:rPr>
              <a:t>The question asked whether leaders were still grading lessons .... This issue needs a great deal of caution for the following reasons:</a:t>
            </a:r>
            <a:r>
              <a:rPr lang="en-US" sz="1800" b="1" dirty="0">
                <a:latin typeface="Century Gothic"/>
                <a:cs typeface="Century Gothic"/>
              </a:rPr>
              <a:t> </a:t>
            </a:r>
            <a:r>
              <a:rPr lang="en-US" sz="1800" b="1" i="1" dirty="0" smtClean="0">
                <a:latin typeface="Century Gothic"/>
                <a:cs typeface="Century Gothic"/>
              </a:rPr>
              <a:t>Ofsted clarification makes it very clear that it lists what they do not require and not what heads may or may not do. </a:t>
            </a:r>
            <a:r>
              <a:rPr lang="en-US" sz="1800" b="1" i="1" dirty="0" smtClean="0">
                <a:solidFill>
                  <a:srgbClr val="FF0000"/>
                </a:solidFill>
                <a:latin typeface="Century Gothic"/>
                <a:cs typeface="Century Gothic"/>
              </a:rPr>
              <a:t>That should be their professional </a:t>
            </a:r>
            <a:r>
              <a:rPr lang="en-US" sz="1800" b="1" i="1" dirty="0" err="1" smtClean="0">
                <a:solidFill>
                  <a:srgbClr val="FF0000"/>
                </a:solidFill>
                <a:latin typeface="Century Gothic"/>
                <a:cs typeface="Century Gothic"/>
              </a:rPr>
              <a:t>judgement</a:t>
            </a:r>
            <a:r>
              <a:rPr lang="en-US" sz="1800" b="1" i="1" dirty="0" smtClean="0">
                <a:solidFill>
                  <a:srgbClr val="FF0000"/>
                </a:solidFill>
                <a:latin typeface="Century Gothic"/>
                <a:cs typeface="Century Gothic"/>
              </a:rPr>
              <a:t> and a decision that needs to be made at school level. </a:t>
            </a:r>
            <a:r>
              <a:rPr lang="en-US" sz="1800" b="1" i="1" dirty="0" smtClean="0">
                <a:latin typeface="Century Gothic"/>
                <a:cs typeface="Century Gothic"/>
              </a:rPr>
              <a:t/>
            </a:r>
            <a:br>
              <a:rPr lang="en-US" sz="1800" b="1" i="1" dirty="0" smtClean="0">
                <a:latin typeface="Century Gothic"/>
                <a:cs typeface="Century Gothic"/>
              </a:rPr>
            </a:br>
            <a:r>
              <a:rPr lang="en-US" sz="1800" b="1" i="1" dirty="0">
                <a:latin typeface="Century Gothic"/>
                <a:cs typeface="Century Gothic"/>
              </a:rPr>
              <a:t/>
            </a:r>
            <a:br>
              <a:rPr lang="en-US" sz="1800" b="1" i="1" dirty="0">
                <a:latin typeface="Century Gothic"/>
                <a:cs typeface="Century Gothic"/>
              </a:rPr>
            </a:br>
            <a:r>
              <a:rPr lang="en-US" sz="1800" b="1" i="1" dirty="0" smtClean="0">
                <a:latin typeface="Century Gothic"/>
                <a:cs typeface="Century Gothic"/>
              </a:rPr>
              <a:t>The greatest problem with Ofsted grading lessons (apart from the variability of teams) was that they were drawing invalid conclusions after a very short period in the classroom. </a:t>
            </a:r>
            <a:r>
              <a:rPr lang="en-US" sz="1800" b="1" i="1" dirty="0" smtClean="0">
                <a:solidFill>
                  <a:srgbClr val="FF0000"/>
                </a:solidFill>
                <a:latin typeface="Century Gothic"/>
                <a:cs typeface="Century Gothic"/>
              </a:rPr>
              <a:t>We have had big concerns about this for a long time and are pleased that Ofsted has </a:t>
            </a:r>
            <a:r>
              <a:rPr lang="en-US" sz="1800" b="1" i="1" dirty="0" err="1" smtClean="0">
                <a:solidFill>
                  <a:srgbClr val="FF0000"/>
                </a:solidFill>
                <a:latin typeface="Century Gothic"/>
                <a:cs typeface="Century Gothic"/>
              </a:rPr>
              <a:t>recognised</a:t>
            </a:r>
            <a:r>
              <a:rPr lang="en-US" sz="1800" b="1" i="1" dirty="0" smtClean="0">
                <a:solidFill>
                  <a:srgbClr val="FF0000"/>
                </a:solidFill>
                <a:latin typeface="Century Gothic"/>
                <a:cs typeface="Century Gothic"/>
              </a:rPr>
              <a:t> the problem</a:t>
            </a:r>
            <a:r>
              <a:rPr lang="en-US" sz="1800" b="1" i="1" dirty="0" smtClean="0">
                <a:latin typeface="Century Gothic"/>
                <a:cs typeface="Century Gothic"/>
              </a:rPr>
              <a:t>.</a:t>
            </a:r>
            <a:br>
              <a:rPr lang="en-US" sz="1800" b="1" i="1" dirty="0" smtClean="0">
                <a:latin typeface="Century Gothic"/>
                <a:cs typeface="Century Gothic"/>
              </a:rPr>
            </a:br>
            <a:r>
              <a:rPr lang="en-US" sz="1800" b="1" i="1" dirty="0">
                <a:latin typeface="Century Gothic"/>
                <a:cs typeface="Century Gothic"/>
              </a:rPr>
              <a:t/>
            </a:r>
            <a:br>
              <a:rPr lang="en-US" sz="1800" b="1" i="1" dirty="0">
                <a:latin typeface="Century Gothic"/>
                <a:cs typeface="Century Gothic"/>
              </a:rPr>
            </a:br>
            <a:r>
              <a:rPr lang="en-US" sz="1800" b="1" i="1" dirty="0" smtClean="0">
                <a:solidFill>
                  <a:srgbClr val="FF0000"/>
                </a:solidFill>
                <a:latin typeface="Century Gothic"/>
                <a:cs typeface="Century Gothic"/>
              </a:rPr>
              <a:t>Schools may or may not use Ofsted grades </a:t>
            </a:r>
            <a:r>
              <a:rPr lang="en-US" sz="1800" b="1" i="1" dirty="0" smtClean="0">
                <a:latin typeface="Century Gothic"/>
                <a:cs typeface="Century Gothic"/>
              </a:rPr>
              <a:t>and may be helpful to teachers.</a:t>
            </a:r>
            <a:r>
              <a:rPr lang="en-US" sz="1800" b="1" dirty="0" smtClean="0">
                <a:latin typeface="Century Gothic"/>
                <a:cs typeface="Century Gothic"/>
              </a:rPr>
              <a:t/>
            </a:r>
            <a:br>
              <a:rPr lang="en-US" sz="1800" b="1" dirty="0" smtClean="0">
                <a:latin typeface="Century Gothic"/>
                <a:cs typeface="Century Gothic"/>
              </a:rPr>
            </a:br>
            <a:r>
              <a:rPr lang="en-US" sz="1800" b="1" i="1" dirty="0" smtClean="0">
                <a:latin typeface="Century Gothic"/>
                <a:cs typeface="Century Gothic"/>
              </a:rPr>
              <a:t>What we do know of course is that the perceived or sometimes genuine requirements of Ofsted in the past </a:t>
            </a:r>
            <a:r>
              <a:rPr lang="en-US" sz="1800" b="1" i="1" dirty="0" smtClean="0">
                <a:solidFill>
                  <a:srgbClr val="FF0000"/>
                </a:solidFill>
                <a:latin typeface="Century Gothic"/>
                <a:cs typeface="Century Gothic"/>
              </a:rPr>
              <a:t>have led schools to adopt practices which are not necessarily in the interests of students or create unnecessary teacher workload. </a:t>
            </a:r>
            <a:endParaRPr lang="en-US" sz="18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579088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079845"/>
          </a:xfrm>
          <a:prstGeom prst="rect">
            <a:avLst/>
          </a:prstGeom>
        </p:spPr>
      </p:pic>
      <p:sp>
        <p:nvSpPr>
          <p:cNvPr id="6" name="Rectangle 5"/>
          <p:cNvSpPr/>
          <p:nvPr/>
        </p:nvSpPr>
        <p:spPr>
          <a:xfrm>
            <a:off x="432282" y="196334"/>
            <a:ext cx="5390669" cy="861774"/>
          </a:xfrm>
          <a:prstGeom prst="rect">
            <a:avLst/>
          </a:prstGeom>
        </p:spPr>
        <p:txBody>
          <a:bodyPr wrap="none">
            <a:spAutoFit/>
          </a:bodyPr>
          <a:lstStyle/>
          <a:p>
            <a:r>
              <a:rPr lang="en-US" sz="5000" b="1" dirty="0" smtClean="0">
                <a:latin typeface="Century Gothic"/>
                <a:cs typeface="Century Gothic"/>
              </a:rPr>
              <a:t>Nuts </a:t>
            </a:r>
            <a:r>
              <a:rPr lang="en-US" sz="5000" b="1" dirty="0">
                <a:latin typeface="Century Gothic"/>
                <a:cs typeface="Century Gothic"/>
              </a:rPr>
              <a:t>and </a:t>
            </a:r>
            <a:r>
              <a:rPr lang="en-US" sz="5000" b="1" dirty="0" smtClean="0">
                <a:latin typeface="Century Gothic"/>
                <a:cs typeface="Century Gothic"/>
              </a:rPr>
              <a:t>bolts … </a:t>
            </a:r>
            <a:endParaRPr lang="en-US" sz="5000" dirty="0"/>
          </a:p>
        </p:txBody>
      </p:sp>
      <p:grpSp>
        <p:nvGrpSpPr>
          <p:cNvPr id="5" name="Group 4"/>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564148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3268133"/>
            <a:ext cx="8796866" cy="702734"/>
          </a:xfrm>
        </p:spPr>
        <p:txBody>
          <a:bodyPr>
            <a:normAutofit fontScale="90000"/>
          </a:bodyPr>
          <a:lstStyle/>
          <a:p>
            <a:r>
              <a:rPr lang="en-US" b="1" dirty="0" smtClean="0">
                <a:latin typeface="Century Gothic"/>
                <a:cs typeface="Century Gothic"/>
              </a:rPr>
              <a:t>… as we </a:t>
            </a:r>
            <a:r>
              <a:rPr lang="en-US" b="1" dirty="0" smtClean="0">
                <a:solidFill>
                  <a:srgbClr val="FF0000"/>
                </a:solidFill>
                <a:latin typeface="Century Gothic"/>
                <a:cs typeface="Century Gothic"/>
              </a:rPr>
              <a:t>move towards </a:t>
            </a:r>
            <a:r>
              <a:rPr lang="en-US" b="1" dirty="0" smtClean="0">
                <a:latin typeface="Century Gothic"/>
                <a:cs typeface="Century Gothic"/>
              </a:rPr>
              <a:t>a landscape of teaching </a:t>
            </a:r>
            <a:br>
              <a:rPr lang="en-US" b="1" dirty="0" smtClean="0">
                <a:latin typeface="Century Gothic"/>
                <a:cs typeface="Century Gothic"/>
              </a:rPr>
            </a:br>
            <a:r>
              <a:rPr lang="en-US" b="1" dirty="0" smtClean="0">
                <a:latin typeface="Century Gothic"/>
                <a:cs typeface="Century Gothic"/>
              </a:rPr>
              <a:t>and learning </a:t>
            </a:r>
            <a:r>
              <a:rPr lang="en-US" b="1" dirty="0" smtClean="0">
                <a:solidFill>
                  <a:srgbClr val="FF0000"/>
                </a:solidFill>
                <a:latin typeface="Century Gothic"/>
                <a:cs typeface="Century Gothic"/>
              </a:rPr>
              <a:t>without</a:t>
            </a:r>
            <a:r>
              <a:rPr lang="en-US" b="1" dirty="0" smtClean="0">
                <a:latin typeface="Century Gothic"/>
                <a:cs typeface="Century Gothic"/>
              </a:rPr>
              <a:t> </a:t>
            </a:r>
            <a:br>
              <a:rPr lang="en-US" b="1" dirty="0" smtClean="0">
                <a:latin typeface="Century Gothic"/>
                <a:cs typeface="Century Gothic"/>
              </a:rPr>
            </a:br>
            <a:r>
              <a:rPr lang="en-US" b="1" dirty="0" smtClean="0">
                <a:solidFill>
                  <a:srgbClr val="FF0000"/>
                </a:solidFill>
                <a:latin typeface="Century Gothic"/>
                <a:cs typeface="Century Gothic"/>
              </a:rPr>
              <a:t>lesson </a:t>
            </a:r>
            <a:r>
              <a:rPr lang="en-US" b="1" dirty="0" err="1" smtClean="0">
                <a:solidFill>
                  <a:srgbClr val="FF0000"/>
                </a:solidFill>
                <a:latin typeface="Century Gothic"/>
                <a:cs typeface="Century Gothic"/>
              </a:rPr>
              <a:t>gradings</a:t>
            </a:r>
            <a:r>
              <a:rPr lang="en-US" b="1" dirty="0" smtClean="0">
                <a:solidFill>
                  <a:srgbClr val="FF0000"/>
                </a:solidFill>
                <a:latin typeface="Century Gothic"/>
                <a:cs typeface="Century Gothic"/>
              </a:rPr>
              <a:t> </a:t>
            </a:r>
            <a:r>
              <a:rPr lang="en-US" b="1" dirty="0" smtClean="0">
                <a:latin typeface="Century Gothic"/>
                <a:cs typeface="Century Gothic"/>
              </a:rPr>
              <a:t>in individual lessons and over time …</a:t>
            </a:r>
            <a:br>
              <a:rPr lang="en-US"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b="1" dirty="0" smtClean="0">
                <a:latin typeface="Century Gothic"/>
                <a:cs typeface="Century Gothic"/>
              </a:rPr>
              <a:t/>
            </a:r>
            <a:br>
              <a:rPr lang="en-US" b="1" dirty="0" smtClean="0">
                <a:latin typeface="Century Gothic"/>
                <a:cs typeface="Century Gothic"/>
              </a:rPr>
            </a:br>
            <a:r>
              <a:rPr lang="en-US" b="1" dirty="0" smtClean="0">
                <a:latin typeface="Century Gothic"/>
                <a:cs typeface="Century Gothic"/>
              </a:rPr>
              <a:t>a </a:t>
            </a:r>
            <a:r>
              <a:rPr lang="en-US" b="1" dirty="0" smtClean="0">
                <a:solidFill>
                  <a:srgbClr val="FF0000"/>
                </a:solidFill>
                <a:latin typeface="Century Gothic"/>
                <a:cs typeface="Century Gothic"/>
              </a:rPr>
              <a:t>challenge</a:t>
            </a:r>
            <a:r>
              <a:rPr lang="en-US" b="1" dirty="0" smtClean="0">
                <a:latin typeface="Century Gothic"/>
                <a:cs typeface="Century Gothic"/>
              </a:rPr>
              <a:t> … </a:t>
            </a:r>
            <a:endParaRPr lang="en-US"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951282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3037918"/>
            <a:ext cx="8796866" cy="702734"/>
          </a:xfrm>
        </p:spPr>
        <p:txBody>
          <a:bodyPr>
            <a:noAutofit/>
          </a:bodyPr>
          <a:lstStyle/>
          <a:p>
            <a:pPr algn="l">
              <a:lnSpc>
                <a:spcPct val="150000"/>
              </a:lnSpc>
            </a:pPr>
            <a:r>
              <a:rPr lang="en-US" sz="2200" b="1" dirty="0" smtClean="0">
                <a:solidFill>
                  <a:srgbClr val="FF0000"/>
                </a:solidFill>
                <a:latin typeface="Century Gothic"/>
                <a:cs typeface="Century Gothic"/>
              </a:rPr>
              <a:t>Term 1 = </a:t>
            </a:r>
            <a:r>
              <a:rPr lang="en-US" sz="2200" b="1" dirty="0" smtClean="0">
                <a:latin typeface="Century Gothic"/>
                <a:cs typeface="Century Gothic"/>
              </a:rPr>
              <a:t>Typicality and Support.</a:t>
            </a:r>
            <a:br>
              <a:rPr lang="en-US" sz="2200" b="1" dirty="0" smtClean="0">
                <a:latin typeface="Century Gothic"/>
                <a:cs typeface="Century Gothic"/>
              </a:rPr>
            </a:br>
            <a:r>
              <a:rPr lang="en-US" sz="2200" b="1" dirty="0" smtClean="0">
                <a:solidFill>
                  <a:srgbClr val="FF0000"/>
                </a:solidFill>
                <a:latin typeface="Century Gothic"/>
                <a:cs typeface="Century Gothic"/>
              </a:rPr>
              <a:t>Term 2 = </a:t>
            </a:r>
            <a:r>
              <a:rPr lang="en-US" sz="2200" b="1" dirty="0" smtClean="0">
                <a:latin typeface="Century Gothic"/>
                <a:cs typeface="Century Gothic"/>
              </a:rPr>
              <a:t>Book Looks and non-graded Observations.</a:t>
            </a:r>
            <a:br>
              <a:rPr lang="en-US" sz="2200" b="1" dirty="0" smtClean="0">
                <a:latin typeface="Century Gothic"/>
                <a:cs typeface="Century Gothic"/>
              </a:rPr>
            </a:br>
            <a:r>
              <a:rPr lang="en-US" sz="2200" b="1" dirty="0" smtClean="0">
                <a:solidFill>
                  <a:srgbClr val="FF0000"/>
                </a:solidFill>
                <a:latin typeface="Century Gothic"/>
                <a:cs typeface="Century Gothic"/>
              </a:rPr>
              <a:t>Term 3 = </a:t>
            </a:r>
            <a:r>
              <a:rPr lang="en-US" sz="2200" b="1" dirty="0" smtClean="0">
                <a:latin typeface="Century Gothic"/>
                <a:cs typeface="Century Gothic"/>
              </a:rPr>
              <a:t>Data</a:t>
            </a:r>
            <a:r>
              <a:rPr lang="en-US" sz="2200" b="1" dirty="0">
                <a:latin typeface="Century Gothic"/>
                <a:cs typeface="Century Gothic"/>
              </a:rPr>
              <a:t> </a:t>
            </a:r>
            <a:r>
              <a:rPr lang="en-US" sz="2200" b="1" dirty="0" smtClean="0">
                <a:latin typeface="Century Gothic"/>
                <a:cs typeface="Century Gothic"/>
              </a:rPr>
              <a:t>and </a:t>
            </a:r>
            <a:r>
              <a:rPr lang="en-US" sz="2200" b="1" dirty="0" err="1" smtClean="0">
                <a:latin typeface="Century Gothic"/>
                <a:cs typeface="Century Gothic"/>
              </a:rPr>
              <a:t>formalised</a:t>
            </a:r>
            <a:r>
              <a:rPr lang="en-US" sz="2200" b="1" dirty="0" smtClean="0">
                <a:latin typeface="Century Gothic"/>
                <a:cs typeface="Century Gothic"/>
              </a:rPr>
              <a:t> Student Conversations.</a:t>
            </a:r>
            <a:br>
              <a:rPr lang="en-US" sz="2200" b="1" dirty="0" smtClean="0">
                <a:latin typeface="Century Gothic"/>
                <a:cs typeface="Century Gothic"/>
              </a:rPr>
            </a:br>
            <a:r>
              <a:rPr lang="en-US" sz="2200" b="1" dirty="0" smtClean="0">
                <a:solidFill>
                  <a:srgbClr val="FF0000"/>
                </a:solidFill>
                <a:latin typeface="Century Gothic"/>
                <a:cs typeface="Century Gothic"/>
              </a:rPr>
              <a:t>Term 4 = </a:t>
            </a:r>
            <a:r>
              <a:rPr lang="en-US" sz="2200" b="1" dirty="0" smtClean="0">
                <a:latin typeface="Century Gothic"/>
                <a:cs typeface="Century Gothic"/>
              </a:rPr>
              <a:t>Paired formative-Observations</a:t>
            </a:r>
            <a:br>
              <a:rPr lang="en-US" sz="2200" b="1" dirty="0" smtClean="0">
                <a:latin typeface="Century Gothic"/>
                <a:cs typeface="Century Gothic"/>
              </a:rPr>
            </a:br>
            <a:r>
              <a:rPr lang="en-US" sz="2200" b="1" dirty="0" smtClean="0">
                <a:solidFill>
                  <a:srgbClr val="FF0000"/>
                </a:solidFill>
                <a:latin typeface="Century Gothic"/>
                <a:cs typeface="Century Gothic"/>
              </a:rPr>
              <a:t>Term 5 = </a:t>
            </a:r>
            <a:r>
              <a:rPr lang="en-US" sz="2200" b="1" dirty="0" smtClean="0">
                <a:latin typeface="Century Gothic"/>
                <a:cs typeface="Century Gothic"/>
              </a:rPr>
              <a:t>Typicality, IRIS and Student Conversations</a:t>
            </a:r>
            <a:br>
              <a:rPr lang="en-US" sz="2200" b="1" dirty="0" smtClean="0">
                <a:latin typeface="Century Gothic"/>
                <a:cs typeface="Century Gothic"/>
              </a:rPr>
            </a:br>
            <a:r>
              <a:rPr lang="en-US" sz="2200" b="1" dirty="0" smtClean="0">
                <a:solidFill>
                  <a:srgbClr val="FF0000"/>
                </a:solidFill>
                <a:latin typeface="Century Gothic"/>
                <a:cs typeface="Century Gothic"/>
              </a:rPr>
              <a:t>Term 6 = </a:t>
            </a:r>
            <a:r>
              <a:rPr lang="en-US" sz="2200" b="1" dirty="0" smtClean="0">
                <a:latin typeface="Century Gothic"/>
                <a:cs typeface="Century Gothic"/>
              </a:rPr>
              <a:t>Data, Book Looks and Paired formative-Observations.</a:t>
            </a:r>
            <a:br>
              <a:rPr lang="en-US" sz="2200" b="1" dirty="0" smtClean="0">
                <a:latin typeface="Century Gothic"/>
                <a:cs typeface="Century Gothic"/>
              </a:rPr>
            </a:br>
            <a:r>
              <a:rPr lang="en-US" sz="2200" b="1" dirty="0" smtClean="0">
                <a:latin typeface="Century Gothic"/>
                <a:cs typeface="Century Gothic"/>
              </a:rPr>
              <a:t/>
            </a:r>
            <a:br>
              <a:rPr lang="en-US" sz="2200" b="1" dirty="0" smtClean="0">
                <a:latin typeface="Century Gothic"/>
                <a:cs typeface="Century Gothic"/>
              </a:rPr>
            </a:br>
            <a:r>
              <a:rPr lang="en-US" sz="2200" b="1" dirty="0">
                <a:latin typeface="Century Gothic"/>
                <a:cs typeface="Century Gothic"/>
              </a:rPr>
              <a:t/>
            </a:r>
            <a:br>
              <a:rPr lang="en-US" sz="2200" b="1" dirty="0">
                <a:latin typeface="Century Gothic"/>
                <a:cs typeface="Century Gothic"/>
              </a:rPr>
            </a:br>
            <a:r>
              <a:rPr lang="en-US" sz="2200" b="1" dirty="0" smtClean="0">
                <a:latin typeface="Century Gothic"/>
                <a:cs typeface="Century Gothic"/>
              </a:rPr>
              <a:t>*Lesson Study</a:t>
            </a:r>
            <a:br>
              <a:rPr lang="en-US" sz="2200" b="1" dirty="0" smtClean="0">
                <a:latin typeface="Century Gothic"/>
                <a:cs typeface="Century Gothic"/>
              </a:rPr>
            </a:br>
            <a:r>
              <a:rPr lang="en-US" sz="2200" b="1" dirty="0" smtClean="0">
                <a:latin typeface="Century Gothic"/>
                <a:cs typeface="Century Gothic"/>
              </a:rPr>
              <a:t>*IRIS Connect</a:t>
            </a:r>
            <a:br>
              <a:rPr lang="en-US" sz="2200" b="1" dirty="0" smtClean="0">
                <a:latin typeface="Century Gothic"/>
                <a:cs typeface="Century Gothic"/>
              </a:rPr>
            </a:br>
            <a:r>
              <a:rPr lang="en-US" sz="2200" b="1" dirty="0" smtClean="0">
                <a:latin typeface="Century Gothic"/>
                <a:cs typeface="Century Gothic"/>
              </a:rPr>
              <a:t>*Triads</a:t>
            </a:r>
            <a:endParaRPr lang="en-US" sz="2200"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564148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439333"/>
            <a:ext cx="8796866" cy="702734"/>
          </a:xfrm>
        </p:spPr>
        <p:txBody>
          <a:bodyPr>
            <a:noAutofit/>
          </a:bodyPr>
          <a:lstStyle/>
          <a:p>
            <a:r>
              <a:rPr lang="en-US" sz="2500" b="1" dirty="0" smtClean="0">
                <a:latin typeface="Century Gothic"/>
                <a:cs typeface="Century Gothic"/>
              </a:rPr>
              <a:t>All evidence gathered will be uploaded onto Blue Sky.</a:t>
            </a:r>
            <a:endParaRPr lang="en-US" sz="25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1908996" y="2675588"/>
            <a:ext cx="5587964" cy="2149217"/>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05641484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736599"/>
            <a:ext cx="8796866" cy="702734"/>
          </a:xfrm>
        </p:spPr>
        <p:txBody>
          <a:bodyPr>
            <a:normAutofit/>
          </a:bodyPr>
          <a:lstStyle/>
          <a:p>
            <a:r>
              <a:rPr lang="en-US" sz="3500" b="1" dirty="0" smtClean="0">
                <a:latin typeface="Century Gothic"/>
                <a:cs typeface="Century Gothic"/>
              </a:rPr>
              <a:t>One user-</a:t>
            </a:r>
            <a:r>
              <a:rPr lang="en-US" sz="3500" b="1" dirty="0" err="1" smtClean="0">
                <a:latin typeface="Century Gothic"/>
                <a:cs typeface="Century Gothic"/>
              </a:rPr>
              <a:t>licence</a:t>
            </a:r>
            <a:r>
              <a:rPr lang="en-US" sz="3500" b="1" dirty="0" smtClean="0">
                <a:latin typeface="Century Gothic"/>
                <a:cs typeface="Century Gothic"/>
              </a:rPr>
              <a:t> for every teacher</a:t>
            </a:r>
            <a:endParaRPr lang="en-US" sz="35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843336" y="1627070"/>
            <a:ext cx="4445055" cy="3006111"/>
          </a:xfrm>
          <a:prstGeom prst="rect">
            <a:avLst/>
          </a:prstGeom>
        </p:spPr>
      </p:pic>
      <p:pic>
        <p:nvPicPr>
          <p:cNvPr id="4" name="Picture 3"/>
          <p:cNvPicPr>
            <a:picLocks noChangeAspect="1"/>
          </p:cNvPicPr>
          <p:nvPr/>
        </p:nvPicPr>
        <p:blipFill>
          <a:blip r:embed="rId3"/>
          <a:stretch>
            <a:fillRect/>
          </a:stretch>
        </p:blipFill>
        <p:spPr>
          <a:xfrm>
            <a:off x="1555386" y="4533969"/>
            <a:ext cx="2769470" cy="2324031"/>
          </a:xfrm>
          <a:prstGeom prst="rect">
            <a:avLst/>
          </a:prstGeom>
        </p:spPr>
      </p:pic>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2386223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2075" y="1364639"/>
            <a:ext cx="5036521" cy="5052260"/>
          </a:xfrm>
          <a:prstGeom prst="rect">
            <a:avLst/>
          </a:prstGeom>
        </p:spPr>
      </p:pic>
      <p:sp>
        <p:nvSpPr>
          <p:cNvPr id="4" name="Title 1"/>
          <p:cNvSpPr>
            <a:spLocks noGrp="1"/>
          </p:cNvSpPr>
          <p:nvPr>
            <p:ph type="ctrTitle"/>
          </p:nvPr>
        </p:nvSpPr>
        <p:spPr>
          <a:xfrm>
            <a:off x="602146" y="208917"/>
            <a:ext cx="7772400" cy="889539"/>
          </a:xfrm>
        </p:spPr>
        <p:txBody>
          <a:bodyPr>
            <a:normAutofit/>
          </a:bodyPr>
          <a:lstStyle/>
          <a:p>
            <a:r>
              <a:rPr lang="en-US" b="1" dirty="0" smtClean="0">
                <a:latin typeface="Century Gothic"/>
                <a:cs typeface="Century Gothic"/>
              </a:rPr>
              <a:t>What do you see?</a:t>
            </a:r>
            <a:endParaRPr lang="en-US"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2310944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2242" y="761024"/>
            <a:ext cx="9144000" cy="6096976"/>
          </a:xfrm>
          <a:prstGeom prst="rect">
            <a:avLst/>
          </a:prstGeom>
        </p:spPr>
      </p:pic>
      <p:sp>
        <p:nvSpPr>
          <p:cNvPr id="2" name="Title 1"/>
          <p:cNvSpPr>
            <a:spLocks noGrp="1"/>
          </p:cNvSpPr>
          <p:nvPr>
            <p:ph type="ctrTitle"/>
          </p:nvPr>
        </p:nvSpPr>
        <p:spPr>
          <a:xfrm>
            <a:off x="116329" y="17651"/>
            <a:ext cx="7784398" cy="833297"/>
          </a:xfrm>
        </p:spPr>
        <p:txBody>
          <a:bodyPr>
            <a:noAutofit/>
          </a:bodyPr>
          <a:lstStyle/>
          <a:p>
            <a:pPr algn="l"/>
            <a:r>
              <a:rPr lang="en-US" sz="5000" b="1" dirty="0" smtClean="0">
                <a:solidFill>
                  <a:srgbClr val="000000"/>
                </a:solidFill>
                <a:latin typeface="Century Gothic"/>
                <a:cs typeface="Century Gothic"/>
              </a:rPr>
              <a:t>Running thought …</a:t>
            </a:r>
            <a:endParaRPr lang="en-US" sz="5000" b="1" dirty="0">
              <a:solidFill>
                <a:srgbClr val="000000"/>
              </a:solidFill>
              <a:latin typeface="Century Gothic"/>
              <a:cs typeface="Century Gothic"/>
            </a:endParaRPr>
          </a:p>
        </p:txBody>
      </p:sp>
      <p:sp>
        <p:nvSpPr>
          <p:cNvPr id="9" name="Title 1"/>
          <p:cNvSpPr txBox="1">
            <a:spLocks/>
          </p:cNvSpPr>
          <p:nvPr/>
        </p:nvSpPr>
        <p:spPr>
          <a:xfrm>
            <a:off x="88299" y="6127239"/>
            <a:ext cx="8976775" cy="55737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sz="3000" dirty="0" smtClean="0">
                <a:ln>
                  <a:solidFill>
                    <a:schemeClr val="tx1"/>
                  </a:solidFill>
                </a:ln>
                <a:solidFill>
                  <a:schemeClr val="bg1"/>
                </a:solidFill>
                <a:latin typeface="Impact"/>
                <a:cs typeface="Impact"/>
              </a:rPr>
              <a:t>If you could observe someone, who would it be and why?</a:t>
            </a:r>
            <a:endParaRPr lang="en-US" sz="3000" dirty="0">
              <a:ln>
                <a:solidFill>
                  <a:schemeClr val="tx1"/>
                </a:solidFill>
              </a:ln>
              <a:solidFill>
                <a:schemeClr val="bg1"/>
              </a:solidFill>
              <a:latin typeface="Impact"/>
              <a:cs typeface="Impact"/>
            </a:endParaRPr>
          </a:p>
        </p:txBody>
      </p:sp>
      <p:sp>
        <p:nvSpPr>
          <p:cNvPr id="10" name="Title 1"/>
          <p:cNvSpPr txBox="1">
            <a:spLocks/>
          </p:cNvSpPr>
          <p:nvPr/>
        </p:nvSpPr>
        <p:spPr>
          <a:xfrm>
            <a:off x="3884644" y="2482224"/>
            <a:ext cx="1650711" cy="83329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0" b="1" dirty="0" smtClean="0">
                <a:solidFill>
                  <a:srgbClr val="000000"/>
                </a:solidFill>
                <a:cs typeface="Impact"/>
              </a:rPr>
              <a:t>?</a:t>
            </a:r>
            <a:endParaRPr lang="en-US" sz="20000" b="1" dirty="0">
              <a:solidFill>
                <a:srgbClr val="000000"/>
              </a:solidFill>
              <a:cs typeface="Impact"/>
            </a:endParaRPr>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90090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2659" y="110522"/>
            <a:ext cx="7784398" cy="833297"/>
          </a:xfrm>
        </p:spPr>
        <p:txBody>
          <a:bodyPr>
            <a:noAutofit/>
          </a:bodyPr>
          <a:lstStyle/>
          <a:p>
            <a:pPr algn="l"/>
            <a:r>
              <a:rPr lang="en-US" sz="5000" b="1" dirty="0" smtClean="0">
                <a:solidFill>
                  <a:srgbClr val="000000"/>
                </a:solidFill>
                <a:latin typeface="Century Gothic"/>
                <a:cs typeface="Century Gothic"/>
              </a:rPr>
              <a:t>Film yourself!</a:t>
            </a:r>
            <a:endParaRPr lang="en-US" sz="5000" b="1" dirty="0">
              <a:solidFill>
                <a:srgbClr val="000000"/>
              </a:solidFill>
              <a:latin typeface="Century Gothic"/>
              <a:cs typeface="Century Gothic"/>
            </a:endParaRPr>
          </a:p>
        </p:txBody>
      </p:sp>
      <p:pic>
        <p:nvPicPr>
          <p:cNvPr id="6" name="Picture 1" descr="Screen Shot 2013-11-30 at 22.40.3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5464" y="1120252"/>
            <a:ext cx="6310888" cy="56013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232659" y="6475374"/>
            <a:ext cx="6487199" cy="246221"/>
          </a:xfrm>
          <a:prstGeom prst="rect">
            <a:avLst/>
          </a:prstGeom>
        </p:spPr>
        <p:txBody>
          <a:bodyPr wrap="square">
            <a:spAutoFit/>
          </a:bodyPr>
          <a:lstStyle/>
          <a:p>
            <a:r>
              <a:rPr lang="en-US" sz="1000" dirty="0">
                <a:hlinkClick r:id="rId4"/>
              </a:rPr>
              <a:t>https://teachertoolkitdotme.files.wordpress.com/2014/01/year-9-iris-export-for-teachertoolkit-</a:t>
            </a:r>
            <a:r>
              <a:rPr lang="en-US" sz="1000" dirty="0" smtClean="0">
                <a:hlinkClick r:id="rId4"/>
              </a:rPr>
              <a:t>blog.m4v</a:t>
            </a:r>
            <a:r>
              <a:rPr lang="en-US" sz="1000" dirty="0" smtClean="0"/>
              <a:t> </a:t>
            </a:r>
            <a:endParaRPr lang="en-US" sz="1000" dirty="0"/>
          </a:p>
        </p:txBody>
      </p:sp>
      <p:grpSp>
        <p:nvGrpSpPr>
          <p:cNvPr id="5" name="Group 4"/>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719681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1149237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439333"/>
            <a:ext cx="8796866" cy="702734"/>
          </a:xfrm>
        </p:spPr>
        <p:txBody>
          <a:bodyPr>
            <a:noAutofit/>
          </a:bodyPr>
          <a:lstStyle/>
          <a:p>
            <a:r>
              <a:rPr lang="en-US" sz="10000" b="1" dirty="0" smtClean="0">
                <a:solidFill>
                  <a:srgbClr val="FF0000"/>
                </a:solidFill>
                <a:latin typeface="Century Gothic"/>
                <a:cs typeface="Century Gothic"/>
              </a:rPr>
              <a:t>Priorities</a:t>
            </a:r>
            <a:endParaRPr lang="en-US" sz="10000" b="1" dirty="0">
              <a:solidFill>
                <a:srgbClr val="FF0000"/>
              </a:solidFill>
              <a:latin typeface="Century Gothic"/>
              <a:cs typeface="Century Gothic"/>
            </a:endParaRPr>
          </a:p>
        </p:txBody>
      </p:sp>
      <p:pic>
        <p:nvPicPr>
          <p:cNvPr id="3" name="Picture 2"/>
          <p:cNvPicPr>
            <a:picLocks noChangeAspect="1"/>
          </p:cNvPicPr>
          <p:nvPr/>
        </p:nvPicPr>
        <p:blipFill>
          <a:blip r:embed="rId2"/>
          <a:stretch>
            <a:fillRect/>
          </a:stretch>
        </p:blipFill>
        <p:spPr>
          <a:xfrm>
            <a:off x="0" y="2460857"/>
            <a:ext cx="6587946" cy="4397143"/>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5790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312395"/>
            <a:ext cx="8796866" cy="702734"/>
          </a:xfrm>
        </p:spPr>
        <p:txBody>
          <a:bodyPr>
            <a:noAutofit/>
          </a:bodyPr>
          <a:lstStyle/>
          <a:p>
            <a:pPr algn="l">
              <a:lnSpc>
                <a:spcPct val="150000"/>
              </a:lnSpc>
            </a:pPr>
            <a:r>
              <a:rPr lang="en-US" sz="2500" b="1" dirty="0" smtClean="0">
                <a:solidFill>
                  <a:srgbClr val="FF0000"/>
                </a:solidFill>
                <a:latin typeface="Century Gothic"/>
                <a:cs typeface="Century Gothic"/>
              </a:rPr>
              <a:t>Training observers to:</a:t>
            </a:r>
            <a:br>
              <a:rPr lang="en-US" sz="2500" b="1" dirty="0" smtClean="0">
                <a:solidFill>
                  <a:srgbClr val="FF0000"/>
                </a:solidFill>
                <a:latin typeface="Century Gothic"/>
                <a:cs typeface="Century Gothic"/>
              </a:rPr>
            </a:br>
            <a:r>
              <a:rPr lang="en-US" sz="2500" b="1" dirty="0" smtClean="0">
                <a:latin typeface="Century Gothic"/>
                <a:cs typeface="Century Gothic"/>
              </a:rPr>
              <a:t>1. ‘look at’ rather than ‘look for.’</a:t>
            </a:r>
            <a:br>
              <a:rPr lang="en-US" sz="2500" b="1" dirty="0" smtClean="0">
                <a:latin typeface="Century Gothic"/>
                <a:cs typeface="Century Gothic"/>
              </a:rPr>
            </a:br>
            <a:r>
              <a:rPr lang="en-US" sz="2500" b="1" dirty="0" smtClean="0">
                <a:latin typeface="Century Gothic"/>
                <a:cs typeface="Century Gothic"/>
              </a:rPr>
              <a:t>2. develop high-level observational skills.</a:t>
            </a:r>
            <a:br>
              <a:rPr lang="en-US" sz="2500" b="1" dirty="0" smtClean="0">
                <a:latin typeface="Century Gothic"/>
                <a:cs typeface="Century Gothic"/>
              </a:rPr>
            </a:br>
            <a:r>
              <a:rPr lang="en-US" sz="2500" b="1" dirty="0" smtClean="0">
                <a:latin typeface="Century Gothic"/>
                <a:cs typeface="Century Gothic"/>
              </a:rPr>
              <a:t>3. offer sophisticated feedback over time.</a:t>
            </a:r>
            <a:r>
              <a:rPr lang="en-US" sz="2000" b="1" dirty="0" smtClean="0">
                <a:latin typeface="Century Gothic"/>
                <a:cs typeface="Century Gothic"/>
              </a:rPr>
              <a:t/>
            </a:r>
            <a:br>
              <a:rPr lang="en-US" sz="2000" b="1" dirty="0" smtClean="0">
                <a:latin typeface="Century Gothic"/>
                <a:cs typeface="Century Gothic"/>
              </a:rPr>
            </a:br>
            <a:r>
              <a:rPr lang="en-US" sz="2000" b="1" dirty="0">
                <a:latin typeface="Century Gothic"/>
                <a:cs typeface="Century Gothic"/>
              </a:rPr>
              <a:t/>
            </a:r>
            <a:br>
              <a:rPr lang="en-US" sz="2000" b="1" dirty="0">
                <a:latin typeface="Century Gothic"/>
                <a:cs typeface="Century Gothic"/>
              </a:rPr>
            </a:br>
            <a:r>
              <a:rPr lang="en-US" sz="2000" b="1" dirty="0" smtClean="0">
                <a:latin typeface="Century Gothic"/>
                <a:cs typeface="Century Gothic"/>
              </a:rPr>
              <a:t>The </a:t>
            </a:r>
            <a:r>
              <a:rPr lang="en-US" sz="2000" b="1" dirty="0" smtClean="0">
                <a:solidFill>
                  <a:srgbClr val="FF0000"/>
                </a:solidFill>
                <a:latin typeface="Century Gothic"/>
                <a:cs typeface="Century Gothic"/>
              </a:rPr>
              <a:t>challenge</a:t>
            </a:r>
            <a:r>
              <a:rPr lang="en-US" sz="2000" b="1" dirty="0" smtClean="0">
                <a:latin typeface="Century Gothic"/>
                <a:cs typeface="Century Gothic"/>
              </a:rPr>
              <a:t> of:</a:t>
            </a:r>
            <a:br>
              <a:rPr lang="en-US" sz="2000" b="1" dirty="0" smtClean="0">
                <a:latin typeface="Century Gothic"/>
                <a:cs typeface="Century Gothic"/>
              </a:rPr>
            </a:br>
            <a:r>
              <a:rPr lang="en-US" sz="2000" b="1" dirty="0" smtClean="0">
                <a:latin typeface="Century Gothic"/>
                <a:cs typeface="Century Gothic"/>
              </a:rPr>
              <a:t>1. setting up groups of observational-triads, matched to needs.</a:t>
            </a:r>
            <a:br>
              <a:rPr lang="en-US" sz="2000" b="1" dirty="0" smtClean="0">
                <a:latin typeface="Century Gothic"/>
                <a:cs typeface="Century Gothic"/>
              </a:rPr>
            </a:br>
            <a:r>
              <a:rPr lang="en-US" sz="2000" b="1" dirty="0" smtClean="0">
                <a:latin typeface="Century Gothic"/>
                <a:cs typeface="Century Gothic"/>
              </a:rPr>
              <a:t>2. encouraging all teachers to use Iris Connect </a:t>
            </a:r>
            <a:r>
              <a:rPr lang="en-US" sz="2000" b="1" dirty="0" err="1" smtClean="0">
                <a:latin typeface="Century Gothic"/>
                <a:cs typeface="Century Gothic"/>
              </a:rPr>
              <a:t>licence</a:t>
            </a:r>
            <a:r>
              <a:rPr lang="en-US" sz="2000" b="1" dirty="0" smtClean="0">
                <a:latin typeface="Century Gothic"/>
                <a:cs typeface="Century Gothic"/>
              </a:rPr>
              <a:t>.</a:t>
            </a:r>
            <a:br>
              <a:rPr lang="en-US" sz="2000" b="1" dirty="0" smtClean="0">
                <a:latin typeface="Century Gothic"/>
                <a:cs typeface="Century Gothic"/>
              </a:rPr>
            </a:br>
            <a:r>
              <a:rPr lang="en-US" sz="2000" b="1" dirty="0" smtClean="0">
                <a:latin typeface="Century Gothic"/>
                <a:cs typeface="Century Gothic"/>
              </a:rPr>
              <a:t>3. lesson grading fear and one-off performance.</a:t>
            </a:r>
            <a:endParaRPr lang="en-US" sz="2000"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5790880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1142730"/>
            <a:ext cx="8796866" cy="702734"/>
          </a:xfrm>
        </p:spPr>
        <p:txBody>
          <a:bodyPr>
            <a:normAutofit fontScale="90000"/>
          </a:bodyPr>
          <a:lstStyle/>
          <a:p>
            <a:r>
              <a:rPr lang="en-US" b="1" dirty="0" smtClean="0">
                <a:latin typeface="Century Gothic"/>
                <a:cs typeface="Century Gothic"/>
              </a:rPr>
              <a:t>A Valid Model </a:t>
            </a:r>
            <a:br>
              <a:rPr lang="en-US" b="1" dirty="0" smtClean="0">
                <a:latin typeface="Century Gothic"/>
                <a:cs typeface="Century Gothic"/>
              </a:rPr>
            </a:br>
            <a:r>
              <a:rPr lang="en-US" b="1" dirty="0" smtClean="0">
                <a:latin typeface="Century Gothic"/>
                <a:cs typeface="Century Gothic"/>
              </a:rPr>
              <a:t>for Teaching and Learning</a:t>
            </a:r>
            <a:endParaRPr lang="en-US" b="1" dirty="0">
              <a:latin typeface="Century Gothic"/>
              <a:cs typeface="Century Gothic"/>
            </a:endParaRPr>
          </a:p>
        </p:txBody>
      </p:sp>
      <p:sp>
        <p:nvSpPr>
          <p:cNvPr id="3" name="Rectangle 2"/>
          <p:cNvSpPr/>
          <p:nvPr/>
        </p:nvSpPr>
        <p:spPr>
          <a:xfrm>
            <a:off x="237067" y="3612173"/>
            <a:ext cx="8796866" cy="2554545"/>
          </a:xfrm>
          <a:prstGeom prst="rect">
            <a:avLst/>
          </a:prstGeom>
        </p:spPr>
        <p:txBody>
          <a:bodyPr wrap="square">
            <a:spAutoFit/>
          </a:bodyPr>
          <a:lstStyle/>
          <a:p>
            <a:pPr algn="ctr"/>
            <a:r>
              <a:rPr lang="en-US" sz="4000" b="1" dirty="0">
                <a:solidFill>
                  <a:srgbClr val="FF0000"/>
                </a:solidFill>
                <a:latin typeface="Century Gothic"/>
                <a:cs typeface="Century Gothic"/>
              </a:rPr>
              <a:t>without</a:t>
            </a:r>
            <a:r>
              <a:rPr lang="en-US" sz="4000" b="1" dirty="0">
                <a:latin typeface="Century Gothic"/>
                <a:cs typeface="Century Gothic"/>
              </a:rPr>
              <a:t> summative assessments</a:t>
            </a:r>
            <a:br>
              <a:rPr lang="en-US" sz="4000" b="1" dirty="0">
                <a:latin typeface="Century Gothic"/>
                <a:cs typeface="Century Gothic"/>
              </a:rPr>
            </a:br>
            <a:r>
              <a:rPr lang="en-US" sz="4000" b="1" dirty="0">
                <a:latin typeface="Century Gothic"/>
                <a:cs typeface="Century Gothic"/>
              </a:rPr>
              <a:t/>
            </a:r>
            <a:br>
              <a:rPr lang="en-US" sz="4000" b="1" dirty="0">
                <a:latin typeface="Century Gothic"/>
                <a:cs typeface="Century Gothic"/>
              </a:rPr>
            </a:br>
            <a:r>
              <a:rPr lang="en-US" sz="4000" b="1" dirty="0">
                <a:solidFill>
                  <a:srgbClr val="FF0000"/>
                </a:solidFill>
                <a:latin typeface="Century Gothic"/>
                <a:cs typeface="Century Gothic"/>
              </a:rPr>
              <a:t>but with </a:t>
            </a:r>
            <a:r>
              <a:rPr lang="en-US" sz="4000" b="1" dirty="0" smtClean="0">
                <a:latin typeface="Century Gothic"/>
                <a:cs typeface="Century Gothic"/>
              </a:rPr>
              <a:t>formative </a:t>
            </a:r>
            <a:r>
              <a:rPr lang="en-US" sz="4000" b="1" dirty="0">
                <a:latin typeface="Century Gothic"/>
                <a:cs typeface="Century Gothic"/>
              </a:rPr>
              <a:t>assessment (over time).</a:t>
            </a:r>
            <a:endParaRPr lang="en-US" sz="4000" dirty="0"/>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4299072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4" name="Rectangle 3"/>
          <p:cNvSpPr/>
          <p:nvPr/>
        </p:nvSpPr>
        <p:spPr>
          <a:xfrm>
            <a:off x="3834536" y="5857791"/>
            <a:ext cx="5141152" cy="707886"/>
          </a:xfrm>
          <a:prstGeom prst="rect">
            <a:avLst/>
          </a:prstGeom>
        </p:spPr>
        <p:txBody>
          <a:bodyPr wrap="none">
            <a:spAutoFit/>
          </a:bodyPr>
          <a:lstStyle/>
          <a:p>
            <a:pPr algn="ctr"/>
            <a:r>
              <a:rPr lang="en-US" sz="4000" b="1" dirty="0" smtClean="0">
                <a:solidFill>
                  <a:schemeClr val="bg1"/>
                </a:solidFill>
                <a:latin typeface="Century Gothic"/>
                <a:cs typeface="Century Gothic"/>
              </a:rPr>
              <a:t>The marking frenzy?</a:t>
            </a:r>
            <a:endParaRPr lang="en-US" sz="4000" b="1" dirty="0">
              <a:solidFill>
                <a:schemeClr val="bg1"/>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508820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5300"/>
            <a:ext cx="9144000" cy="636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a:spLocks noChangeArrowheads="1"/>
          </p:cNvSpPr>
          <p:nvPr/>
        </p:nvSpPr>
        <p:spPr bwMode="auto">
          <a:xfrm>
            <a:off x="7099300" y="6535738"/>
            <a:ext cx="1890713"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US" altLang="en-US" sz="1000" dirty="0"/>
              <a:t>Image: </a:t>
            </a:r>
            <a:r>
              <a:rPr lang="en-US" altLang="en-US" sz="1000" dirty="0">
                <a:hlinkClick r:id="rId4"/>
              </a:rPr>
              <a:t>http://4.bp.blogspot.com</a:t>
            </a:r>
            <a:r>
              <a:rPr lang="en-US" altLang="en-US" sz="1000" dirty="0"/>
              <a:t> </a:t>
            </a:r>
          </a:p>
        </p:txBody>
      </p:sp>
      <p:sp>
        <p:nvSpPr>
          <p:cNvPr id="56322" name="Title 1"/>
          <p:cNvSpPr>
            <a:spLocks noGrp="1"/>
          </p:cNvSpPr>
          <p:nvPr>
            <p:ph type="title"/>
          </p:nvPr>
        </p:nvSpPr>
        <p:spPr>
          <a:xfrm>
            <a:off x="565150" y="2683875"/>
            <a:ext cx="8229600" cy="1143000"/>
          </a:xfrm>
        </p:spPr>
        <p:txBody>
          <a:bodyPr>
            <a:normAutofit fontScale="90000"/>
          </a:bodyPr>
          <a:lstStyle/>
          <a:p>
            <a:pPr algn="r"/>
            <a:r>
              <a:rPr lang="en-US" altLang="en-US" sz="6000" dirty="0" smtClean="0">
                <a:latin typeface="Impact" pitchFamily="34" charset="0"/>
                <a:ea typeface="Impact" pitchFamily="34" charset="0"/>
                <a:cs typeface="Impact" pitchFamily="34" charset="0"/>
              </a:rPr>
              <a:t>Questions?</a:t>
            </a: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r>
              <a:rPr lang="en-US" altLang="en-US" sz="10000" dirty="0" smtClean="0">
                <a:latin typeface="Impact" pitchFamily="34" charset="0"/>
                <a:ea typeface="Impact" pitchFamily="34" charset="0"/>
                <a:cs typeface="Impact" pitchFamily="34" charset="0"/>
              </a:rPr>
              <a:t/>
            </a:r>
            <a:br>
              <a:rPr lang="en-US" altLang="en-US" sz="10000" dirty="0" smtClean="0">
                <a:latin typeface="Impact" pitchFamily="34" charset="0"/>
                <a:ea typeface="Impact" pitchFamily="34" charset="0"/>
                <a:cs typeface="Impact" pitchFamily="34" charset="0"/>
              </a:rPr>
            </a:br>
            <a:endParaRPr lang="en-US" altLang="en-US" sz="2000" dirty="0" smtClean="0">
              <a:solidFill>
                <a:srgbClr val="FF0000"/>
              </a:solidFill>
              <a:latin typeface="Impact" pitchFamily="34" charset="0"/>
              <a:ea typeface="Impact" pitchFamily="34" charset="0"/>
              <a:cs typeface="Impact" pitchFamily="34" charset="0"/>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0529924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150141" y="60386"/>
            <a:ext cx="914933" cy="539202"/>
            <a:chOff x="8150141" y="60386"/>
            <a:chExt cx="914933" cy="539202"/>
          </a:xfrm>
        </p:grpSpPr>
        <p:sp>
          <p:nvSpPr>
            <p:cNvPr id="10" name="Rectangle 9"/>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1" name="Picture 10"/>
            <p:cNvPicPr>
              <a:picLocks noChangeAspect="1"/>
            </p:cNvPicPr>
            <p:nvPr/>
          </p:nvPicPr>
          <p:blipFill>
            <a:blip r:embed="rId3"/>
            <a:stretch>
              <a:fillRect/>
            </a:stretch>
          </p:blipFill>
          <p:spPr>
            <a:xfrm>
              <a:off x="8525872" y="60386"/>
              <a:ext cx="539202" cy="539202"/>
            </a:xfrm>
            <a:prstGeom prst="rect">
              <a:avLst/>
            </a:prstGeom>
          </p:spPr>
        </p:pic>
      </p:grpSp>
      <p:sp>
        <p:nvSpPr>
          <p:cNvPr id="15" name="Title 14"/>
          <p:cNvSpPr>
            <a:spLocks noGrp="1"/>
          </p:cNvSpPr>
          <p:nvPr>
            <p:ph type="title"/>
          </p:nvPr>
        </p:nvSpPr>
        <p:spPr>
          <a:xfrm>
            <a:off x="457200" y="226163"/>
            <a:ext cx="8229600" cy="1143000"/>
          </a:xfrm>
        </p:spPr>
        <p:txBody>
          <a:bodyPr>
            <a:noAutofit/>
          </a:bodyPr>
          <a:lstStyle/>
          <a:p>
            <a:r>
              <a:rPr lang="en-US" sz="5000" b="1" dirty="0" smtClean="0">
                <a:latin typeface="Century Gothic"/>
                <a:cs typeface="Century Gothic"/>
              </a:rPr>
              <a:t>Thank you!</a:t>
            </a:r>
            <a:endParaRPr lang="en-US" sz="5000" b="1" dirty="0">
              <a:latin typeface="Century Gothic"/>
              <a:cs typeface="Century Gothic"/>
            </a:endParaRPr>
          </a:p>
        </p:txBody>
      </p:sp>
      <p:grpSp>
        <p:nvGrpSpPr>
          <p:cNvPr id="18" name="Group 17"/>
          <p:cNvGrpSpPr/>
          <p:nvPr/>
        </p:nvGrpSpPr>
        <p:grpSpPr>
          <a:xfrm>
            <a:off x="1254440" y="4678946"/>
            <a:ext cx="7810633" cy="3045705"/>
            <a:chOff x="1254441" y="4711716"/>
            <a:chExt cx="6811086" cy="3045705"/>
          </a:xfrm>
        </p:grpSpPr>
        <p:grpSp>
          <p:nvGrpSpPr>
            <p:cNvPr id="17" name="Group 16"/>
            <p:cNvGrpSpPr/>
            <p:nvPr/>
          </p:nvGrpSpPr>
          <p:grpSpPr>
            <a:xfrm>
              <a:off x="1254441" y="4756489"/>
              <a:ext cx="1352631" cy="1872209"/>
              <a:chOff x="711577" y="4737099"/>
              <a:chExt cx="1352631" cy="1872209"/>
            </a:xfrm>
          </p:grpSpPr>
          <p:pic>
            <p:nvPicPr>
              <p:cNvPr id="12" name="Picture 11"/>
              <p:cNvPicPr>
                <a:picLocks noChangeAspect="1"/>
              </p:cNvPicPr>
              <p:nvPr/>
            </p:nvPicPr>
            <p:blipFill>
              <a:blip r:embed="rId4"/>
              <a:stretch>
                <a:fillRect/>
              </a:stretch>
            </p:blipFill>
            <p:spPr>
              <a:xfrm>
                <a:off x="967442" y="4737099"/>
                <a:ext cx="777107" cy="659267"/>
              </a:xfrm>
              <a:prstGeom prst="rect">
                <a:avLst/>
              </a:prstGeom>
            </p:spPr>
          </p:pic>
          <p:pic>
            <p:nvPicPr>
              <p:cNvPr id="13" name="Picture 12"/>
              <p:cNvPicPr>
                <a:picLocks noChangeAspect="1"/>
              </p:cNvPicPr>
              <p:nvPr/>
            </p:nvPicPr>
            <p:blipFill>
              <a:blip r:embed="rId5"/>
              <a:stretch>
                <a:fillRect/>
              </a:stretch>
            </p:blipFill>
            <p:spPr>
              <a:xfrm>
                <a:off x="711577" y="5264383"/>
                <a:ext cx="1352631" cy="760855"/>
              </a:xfrm>
              <a:prstGeom prst="rect">
                <a:avLst/>
              </a:prstGeom>
            </p:spPr>
          </p:pic>
          <p:pic>
            <p:nvPicPr>
              <p:cNvPr id="14" name="Picture 13"/>
              <p:cNvPicPr>
                <a:picLocks noChangeAspect="1"/>
              </p:cNvPicPr>
              <p:nvPr/>
            </p:nvPicPr>
            <p:blipFill>
              <a:blip r:embed="rId6"/>
              <a:stretch>
                <a:fillRect/>
              </a:stretch>
            </p:blipFill>
            <p:spPr>
              <a:xfrm>
                <a:off x="1063528" y="5928287"/>
                <a:ext cx="681021" cy="681021"/>
              </a:xfrm>
              <a:prstGeom prst="rect">
                <a:avLst/>
              </a:prstGeom>
            </p:spPr>
          </p:pic>
        </p:grpSp>
        <p:sp>
          <p:nvSpPr>
            <p:cNvPr id="16" name="Rectangle 15"/>
            <p:cNvSpPr/>
            <p:nvPr/>
          </p:nvSpPr>
          <p:spPr>
            <a:xfrm>
              <a:off x="2508965" y="4711716"/>
              <a:ext cx="5556562" cy="3045705"/>
            </a:xfrm>
            <a:prstGeom prst="rect">
              <a:avLst/>
            </a:prstGeom>
          </p:spPr>
          <p:txBody>
            <a:bodyPr wrap="square">
              <a:spAutoFit/>
            </a:bodyPr>
            <a:lstStyle/>
            <a:p>
              <a:pPr marL="285750" indent="-285750">
                <a:lnSpc>
                  <a:spcPct val="110000"/>
                </a:lnSpc>
                <a:buFont typeface="Arial"/>
                <a:buChar char="•"/>
              </a:pPr>
              <a:r>
                <a:rPr lang="en-US" sz="3500" b="1" dirty="0">
                  <a:solidFill>
                    <a:srgbClr val="0000FF"/>
                  </a:solidFill>
                  <a:latin typeface="Century Gothic"/>
                  <a:cs typeface="Century Gothic"/>
                </a:rPr>
                <a:t>TeacherToolkit@me.com </a:t>
              </a:r>
              <a:endParaRPr lang="en-US" sz="3500" b="1" dirty="0" smtClean="0">
                <a:solidFill>
                  <a:srgbClr val="0000FF"/>
                </a:solidFill>
                <a:latin typeface="Century Gothic"/>
                <a:cs typeface="Century Gothic"/>
              </a:endParaRPr>
            </a:p>
            <a:p>
              <a:pPr marL="285750" indent="-285750">
                <a:lnSpc>
                  <a:spcPct val="110000"/>
                </a:lnSpc>
                <a:buFont typeface="Arial"/>
                <a:buChar char="•"/>
              </a:pPr>
              <a:r>
                <a:rPr lang="en-US" sz="3500" b="1" dirty="0" smtClean="0">
                  <a:solidFill>
                    <a:srgbClr val="FF0000"/>
                  </a:solidFill>
                  <a:latin typeface="Century Gothic"/>
                  <a:cs typeface="Century Gothic"/>
                </a:rPr>
                <a:t>@TeacherToolkit</a:t>
              </a:r>
            </a:p>
            <a:p>
              <a:pPr marL="285750" indent="-285750">
                <a:lnSpc>
                  <a:spcPct val="110000"/>
                </a:lnSpc>
                <a:buFont typeface="Arial"/>
                <a:buChar char="•"/>
              </a:pPr>
              <a:r>
                <a:rPr lang="en-US" sz="3500" b="1" dirty="0" err="1" smtClean="0">
                  <a:latin typeface="Century Gothic"/>
                  <a:cs typeface="Century Gothic"/>
                </a:rPr>
                <a:t>www.TeacherToolkit.me</a:t>
              </a:r>
              <a:endParaRPr lang="en-US" sz="3500" b="1" dirty="0">
                <a:latin typeface="Century Gothic"/>
                <a:cs typeface="Century Gothic"/>
              </a:endParaRPr>
            </a:p>
          </p:txBody>
        </p:sp>
      </p:grpSp>
      <p:pic>
        <p:nvPicPr>
          <p:cNvPr id="19" name="Picture 18"/>
          <p:cNvPicPr>
            <a:picLocks noChangeAspect="1"/>
          </p:cNvPicPr>
          <p:nvPr/>
        </p:nvPicPr>
        <p:blipFill>
          <a:blip r:embed="rId7"/>
          <a:stretch>
            <a:fillRect/>
          </a:stretch>
        </p:blipFill>
        <p:spPr>
          <a:xfrm>
            <a:off x="3980683" y="1560300"/>
            <a:ext cx="1410537" cy="2170056"/>
          </a:xfrm>
          <a:prstGeom prst="rect">
            <a:avLst/>
          </a:prstGeom>
        </p:spPr>
      </p:pic>
    </p:spTree>
    <p:extLst>
      <p:ext uri="{BB962C8B-B14F-4D97-AF65-F5344CB8AC3E}">
        <p14:creationId xmlns:p14="http://schemas.microsoft.com/office/powerpoint/2010/main" val="23951865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Effect transition="in" filter="wedge">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87659"/>
            <a:ext cx="8796866" cy="702734"/>
          </a:xfrm>
        </p:spPr>
        <p:txBody>
          <a:bodyPr>
            <a:normAutofit fontScale="90000"/>
          </a:bodyPr>
          <a:lstStyle/>
          <a:p>
            <a:pPr algn="r"/>
            <a:r>
              <a:rPr lang="en-US" b="1" dirty="0" smtClean="0">
                <a:latin typeface="Century Gothic"/>
                <a:cs typeface="Century Gothic"/>
              </a:rPr>
              <a:t>The new </a:t>
            </a:r>
            <a:br>
              <a:rPr lang="en-US" b="1" dirty="0" smtClean="0">
                <a:latin typeface="Century Gothic"/>
                <a:cs typeface="Century Gothic"/>
              </a:rPr>
            </a:br>
            <a:r>
              <a:rPr lang="en-US" b="1" dirty="0" smtClean="0">
                <a:latin typeface="Century Gothic"/>
                <a:cs typeface="Century Gothic"/>
              </a:rPr>
              <a:t>vogue!</a:t>
            </a:r>
            <a:endParaRPr lang="en-US" b="1" dirty="0">
              <a:latin typeface="Century Gothic"/>
              <a:cs typeface="Century Gothic"/>
            </a:endParaRPr>
          </a:p>
        </p:txBody>
      </p:sp>
      <p:pic>
        <p:nvPicPr>
          <p:cNvPr id="3" name="Picture 2"/>
          <p:cNvPicPr>
            <a:picLocks noChangeAspect="1"/>
          </p:cNvPicPr>
          <p:nvPr/>
        </p:nvPicPr>
        <p:blipFill>
          <a:blip r:embed="rId2"/>
          <a:stretch>
            <a:fillRect/>
          </a:stretch>
        </p:blipFill>
        <p:spPr>
          <a:xfrm>
            <a:off x="-139542" y="0"/>
            <a:ext cx="5353577" cy="6858000"/>
          </a:xfrm>
          <a:prstGeom prst="rect">
            <a:avLst/>
          </a:prstGeom>
        </p:spPr>
      </p:pic>
    </p:spTree>
    <p:extLst>
      <p:ext uri="{BB962C8B-B14F-4D97-AF65-F5344CB8AC3E}">
        <p14:creationId xmlns:p14="http://schemas.microsoft.com/office/powerpoint/2010/main" val="7579088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2075" y="293154"/>
            <a:ext cx="5036521" cy="5052260"/>
          </a:xfrm>
          <a:prstGeom prst="rect">
            <a:avLst/>
          </a:prstGeom>
        </p:spPr>
      </p:pic>
      <p:sp>
        <p:nvSpPr>
          <p:cNvPr id="4" name="Title 1"/>
          <p:cNvSpPr>
            <a:spLocks noGrp="1"/>
          </p:cNvSpPr>
          <p:nvPr>
            <p:ph type="ctrTitle"/>
          </p:nvPr>
        </p:nvSpPr>
        <p:spPr>
          <a:xfrm>
            <a:off x="753472" y="5527360"/>
            <a:ext cx="7772400" cy="889539"/>
          </a:xfrm>
        </p:spPr>
        <p:txBody>
          <a:bodyPr>
            <a:normAutofit/>
          </a:bodyPr>
          <a:lstStyle/>
          <a:p>
            <a:r>
              <a:rPr lang="en-US" b="1" dirty="0" smtClean="0">
                <a:latin typeface="Century Gothic"/>
                <a:cs typeface="Century Gothic"/>
              </a:rPr>
              <a:t>Looking </a:t>
            </a:r>
            <a:r>
              <a:rPr lang="en-US" b="1" dirty="0" smtClean="0">
                <a:solidFill>
                  <a:srgbClr val="FF0000"/>
                </a:solidFill>
                <a:latin typeface="Century Gothic"/>
                <a:cs typeface="Century Gothic"/>
              </a:rPr>
              <a:t>at</a:t>
            </a:r>
            <a:r>
              <a:rPr lang="en-US" b="1" dirty="0" smtClean="0">
                <a:latin typeface="Century Gothic"/>
                <a:cs typeface="Century Gothic"/>
              </a:rPr>
              <a:t> </a:t>
            </a:r>
            <a:r>
              <a:rPr lang="en-US" b="1" u="sng" dirty="0" smtClean="0">
                <a:latin typeface="Century Gothic"/>
                <a:cs typeface="Century Gothic"/>
              </a:rPr>
              <a:t>OR</a:t>
            </a:r>
            <a:r>
              <a:rPr lang="en-US" b="1" dirty="0" smtClean="0">
                <a:latin typeface="Century Gothic"/>
                <a:cs typeface="Century Gothic"/>
              </a:rPr>
              <a:t> Looking </a:t>
            </a:r>
            <a:r>
              <a:rPr lang="en-US" b="1" dirty="0" smtClean="0">
                <a:solidFill>
                  <a:srgbClr val="FF0000"/>
                </a:solidFill>
                <a:latin typeface="Century Gothic"/>
                <a:cs typeface="Century Gothic"/>
              </a:rPr>
              <a:t>for</a:t>
            </a:r>
            <a:r>
              <a:rPr lang="en-US" b="1" dirty="0" smtClean="0">
                <a:latin typeface="Century Gothic"/>
                <a:cs typeface="Century Gothic"/>
              </a:rPr>
              <a:t>?</a:t>
            </a:r>
            <a:endParaRPr lang="en-US" dirty="0">
              <a:latin typeface="Century Gothic"/>
              <a:cs typeface="Century Gothic"/>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4568652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441370"/>
            <a:ext cx="8796866" cy="702734"/>
          </a:xfrm>
        </p:spPr>
        <p:txBody>
          <a:bodyPr>
            <a:normAutofit fontScale="90000"/>
          </a:bodyPr>
          <a:lstStyle/>
          <a:p>
            <a:r>
              <a:rPr lang="en-US" b="1" dirty="0" smtClean="0">
                <a:latin typeface="Century Gothic"/>
                <a:cs typeface="Century Gothic"/>
              </a:rPr>
              <a:t>As a result, I have also suggested that moving away from </a:t>
            </a:r>
            <a:r>
              <a:rPr lang="en-US" b="1" dirty="0" err="1" smtClean="0">
                <a:latin typeface="Century Gothic"/>
                <a:cs typeface="Century Gothic"/>
              </a:rPr>
              <a:t>gradings</a:t>
            </a:r>
            <a:r>
              <a:rPr lang="en-US" b="1" dirty="0" smtClean="0">
                <a:latin typeface="Century Gothic"/>
                <a:cs typeface="Century Gothic"/>
              </a:rPr>
              <a:t> under the current guise as ‘progress over time’</a:t>
            </a:r>
            <a:r>
              <a:rPr lang="en-US" b="1" dirty="0">
                <a:latin typeface="Century Gothic"/>
                <a:cs typeface="Century Gothic"/>
              </a:rPr>
              <a:t> </a:t>
            </a:r>
            <a:r>
              <a:rPr lang="en-US" b="1" dirty="0" smtClean="0">
                <a:latin typeface="Century Gothic"/>
                <a:cs typeface="Century Gothic"/>
              </a:rPr>
              <a:t/>
            </a:r>
            <a:br>
              <a:rPr lang="en-US" b="1" dirty="0" smtClean="0">
                <a:latin typeface="Century Gothic"/>
                <a:cs typeface="Century Gothic"/>
              </a:rPr>
            </a:br>
            <a:r>
              <a:rPr lang="en-US" b="1" dirty="0">
                <a:latin typeface="Century Gothic"/>
                <a:cs typeface="Century Gothic"/>
              </a:rPr>
              <a:t/>
            </a:r>
            <a:br>
              <a:rPr lang="en-US" b="1" dirty="0">
                <a:latin typeface="Century Gothic"/>
                <a:cs typeface="Century Gothic"/>
              </a:rPr>
            </a:br>
            <a:r>
              <a:rPr lang="en-US" b="1" dirty="0" smtClean="0">
                <a:latin typeface="Century Gothic"/>
                <a:cs typeface="Century Gothic"/>
              </a:rPr>
              <a:t>has </a:t>
            </a:r>
            <a:r>
              <a:rPr lang="en-US" b="1" dirty="0" smtClean="0">
                <a:latin typeface="Century Gothic"/>
                <a:cs typeface="Century Gothic"/>
              </a:rPr>
              <a:t>now </a:t>
            </a:r>
            <a:r>
              <a:rPr lang="en-US" b="1" dirty="0" smtClean="0">
                <a:latin typeface="Century Gothic"/>
                <a:cs typeface="Century Gothic"/>
              </a:rPr>
              <a:t>triggered …</a:t>
            </a:r>
            <a:endParaRPr lang="en-US"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88985438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5013" y="655016"/>
            <a:ext cx="4516260" cy="6103771"/>
          </a:xfrm>
          <a:prstGeom prst="rect">
            <a:avLst/>
          </a:prstGeom>
        </p:spPr>
      </p:pic>
      <p:sp>
        <p:nvSpPr>
          <p:cNvPr id="2" name="Title 1"/>
          <p:cNvSpPr>
            <a:spLocks noGrp="1"/>
          </p:cNvSpPr>
          <p:nvPr>
            <p:ph type="ctrTitle"/>
          </p:nvPr>
        </p:nvSpPr>
        <p:spPr>
          <a:xfrm>
            <a:off x="237067" y="179346"/>
            <a:ext cx="8796866" cy="702734"/>
          </a:xfrm>
        </p:spPr>
        <p:txBody>
          <a:bodyPr>
            <a:normAutofit fontScale="90000"/>
          </a:bodyPr>
          <a:lstStyle/>
          <a:p>
            <a:r>
              <a:rPr lang="en-US" b="1" dirty="0" smtClean="0">
                <a:latin typeface="Century Gothic"/>
                <a:cs typeface="Century Gothic"/>
              </a:rPr>
              <a:t>The Marking </a:t>
            </a:r>
            <a:r>
              <a:rPr lang="en-US" b="1" dirty="0" smtClean="0">
                <a:solidFill>
                  <a:srgbClr val="FF0000"/>
                </a:solidFill>
                <a:latin typeface="Century Gothic"/>
                <a:cs typeface="Century Gothic"/>
              </a:rPr>
              <a:t>Frenzy</a:t>
            </a:r>
            <a:r>
              <a:rPr lang="en-US" b="1" dirty="0" smtClean="0">
                <a:latin typeface="Century Gothic"/>
                <a:cs typeface="Century Gothic"/>
              </a:rPr>
              <a:t>!</a:t>
            </a:r>
            <a:endParaRPr lang="en-US" b="1" dirty="0">
              <a:latin typeface="Century Gothic"/>
              <a:cs typeface="Century Gothic"/>
            </a:endParaRPr>
          </a:p>
        </p:txBody>
      </p:sp>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579088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333" y="2819400"/>
            <a:ext cx="8796866" cy="702734"/>
          </a:xfrm>
        </p:spPr>
        <p:txBody>
          <a:bodyPr>
            <a:normAutofit fontScale="90000"/>
          </a:bodyPr>
          <a:lstStyle/>
          <a:p>
            <a:pPr>
              <a:lnSpc>
                <a:spcPct val="140000"/>
              </a:lnSpc>
            </a:pPr>
            <a:r>
              <a:rPr lang="en-US" b="1" dirty="0" smtClean="0">
                <a:latin typeface="Century Gothic"/>
                <a:cs typeface="Century Gothic"/>
              </a:rPr>
              <a:t>A few days ago I posted </a:t>
            </a:r>
            <a:br>
              <a:rPr lang="en-US" b="1" dirty="0" smtClean="0">
                <a:latin typeface="Century Gothic"/>
                <a:cs typeface="Century Gothic"/>
              </a:rPr>
            </a:br>
            <a:r>
              <a:rPr lang="en-US" b="1" dirty="0" smtClean="0">
                <a:latin typeface="Century Gothic"/>
                <a:cs typeface="Century Gothic"/>
              </a:rPr>
              <a:t>this tweet. You can see </a:t>
            </a:r>
            <a:br>
              <a:rPr lang="en-US" b="1" dirty="0" smtClean="0">
                <a:latin typeface="Century Gothic"/>
                <a:cs typeface="Century Gothic"/>
              </a:rPr>
            </a:br>
            <a:r>
              <a:rPr lang="en-US" b="1" dirty="0" smtClean="0">
                <a:latin typeface="Century Gothic"/>
                <a:cs typeface="Century Gothic"/>
              </a:rPr>
              <a:t>from the evidence, that the response speaks for itself!</a:t>
            </a:r>
            <a:endParaRPr lang="en-US" b="1" dirty="0">
              <a:latin typeface="Century Gothic"/>
              <a:cs typeface="Century Gothic"/>
            </a:endParaRPr>
          </a:p>
        </p:txBody>
      </p:sp>
      <p:pic>
        <p:nvPicPr>
          <p:cNvPr id="3" name="Picture 2"/>
          <p:cNvPicPr>
            <a:picLocks noChangeAspect="1"/>
          </p:cNvPicPr>
          <p:nvPr/>
        </p:nvPicPr>
        <p:blipFill>
          <a:blip r:embed="rId2"/>
          <a:stretch>
            <a:fillRect/>
          </a:stretch>
        </p:blipFill>
        <p:spPr>
          <a:xfrm>
            <a:off x="788741" y="4997726"/>
            <a:ext cx="1544838" cy="1544838"/>
          </a:xfrm>
          <a:prstGeom prst="rect">
            <a:avLst/>
          </a:prstGeom>
        </p:spPr>
      </p:pic>
      <p:grpSp>
        <p:nvGrpSpPr>
          <p:cNvPr id="4" name="Group 3"/>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75790880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4-11-24 at 22.06.18.pn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813" y="406767"/>
            <a:ext cx="8805879" cy="6213125"/>
          </a:xfrm>
          <a:prstGeom prst="rect">
            <a:avLst/>
          </a:prstGeom>
        </p:spPr>
      </p:pic>
    </p:spTree>
    <p:extLst>
      <p:ext uri="{BB962C8B-B14F-4D97-AF65-F5344CB8AC3E}">
        <p14:creationId xmlns:p14="http://schemas.microsoft.com/office/powerpoint/2010/main" val="424739743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23493" y="2873639"/>
            <a:ext cx="6439437" cy="702734"/>
          </a:xfrm>
        </p:spPr>
        <p:txBody>
          <a:bodyPr>
            <a:noAutofit/>
          </a:bodyPr>
          <a:lstStyle/>
          <a:p>
            <a:pPr>
              <a:lnSpc>
                <a:spcPct val="150000"/>
              </a:lnSpc>
            </a:pPr>
            <a:r>
              <a:rPr lang="en-US" sz="3000" b="1" dirty="0" smtClean="0">
                <a:latin typeface="Century Gothic"/>
                <a:cs typeface="Century Gothic"/>
              </a:rPr>
              <a:t>Has marking replaced ‘progress in one-off’ lessons as the latest pressure point for teachers? </a:t>
            </a:r>
            <a:br>
              <a:rPr lang="en-US" sz="3000" b="1" dirty="0" smtClean="0">
                <a:latin typeface="Century Gothic"/>
                <a:cs typeface="Century Gothic"/>
              </a:rPr>
            </a:br>
            <a:r>
              <a:rPr lang="en-US" sz="3000" b="1" dirty="0">
                <a:latin typeface="Century Gothic"/>
                <a:cs typeface="Century Gothic"/>
              </a:rPr>
              <a:t/>
            </a:r>
            <a:br>
              <a:rPr lang="en-US" sz="3000" b="1" dirty="0">
                <a:latin typeface="Century Gothic"/>
                <a:cs typeface="Century Gothic"/>
              </a:rPr>
            </a:br>
            <a:r>
              <a:rPr lang="en-US" sz="3000" b="1" dirty="0" smtClean="0">
                <a:latin typeface="Century Gothic"/>
                <a:cs typeface="Century Gothic"/>
              </a:rPr>
              <a:t>Perhaps a new myth and unachievable workload for every teacher? </a:t>
            </a:r>
            <a:endParaRPr lang="en-US" sz="3000"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24739743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57698" y="535432"/>
            <a:ext cx="6339969" cy="5816922"/>
          </a:xfrm>
          <a:prstGeom prst="rect">
            <a:avLst/>
          </a:prstGeom>
        </p:spPr>
      </p:pic>
      <p:sp>
        <p:nvSpPr>
          <p:cNvPr id="5" name="Title 4"/>
          <p:cNvSpPr>
            <a:spLocks noGrp="1"/>
          </p:cNvSpPr>
          <p:nvPr>
            <p:ph type="title"/>
          </p:nvPr>
        </p:nvSpPr>
        <p:spPr>
          <a:xfrm>
            <a:off x="573529" y="2300893"/>
            <a:ext cx="8335387" cy="1143000"/>
          </a:xfrm>
        </p:spPr>
        <p:txBody>
          <a:bodyPr>
            <a:noAutofit/>
          </a:bodyPr>
          <a:lstStyle/>
          <a:p>
            <a:r>
              <a:rPr lang="en-US" sz="7200" dirty="0" smtClean="0">
                <a:latin typeface="Impact"/>
                <a:cs typeface="Impact"/>
              </a:rPr>
              <a:t>Marking </a:t>
            </a:r>
            <a:br>
              <a:rPr lang="en-US" sz="7200" dirty="0" smtClean="0">
                <a:latin typeface="Impact"/>
                <a:cs typeface="Impact"/>
              </a:rPr>
            </a:br>
            <a:r>
              <a:rPr lang="en-US" sz="7200" dirty="0" smtClean="0">
                <a:latin typeface="Impact"/>
                <a:cs typeface="Impact"/>
              </a:rPr>
              <a:t>is </a:t>
            </a:r>
            <a:br>
              <a:rPr lang="en-US" sz="7200" dirty="0" smtClean="0">
                <a:latin typeface="Impact"/>
                <a:cs typeface="Impact"/>
              </a:rPr>
            </a:br>
            <a:r>
              <a:rPr lang="en-US" sz="7200" dirty="0" smtClean="0">
                <a:solidFill>
                  <a:srgbClr val="FF0000"/>
                </a:solidFill>
                <a:latin typeface="Impact"/>
                <a:cs typeface="Impact"/>
              </a:rPr>
              <a:t>broken!</a:t>
            </a:r>
            <a:endParaRPr lang="en-US" sz="7000" dirty="0">
              <a:solidFill>
                <a:srgbClr val="FF0000"/>
              </a:solidFill>
              <a:latin typeface="Impact"/>
              <a:cs typeface="Impact"/>
            </a:endParaRPr>
          </a:p>
        </p:txBody>
      </p:sp>
      <p:sp>
        <p:nvSpPr>
          <p:cNvPr id="2" name="Rectangle 1"/>
          <p:cNvSpPr/>
          <p:nvPr/>
        </p:nvSpPr>
        <p:spPr>
          <a:xfrm>
            <a:off x="2805999" y="6579168"/>
            <a:ext cx="4180959" cy="261610"/>
          </a:xfrm>
          <a:prstGeom prst="rect">
            <a:avLst/>
          </a:prstGeom>
        </p:spPr>
        <p:txBody>
          <a:bodyPr wrap="none">
            <a:spAutoFit/>
          </a:bodyPr>
          <a:lstStyle/>
          <a:p>
            <a:r>
              <a:rPr lang="en-US" sz="1100" dirty="0" smtClean="0"/>
              <a:t>Credit: @MrLockyer (concept) / Photo credit </a:t>
            </a:r>
            <a:r>
              <a:rPr lang="en-US" sz="1100" dirty="0">
                <a:hlinkClick r:id="rId4"/>
              </a:rPr>
              <a:t>http://</a:t>
            </a:r>
            <a:r>
              <a:rPr lang="en-US" sz="1100" dirty="0" smtClean="0">
                <a:hlinkClick r:id="rId4"/>
              </a:rPr>
              <a:t>bushtherapy.com</a:t>
            </a:r>
            <a:r>
              <a:rPr lang="en-US" sz="1100" dirty="0" smtClean="0"/>
              <a:t> </a:t>
            </a:r>
            <a:endParaRPr lang="en-US" sz="1100" dirty="0"/>
          </a:p>
        </p:txBody>
      </p:sp>
      <p:grpSp>
        <p:nvGrpSpPr>
          <p:cNvPr id="6" name="Group 5"/>
          <p:cNvGrpSpPr/>
          <p:nvPr/>
        </p:nvGrpSpPr>
        <p:grpSpPr>
          <a:xfrm>
            <a:off x="8150141" y="60386"/>
            <a:ext cx="914933" cy="539202"/>
            <a:chOff x="8150141" y="60386"/>
            <a:chExt cx="914933" cy="539202"/>
          </a:xfrm>
        </p:grpSpPr>
        <p:sp>
          <p:nvSpPr>
            <p:cNvPr id="7" name="Rectangle 6"/>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8" name="Picture 7"/>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692382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3529" y="2300893"/>
            <a:ext cx="8335387" cy="1143000"/>
          </a:xfrm>
        </p:spPr>
        <p:txBody>
          <a:bodyPr>
            <a:noAutofit/>
          </a:bodyPr>
          <a:lstStyle/>
          <a:p>
            <a:r>
              <a:rPr lang="en-US" sz="7200" dirty="0" smtClean="0">
                <a:latin typeface="Impact"/>
                <a:cs typeface="Impact"/>
              </a:rPr>
              <a:t/>
            </a:r>
            <a:br>
              <a:rPr lang="en-US" sz="7200" dirty="0" smtClean="0">
                <a:latin typeface="Impact"/>
                <a:cs typeface="Impact"/>
              </a:rPr>
            </a:br>
            <a:r>
              <a:rPr lang="en-US" sz="7200" dirty="0" smtClean="0">
                <a:solidFill>
                  <a:srgbClr val="FF0000"/>
                </a:solidFill>
                <a:latin typeface="Impact"/>
                <a:cs typeface="Impact"/>
              </a:rPr>
              <a:t>5</a:t>
            </a:r>
            <a:r>
              <a:rPr lang="en-US" sz="7200" dirty="0" smtClean="0">
                <a:latin typeface="Impact"/>
                <a:cs typeface="Impact"/>
              </a:rPr>
              <a:t> </a:t>
            </a:r>
            <a:r>
              <a:rPr lang="en-US" sz="7200" dirty="0">
                <a:latin typeface="Impact"/>
                <a:cs typeface="Impact"/>
              </a:rPr>
              <a:t>k</a:t>
            </a:r>
            <a:r>
              <a:rPr lang="en-US" sz="7200" dirty="0" smtClean="0">
                <a:latin typeface="Impact"/>
                <a:cs typeface="Impact"/>
              </a:rPr>
              <a:t>ey </a:t>
            </a:r>
            <a:br>
              <a:rPr lang="en-US" sz="7200" dirty="0" smtClean="0">
                <a:latin typeface="Impact"/>
                <a:cs typeface="Impact"/>
              </a:rPr>
            </a:br>
            <a:r>
              <a:rPr lang="en-US" sz="7200" dirty="0" smtClean="0">
                <a:latin typeface="Impact"/>
                <a:cs typeface="Impact"/>
              </a:rPr>
              <a:t>stakeholders </a:t>
            </a:r>
            <a:br>
              <a:rPr lang="en-US" sz="7200" dirty="0" smtClean="0">
                <a:latin typeface="Impact"/>
                <a:cs typeface="Impact"/>
              </a:rPr>
            </a:br>
            <a:endParaRPr lang="en-US" sz="7000" dirty="0">
              <a:solidFill>
                <a:srgbClr val="FF0000"/>
              </a:solidFill>
              <a:latin typeface="Impact"/>
              <a:cs typeface="Impact"/>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62383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448409" y="1641417"/>
            <a:ext cx="1713443" cy="2569362"/>
          </a:xfrm>
          <a:prstGeom prst="rect">
            <a:avLst/>
          </a:prstGeom>
        </p:spPr>
      </p:pic>
      <p:pic>
        <p:nvPicPr>
          <p:cNvPr id="4" name="Picture 3" descr="Screen Shot 2014-02-19 at 21.26.4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2722" y="4461617"/>
            <a:ext cx="1671278" cy="2396383"/>
          </a:xfrm>
          <a:prstGeom prst="rect">
            <a:avLst/>
          </a:prstGeom>
        </p:spPr>
      </p:pic>
      <p:pic>
        <p:nvPicPr>
          <p:cNvPr id="16" name="Picture 15"/>
          <p:cNvPicPr>
            <a:picLocks noChangeAspect="1"/>
          </p:cNvPicPr>
          <p:nvPr/>
        </p:nvPicPr>
        <p:blipFill>
          <a:blip r:embed="rId5"/>
          <a:stretch>
            <a:fillRect/>
          </a:stretch>
        </p:blipFill>
        <p:spPr>
          <a:xfrm rot="824910">
            <a:off x="6770669" y="1033171"/>
            <a:ext cx="1476303" cy="1036365"/>
          </a:xfrm>
          <a:prstGeom prst="rect">
            <a:avLst/>
          </a:prstGeom>
        </p:spPr>
      </p:pic>
      <p:pic>
        <p:nvPicPr>
          <p:cNvPr id="15" name="Picture 14"/>
          <p:cNvPicPr>
            <a:picLocks noChangeAspect="1"/>
          </p:cNvPicPr>
          <p:nvPr/>
        </p:nvPicPr>
        <p:blipFill>
          <a:blip r:embed="rId5"/>
          <a:stretch>
            <a:fillRect/>
          </a:stretch>
        </p:blipFill>
        <p:spPr>
          <a:xfrm rot="20419456">
            <a:off x="341969" y="4433707"/>
            <a:ext cx="2852595" cy="2002524"/>
          </a:xfrm>
          <a:prstGeom prst="rect">
            <a:avLst/>
          </a:prstGeom>
        </p:spPr>
      </p:pic>
      <p:pic>
        <p:nvPicPr>
          <p:cNvPr id="3" name="Picture 2"/>
          <p:cNvPicPr>
            <a:picLocks noChangeAspect="1"/>
          </p:cNvPicPr>
          <p:nvPr/>
        </p:nvPicPr>
        <p:blipFill>
          <a:blip r:embed="rId5"/>
          <a:stretch>
            <a:fillRect/>
          </a:stretch>
        </p:blipFill>
        <p:spPr>
          <a:xfrm rot="19176800">
            <a:off x="1433598" y="945253"/>
            <a:ext cx="975998" cy="685151"/>
          </a:xfrm>
          <a:prstGeom prst="rect">
            <a:avLst/>
          </a:prstGeom>
        </p:spPr>
      </p:pic>
      <p:sp>
        <p:nvSpPr>
          <p:cNvPr id="2" name="Title 1"/>
          <p:cNvSpPr>
            <a:spLocks noGrp="1"/>
          </p:cNvSpPr>
          <p:nvPr>
            <p:ph type="title"/>
          </p:nvPr>
        </p:nvSpPr>
        <p:spPr>
          <a:xfrm>
            <a:off x="457200" y="1215053"/>
            <a:ext cx="2838808" cy="1143000"/>
          </a:xfrm>
        </p:spPr>
        <p:txBody>
          <a:bodyPr/>
          <a:lstStyle/>
          <a:p>
            <a:r>
              <a:rPr lang="en-US" dirty="0" smtClean="0">
                <a:latin typeface="Impact"/>
                <a:cs typeface="Impact"/>
              </a:rPr>
              <a:t>Parents</a:t>
            </a:r>
            <a:endParaRPr lang="en-US" dirty="0">
              <a:latin typeface="Impact"/>
              <a:cs typeface="Impact"/>
            </a:endParaRPr>
          </a:p>
        </p:txBody>
      </p:sp>
      <p:sp>
        <p:nvSpPr>
          <p:cNvPr id="7" name="Title 1"/>
          <p:cNvSpPr txBox="1">
            <a:spLocks/>
          </p:cNvSpPr>
          <p:nvPr/>
        </p:nvSpPr>
        <p:spPr>
          <a:xfrm>
            <a:off x="5156153" y="1215053"/>
            <a:ext cx="2838808"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Impact"/>
                <a:cs typeface="Impact"/>
              </a:rPr>
              <a:t>Senior Leadership</a:t>
            </a:r>
            <a:endParaRPr lang="en-US" dirty="0">
              <a:latin typeface="Impact"/>
              <a:cs typeface="Impact"/>
            </a:endParaRPr>
          </a:p>
        </p:txBody>
      </p:sp>
      <p:sp>
        <p:nvSpPr>
          <p:cNvPr id="8" name="Title 1"/>
          <p:cNvSpPr txBox="1">
            <a:spLocks/>
          </p:cNvSpPr>
          <p:nvPr/>
        </p:nvSpPr>
        <p:spPr>
          <a:xfrm>
            <a:off x="609600" y="4799482"/>
            <a:ext cx="283880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Impact"/>
                <a:cs typeface="Impact"/>
              </a:rPr>
              <a:t>Inspectors</a:t>
            </a:r>
            <a:endParaRPr lang="en-US" dirty="0">
              <a:latin typeface="Impact"/>
              <a:cs typeface="Impact"/>
            </a:endParaRPr>
          </a:p>
        </p:txBody>
      </p:sp>
      <p:sp>
        <p:nvSpPr>
          <p:cNvPr id="9" name="Title 1"/>
          <p:cNvSpPr txBox="1">
            <a:spLocks/>
          </p:cNvSpPr>
          <p:nvPr/>
        </p:nvSpPr>
        <p:spPr>
          <a:xfrm>
            <a:off x="5156153" y="4798930"/>
            <a:ext cx="283880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Impact"/>
                <a:cs typeface="Impact"/>
              </a:rPr>
              <a:t>Teachers</a:t>
            </a:r>
            <a:endParaRPr lang="en-US" dirty="0">
              <a:latin typeface="Impact"/>
              <a:cs typeface="Impact"/>
            </a:endParaRPr>
          </a:p>
        </p:txBody>
      </p:sp>
      <p:sp>
        <p:nvSpPr>
          <p:cNvPr id="10" name="Title 1"/>
          <p:cNvSpPr txBox="1">
            <a:spLocks/>
          </p:cNvSpPr>
          <p:nvPr/>
        </p:nvSpPr>
        <p:spPr>
          <a:xfrm>
            <a:off x="3013747" y="3732528"/>
            <a:ext cx="283880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Impact"/>
                <a:cs typeface="Impact"/>
              </a:rPr>
              <a:t>Child</a:t>
            </a:r>
            <a:endParaRPr lang="en-US" dirty="0">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6"/>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3673281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3790" y="926487"/>
            <a:ext cx="7636351" cy="5081454"/>
          </a:xfrm>
          <a:prstGeom prst="rect">
            <a:avLst/>
          </a:prstGeom>
        </p:spPr>
      </p:pic>
      <p:sp>
        <p:nvSpPr>
          <p:cNvPr id="2" name="Content Placeholder 1"/>
          <p:cNvSpPr>
            <a:spLocks noGrp="1"/>
          </p:cNvSpPr>
          <p:nvPr>
            <p:ph idx="1"/>
          </p:nvPr>
        </p:nvSpPr>
        <p:spPr>
          <a:xfrm>
            <a:off x="145412" y="956097"/>
            <a:ext cx="8811976" cy="3024315"/>
          </a:xfrm>
        </p:spPr>
        <p:txBody>
          <a:bodyPr>
            <a:noAutofit/>
          </a:bodyPr>
          <a:lstStyle/>
          <a:p>
            <a:pPr marL="0" indent="0" algn="ctr">
              <a:buNone/>
            </a:pPr>
            <a:r>
              <a:rPr lang="en-US" sz="5000" dirty="0" smtClean="0">
                <a:latin typeface="Impact"/>
                <a:cs typeface="Impact"/>
              </a:rPr>
              <a:t>Plan </a:t>
            </a:r>
            <a:r>
              <a:rPr lang="en-US" sz="5000" dirty="0" smtClean="0">
                <a:latin typeface="Impact"/>
                <a:cs typeface="Impact"/>
                <a:sym typeface="Wingdings"/>
              </a:rPr>
              <a:t></a:t>
            </a:r>
            <a:r>
              <a:rPr lang="en-US" sz="5000" dirty="0" smtClean="0">
                <a:latin typeface="Impact"/>
                <a:cs typeface="Impact"/>
              </a:rPr>
              <a:t> Teach </a:t>
            </a:r>
            <a:r>
              <a:rPr lang="en-US" sz="5000" dirty="0" smtClean="0">
                <a:latin typeface="Impact"/>
                <a:cs typeface="Impact"/>
                <a:sym typeface="Wingdings"/>
              </a:rPr>
              <a:t> </a:t>
            </a:r>
            <a:r>
              <a:rPr lang="en-US" sz="5000" dirty="0" smtClean="0">
                <a:solidFill>
                  <a:srgbClr val="FF0000"/>
                </a:solidFill>
                <a:latin typeface="Impact"/>
                <a:cs typeface="Impact"/>
              </a:rPr>
              <a:t>Mark</a:t>
            </a:r>
          </a:p>
          <a:p>
            <a:pPr marL="0" indent="0" algn="ctr">
              <a:buNone/>
            </a:pPr>
            <a:endParaRPr lang="en-US" sz="5000" dirty="0">
              <a:solidFill>
                <a:srgbClr val="FF0000"/>
              </a:solidFill>
              <a:latin typeface="Impact"/>
              <a:cs typeface="Impact"/>
            </a:endParaRPr>
          </a:p>
          <a:p>
            <a:pPr marL="0" indent="0" algn="ctr">
              <a:buNone/>
            </a:pPr>
            <a:endParaRPr lang="en-US" sz="5000" dirty="0" smtClean="0">
              <a:solidFill>
                <a:srgbClr val="FF0000"/>
              </a:solidFill>
              <a:latin typeface="Impact"/>
              <a:cs typeface="Impact"/>
            </a:endParaRPr>
          </a:p>
          <a:p>
            <a:pPr marL="0" indent="0" algn="ctr">
              <a:buNone/>
            </a:pPr>
            <a:endParaRPr lang="en-US" sz="5000" dirty="0" smtClean="0">
              <a:solidFill>
                <a:srgbClr val="FF0000"/>
              </a:solidFill>
              <a:latin typeface="Impact"/>
              <a:cs typeface="Impact"/>
            </a:endParaRPr>
          </a:p>
          <a:p>
            <a:pPr marL="0" indent="0" algn="ctr">
              <a:buNone/>
            </a:pPr>
            <a:endParaRPr lang="en-US" sz="5000" dirty="0">
              <a:latin typeface="Impact"/>
              <a:cs typeface="Impact"/>
            </a:endParaRPr>
          </a:p>
          <a:p>
            <a:pPr marL="0" indent="0" algn="ctr">
              <a:buNone/>
            </a:pPr>
            <a:r>
              <a:rPr lang="en-US" sz="5000" dirty="0" smtClean="0">
                <a:solidFill>
                  <a:srgbClr val="FF0000"/>
                </a:solidFill>
                <a:latin typeface="Impact"/>
                <a:cs typeface="Impact"/>
              </a:rPr>
              <a:t>Mark</a:t>
            </a:r>
            <a:r>
              <a:rPr lang="en-US" sz="5000" dirty="0" smtClean="0">
                <a:latin typeface="Impact"/>
                <a:cs typeface="Impact"/>
              </a:rPr>
              <a:t> </a:t>
            </a:r>
            <a:r>
              <a:rPr lang="en-US" sz="5000" dirty="0" smtClean="0">
                <a:latin typeface="Impact"/>
                <a:cs typeface="Impact"/>
                <a:sym typeface="Wingdings"/>
              </a:rPr>
              <a:t> </a:t>
            </a:r>
            <a:r>
              <a:rPr lang="en-US" sz="5000" dirty="0" smtClean="0">
                <a:latin typeface="Impact"/>
                <a:cs typeface="Impact"/>
              </a:rPr>
              <a:t>Plan </a:t>
            </a:r>
            <a:r>
              <a:rPr lang="en-US" sz="5000" dirty="0" smtClean="0">
                <a:latin typeface="Impact"/>
                <a:cs typeface="Impact"/>
                <a:sym typeface="Wingdings"/>
              </a:rPr>
              <a:t> </a:t>
            </a:r>
            <a:r>
              <a:rPr lang="en-US" sz="5000" dirty="0" smtClean="0">
                <a:latin typeface="Impact"/>
                <a:cs typeface="Impact"/>
              </a:rPr>
              <a:t>Teach</a:t>
            </a:r>
            <a:endParaRPr lang="en-US" sz="5000" dirty="0">
              <a:latin typeface="Impact"/>
              <a:cs typeface="Impact"/>
            </a:endParaRPr>
          </a:p>
        </p:txBody>
      </p:sp>
      <p:grpSp>
        <p:nvGrpSpPr>
          <p:cNvPr id="5" name="Group 4"/>
          <p:cNvGrpSpPr/>
          <p:nvPr/>
        </p:nvGrpSpPr>
        <p:grpSpPr>
          <a:xfrm>
            <a:off x="8150141" y="60386"/>
            <a:ext cx="914933" cy="539202"/>
            <a:chOff x="8150141" y="60386"/>
            <a:chExt cx="914933" cy="539202"/>
          </a:xfrm>
        </p:grpSpPr>
        <p:sp>
          <p:nvSpPr>
            <p:cNvPr id="6" name="Rectangle 5"/>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7" name="Picture 6"/>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881645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30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30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30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30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wd">
                                    <p:tmPct val="10000"/>
                                  </p:iterate>
                                  <p:childTnLst>
                                    <p:set>
                                      <p:cBhvr>
                                        <p:cTn id="15" dur="1" fill="hold">
                                          <p:stCondLst>
                                            <p:cond delay="0"/>
                                          </p:stCondLst>
                                        </p:cTn>
                                        <p:tgtEl>
                                          <p:spTgt spid="2">
                                            <p:txEl>
                                              <p:pRg st="5" end="5"/>
                                            </p:txEl>
                                          </p:spTgt>
                                        </p:tgtEl>
                                        <p:attrNameLst>
                                          <p:attrName>style.visibility</p:attrName>
                                        </p:attrNameLst>
                                      </p:cBhvr>
                                      <p:to>
                                        <p:strVal val="visible"/>
                                      </p:to>
                                    </p:set>
                                    <p:anim calcmode="lin" valueType="num">
                                      <p:cBhvr>
                                        <p:cTn id="16" dur="3000" fill="hold"/>
                                        <p:tgtEl>
                                          <p:spTgt spid="2">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3000" fill="hold"/>
                                        <p:tgtEl>
                                          <p:spTgt spid="2">
                                            <p:txEl>
                                              <p:pRg st="5" end="5"/>
                                            </p:txEl>
                                          </p:spTgt>
                                        </p:tgtEl>
                                        <p:attrNameLst>
                                          <p:attrName>ppt_y</p:attrName>
                                        </p:attrNameLst>
                                      </p:cBhvr>
                                      <p:tavLst>
                                        <p:tav tm="0">
                                          <p:val>
                                            <p:strVal val="#ppt_y"/>
                                          </p:val>
                                        </p:tav>
                                        <p:tav tm="100000">
                                          <p:val>
                                            <p:strVal val="#ppt_y"/>
                                          </p:val>
                                        </p:tav>
                                      </p:tavLst>
                                    </p:anim>
                                    <p:anim calcmode="lin" valueType="num">
                                      <p:cBhvr>
                                        <p:cTn id="18" dur="3000" fill="hold"/>
                                        <p:tgtEl>
                                          <p:spTgt spid="2">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3000" fill="hold"/>
                                        <p:tgtEl>
                                          <p:spTgt spid="2">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0" tmFilter="0,0; .5, 1; 1, 1"/>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136" y="4701692"/>
            <a:ext cx="8229600" cy="1143000"/>
          </a:xfrm>
        </p:spPr>
        <p:txBody>
          <a:bodyPr>
            <a:noAutofit/>
          </a:bodyPr>
          <a:lstStyle/>
          <a:p>
            <a:pPr algn="l"/>
            <a:r>
              <a:rPr lang="en-GB" sz="7000" dirty="0" smtClean="0">
                <a:latin typeface="Impact" panose="020B0806030902050204" pitchFamily="34" charset="0"/>
              </a:rPr>
              <a:t>Feedback!</a:t>
            </a:r>
            <a:endParaRPr lang="en-GB" sz="7000" dirty="0">
              <a:latin typeface="Impact" panose="020B0806030902050204" pitchFamily="34" charset="0"/>
            </a:endParaRPr>
          </a:p>
        </p:txBody>
      </p:sp>
      <p:pic>
        <p:nvPicPr>
          <p:cNvPr id="3" name="Picture 2" descr="Screen Shot 2014-09-20 at 23.40.0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7376" y="0"/>
            <a:ext cx="4716624" cy="6858000"/>
          </a:xfrm>
          <a:prstGeom prst="rect">
            <a:avLst/>
          </a:prstGeom>
        </p:spPr>
      </p:pic>
      <p:sp>
        <p:nvSpPr>
          <p:cNvPr id="5" name="Rectangle 4"/>
          <p:cNvSpPr/>
          <p:nvPr/>
        </p:nvSpPr>
        <p:spPr>
          <a:xfrm>
            <a:off x="316126" y="1841059"/>
            <a:ext cx="4442556" cy="1723549"/>
          </a:xfrm>
          <a:prstGeom prst="rect">
            <a:avLst/>
          </a:prstGeom>
        </p:spPr>
        <p:txBody>
          <a:bodyPr wrap="square">
            <a:spAutoFit/>
          </a:bodyPr>
          <a:lstStyle/>
          <a:p>
            <a:r>
              <a:rPr lang="en-US" dirty="0"/>
              <a:t>Hattie effect size list that contains 138 influences and effect sizes across all areas related to student </a:t>
            </a:r>
            <a:r>
              <a:rPr lang="en-US" dirty="0" smtClean="0"/>
              <a:t>achievement.</a:t>
            </a:r>
          </a:p>
          <a:p>
            <a:endParaRPr lang="en-US" dirty="0"/>
          </a:p>
          <a:p>
            <a:r>
              <a:rPr lang="en-US" sz="1600" dirty="0" smtClean="0">
                <a:solidFill>
                  <a:srgbClr val="FF0000"/>
                </a:solidFill>
              </a:rPr>
              <a:t>0.4+ represents ½ (value added) grade in progress.</a:t>
            </a:r>
          </a:p>
          <a:p>
            <a:endParaRPr lang="en-US" dirty="0"/>
          </a:p>
        </p:txBody>
      </p:sp>
      <p:pic>
        <p:nvPicPr>
          <p:cNvPr id="7" name="Picture 6"/>
          <p:cNvPicPr>
            <a:picLocks noChangeAspect="1"/>
          </p:cNvPicPr>
          <p:nvPr/>
        </p:nvPicPr>
        <p:blipFill>
          <a:blip r:embed="rId4"/>
          <a:stretch>
            <a:fillRect/>
          </a:stretch>
        </p:blipFill>
        <p:spPr>
          <a:xfrm>
            <a:off x="2606420" y="150003"/>
            <a:ext cx="1136003" cy="1559107"/>
          </a:xfrm>
          <a:prstGeom prst="rect">
            <a:avLst/>
          </a:prstGeom>
        </p:spPr>
      </p:pic>
      <p:sp>
        <p:nvSpPr>
          <p:cNvPr id="8" name="Rectangle 7"/>
          <p:cNvSpPr/>
          <p:nvPr/>
        </p:nvSpPr>
        <p:spPr>
          <a:xfrm>
            <a:off x="203136" y="150003"/>
            <a:ext cx="2183260" cy="369332"/>
          </a:xfrm>
          <a:prstGeom prst="rect">
            <a:avLst/>
          </a:prstGeom>
        </p:spPr>
        <p:txBody>
          <a:bodyPr wrap="none">
            <a:spAutoFit/>
          </a:bodyPr>
          <a:lstStyle/>
          <a:p>
            <a:r>
              <a:rPr lang="en-US" dirty="0" smtClean="0"/>
              <a:t>Professor </a:t>
            </a:r>
            <a:r>
              <a:rPr lang="en-US" dirty="0"/>
              <a:t>John Hattie</a:t>
            </a:r>
          </a:p>
        </p:txBody>
      </p:sp>
      <p:cxnSp>
        <p:nvCxnSpPr>
          <p:cNvPr id="10" name="Straight Arrow Connector 9"/>
          <p:cNvCxnSpPr/>
          <p:nvPr/>
        </p:nvCxnSpPr>
        <p:spPr>
          <a:xfrm flipV="1">
            <a:off x="3174422" y="2673424"/>
            <a:ext cx="3003241" cy="18580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8150141" y="60386"/>
            <a:ext cx="914933" cy="539202"/>
            <a:chOff x="8150141" y="60386"/>
            <a:chExt cx="914933" cy="539202"/>
          </a:xfrm>
        </p:grpSpPr>
        <p:sp>
          <p:nvSpPr>
            <p:cNvPr id="11" name="Rectangle 10"/>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2" name="Picture 11"/>
            <p:cNvPicPr>
              <a:picLocks noChangeAspect="1"/>
            </p:cNvPicPr>
            <p:nvPr/>
          </p:nvPicPr>
          <p:blipFill>
            <a:blip r:embed="rId5"/>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561706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8236" y="2394904"/>
            <a:ext cx="6400800" cy="1752600"/>
          </a:xfrm>
        </p:spPr>
        <p:txBody>
          <a:bodyPr>
            <a:noAutofit/>
          </a:bodyPr>
          <a:lstStyle/>
          <a:p>
            <a:pPr algn="r"/>
            <a:r>
              <a:rPr lang="en-US" sz="7000" dirty="0" smtClean="0">
                <a:solidFill>
                  <a:schemeClr val="tx1"/>
                </a:solidFill>
                <a:latin typeface="Impact"/>
                <a:cs typeface="Impact"/>
              </a:rPr>
              <a:t>Straw poll …</a:t>
            </a:r>
            <a:endParaRPr lang="en-US" sz="7000" dirty="0">
              <a:solidFill>
                <a:schemeClr val="tx1"/>
              </a:solidFill>
              <a:latin typeface="Impact"/>
              <a:cs typeface="Impact"/>
            </a:endParaRPr>
          </a:p>
        </p:txBody>
      </p:sp>
      <p:grpSp>
        <p:nvGrpSpPr>
          <p:cNvPr id="12" name="Group 11"/>
          <p:cNvGrpSpPr/>
          <p:nvPr/>
        </p:nvGrpSpPr>
        <p:grpSpPr>
          <a:xfrm>
            <a:off x="8150141" y="60386"/>
            <a:ext cx="914933" cy="539202"/>
            <a:chOff x="8150141" y="60386"/>
            <a:chExt cx="914933" cy="539202"/>
          </a:xfrm>
        </p:grpSpPr>
        <p:sp>
          <p:nvSpPr>
            <p:cNvPr id="13" name="Rectangle 12"/>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14" name="Picture 13"/>
            <p:cNvPicPr>
              <a:picLocks noChangeAspect="1"/>
            </p:cNvPicPr>
            <p:nvPr/>
          </p:nvPicPr>
          <p:blipFill>
            <a:blip r:embed="rId3"/>
            <a:stretch>
              <a:fillRect/>
            </a:stretch>
          </p:blipFill>
          <p:spPr>
            <a:xfrm>
              <a:off x="8525872" y="60386"/>
              <a:ext cx="539202" cy="539202"/>
            </a:xfrm>
            <a:prstGeom prst="rect">
              <a:avLst/>
            </a:prstGeom>
          </p:spPr>
        </p:pic>
      </p:grpSp>
      <p:pic>
        <p:nvPicPr>
          <p:cNvPr id="7" name="Picture 6"/>
          <p:cNvPicPr>
            <a:picLocks noChangeAspect="1"/>
          </p:cNvPicPr>
          <p:nvPr/>
        </p:nvPicPr>
        <p:blipFill>
          <a:blip r:embed="rId4"/>
          <a:stretch>
            <a:fillRect/>
          </a:stretch>
        </p:blipFill>
        <p:spPr>
          <a:xfrm>
            <a:off x="269918" y="2126012"/>
            <a:ext cx="2680893" cy="4356451"/>
          </a:xfrm>
          <a:prstGeom prst="rect">
            <a:avLst/>
          </a:prstGeom>
        </p:spPr>
      </p:pic>
      <p:sp>
        <p:nvSpPr>
          <p:cNvPr id="11" name="Rectangle 10"/>
          <p:cNvSpPr/>
          <p:nvPr/>
        </p:nvSpPr>
        <p:spPr>
          <a:xfrm>
            <a:off x="6792622" y="6482463"/>
            <a:ext cx="2172828" cy="246221"/>
          </a:xfrm>
          <a:prstGeom prst="rect">
            <a:avLst/>
          </a:prstGeom>
        </p:spPr>
        <p:txBody>
          <a:bodyPr wrap="none">
            <a:spAutoFit/>
          </a:bodyPr>
          <a:lstStyle/>
          <a:p>
            <a:r>
              <a:rPr lang="en-US" sz="1000" dirty="0" smtClean="0"/>
              <a:t>Photo credit: </a:t>
            </a:r>
            <a:r>
              <a:rPr lang="en-US" sz="1000" dirty="0" smtClean="0">
                <a:hlinkClick r:id="rId5"/>
              </a:rPr>
              <a:t>www.memphisflyer.com</a:t>
            </a:r>
            <a:r>
              <a:rPr lang="en-US" sz="1000" dirty="0" smtClean="0"/>
              <a:t>  </a:t>
            </a:r>
            <a:endParaRPr lang="en-US" sz="1000" dirty="0"/>
          </a:p>
        </p:txBody>
      </p:sp>
    </p:spTree>
    <p:extLst>
      <p:ext uri="{BB962C8B-B14F-4D97-AF65-F5344CB8AC3E}">
        <p14:creationId xmlns:p14="http://schemas.microsoft.com/office/powerpoint/2010/main" val="1823359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985" y="-82816"/>
            <a:ext cx="4623515" cy="6940816"/>
          </a:xfrm>
          <a:prstGeom prst="rect">
            <a:avLst/>
          </a:prstGeom>
        </p:spPr>
      </p:pic>
      <p:pic>
        <p:nvPicPr>
          <p:cNvPr id="6" name="Picture 5"/>
          <p:cNvPicPr>
            <a:picLocks noChangeAspect="1"/>
          </p:cNvPicPr>
          <p:nvPr/>
        </p:nvPicPr>
        <p:blipFill>
          <a:blip r:embed="rId3"/>
          <a:stretch>
            <a:fillRect/>
          </a:stretch>
        </p:blipFill>
        <p:spPr>
          <a:xfrm>
            <a:off x="4520485" y="-82816"/>
            <a:ext cx="4623515" cy="6940816"/>
          </a:xfrm>
          <a:prstGeom prst="rect">
            <a:avLst/>
          </a:prstGeom>
        </p:spPr>
      </p:pic>
      <p:sp>
        <p:nvSpPr>
          <p:cNvPr id="2" name="Title 1"/>
          <p:cNvSpPr>
            <a:spLocks noGrp="1"/>
          </p:cNvSpPr>
          <p:nvPr>
            <p:ph type="ctrTitle"/>
          </p:nvPr>
        </p:nvSpPr>
        <p:spPr>
          <a:xfrm>
            <a:off x="237067" y="988572"/>
            <a:ext cx="8796866" cy="702734"/>
          </a:xfrm>
        </p:spPr>
        <p:txBody>
          <a:bodyPr>
            <a:noAutofit/>
          </a:bodyPr>
          <a:lstStyle/>
          <a:p>
            <a:r>
              <a:rPr lang="en-US" sz="5000" b="1" dirty="0" smtClean="0">
                <a:latin typeface="Century Gothic"/>
                <a:cs typeface="Century Gothic"/>
              </a:rPr>
              <a:t>Is a</a:t>
            </a:r>
            <a:r>
              <a:rPr lang="en-US" sz="5000" b="1" dirty="0" smtClean="0">
                <a:latin typeface="Century Gothic"/>
                <a:cs typeface="Century Gothic"/>
              </a:rPr>
              <a:t> </a:t>
            </a:r>
            <a:r>
              <a:rPr lang="en-US" sz="5000" b="1" dirty="0" smtClean="0">
                <a:latin typeface="Century Gothic"/>
                <a:cs typeface="Century Gothic"/>
              </a:rPr>
              <a:t>Marking </a:t>
            </a:r>
            <a:r>
              <a:rPr lang="en-US" sz="5000" b="1" dirty="0" smtClean="0">
                <a:latin typeface="Century Gothic"/>
                <a:cs typeface="Century Gothic"/>
              </a:rPr>
              <a:t>Frenzy brewing</a:t>
            </a:r>
            <a:r>
              <a:rPr lang="en-US" sz="5000" b="1" dirty="0" smtClean="0">
                <a:latin typeface="Century Gothic"/>
                <a:cs typeface="Century Gothic"/>
              </a:rPr>
              <a:t>?</a:t>
            </a:r>
            <a:endParaRPr lang="en-US" sz="5000" b="1" dirty="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4" name="Rectangle 3"/>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5" name="Picture 4"/>
            <p:cNvPicPr>
              <a:picLocks noChangeAspect="1"/>
            </p:cNvPicPr>
            <p:nvPr/>
          </p:nvPicPr>
          <p:blipFill>
            <a:blip r:embed="rId4"/>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64164400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649714"/>
            <a:ext cx="8796866" cy="702734"/>
          </a:xfrm>
        </p:spPr>
        <p:txBody>
          <a:bodyPr>
            <a:noAutofit/>
          </a:bodyPr>
          <a:lstStyle/>
          <a:p>
            <a:pPr>
              <a:lnSpc>
                <a:spcPct val="120000"/>
              </a:lnSpc>
            </a:pPr>
            <a:r>
              <a:rPr lang="en-US" sz="2000" b="1" dirty="0" smtClean="0">
                <a:latin typeface="Century Gothic"/>
                <a:cs typeface="Century Gothic"/>
              </a:rPr>
              <a:t>“In the third mention of marking in the [School Inspection] handbook is in the outstanding section for the quality of teaching. It says </a:t>
            </a:r>
            <a:r>
              <a:rPr lang="en-US" sz="2500" b="1" dirty="0" smtClean="0">
                <a:latin typeface="Century Gothic"/>
                <a:cs typeface="Century Gothic"/>
              </a:rPr>
              <a:t/>
            </a:r>
            <a:br>
              <a:rPr lang="en-US" sz="2500" b="1" dirty="0" smtClean="0">
                <a:latin typeface="Century Gothic"/>
                <a:cs typeface="Century Gothic"/>
              </a:rPr>
            </a:br>
            <a:r>
              <a:rPr lang="en-US" sz="2500" b="1" dirty="0">
                <a:latin typeface="Century Gothic"/>
                <a:cs typeface="Century Gothic"/>
              </a:rPr>
              <a:t/>
            </a:r>
            <a:br>
              <a:rPr lang="en-US" sz="2500" b="1" dirty="0">
                <a:latin typeface="Century Gothic"/>
                <a:cs typeface="Century Gothic"/>
              </a:rPr>
            </a:br>
            <a:r>
              <a:rPr lang="en-US" sz="2500" b="1" dirty="0" smtClean="0">
                <a:latin typeface="Century Gothic"/>
                <a:cs typeface="Century Gothic"/>
              </a:rPr>
              <a:t>‘consistently high quality marking and constructive feedback from teachers ensure that pupils make significant and sustained gains in their learning.’ </a:t>
            </a:r>
            <a:br>
              <a:rPr lang="en-US" sz="2500" b="1" dirty="0" smtClean="0">
                <a:latin typeface="Century Gothic"/>
                <a:cs typeface="Century Gothic"/>
              </a:rPr>
            </a:br>
            <a:r>
              <a:rPr lang="en-US" sz="2500" b="1" dirty="0">
                <a:latin typeface="Century Gothic"/>
                <a:cs typeface="Century Gothic"/>
              </a:rPr>
              <a:t/>
            </a:r>
            <a:br>
              <a:rPr lang="en-US" sz="2500" b="1" dirty="0">
                <a:latin typeface="Century Gothic"/>
                <a:cs typeface="Century Gothic"/>
              </a:rPr>
            </a:br>
            <a:r>
              <a:rPr lang="en-US" sz="2500" b="1" dirty="0" smtClean="0">
                <a:latin typeface="Century Gothic"/>
                <a:cs typeface="Century Gothic"/>
              </a:rPr>
              <a:t/>
            </a:r>
            <a:br>
              <a:rPr lang="en-US" sz="2500" b="1" dirty="0" smtClean="0">
                <a:latin typeface="Century Gothic"/>
                <a:cs typeface="Century Gothic"/>
              </a:rPr>
            </a:br>
            <a:r>
              <a:rPr lang="en-US" sz="2500" b="1" dirty="0" smtClean="0">
                <a:solidFill>
                  <a:srgbClr val="FF0000"/>
                </a:solidFill>
                <a:latin typeface="Century Gothic"/>
                <a:cs typeface="Century Gothic"/>
              </a:rPr>
              <a:t>High quality, not truck-loads of ticks. </a:t>
            </a:r>
            <a:br>
              <a:rPr lang="en-US" sz="2500" b="1" dirty="0" smtClean="0">
                <a:solidFill>
                  <a:srgbClr val="FF0000"/>
                </a:solidFill>
                <a:latin typeface="Century Gothic"/>
                <a:cs typeface="Century Gothic"/>
              </a:rPr>
            </a:br>
            <a:r>
              <a:rPr lang="en-US" sz="2500" b="1" dirty="0" smtClean="0">
                <a:latin typeface="Century Gothic"/>
                <a:cs typeface="Century Gothic"/>
              </a:rPr>
              <a:t>Fewer things, done really well.”</a:t>
            </a:r>
            <a:br>
              <a:rPr lang="en-US" sz="2500" b="1" dirty="0" smtClean="0">
                <a:latin typeface="Century Gothic"/>
                <a:cs typeface="Century Gothic"/>
              </a:rPr>
            </a:br>
            <a:r>
              <a:rPr lang="en-US" sz="2500" b="1" dirty="0">
                <a:latin typeface="Century Gothic"/>
                <a:cs typeface="Century Gothic"/>
              </a:rPr>
              <a:t/>
            </a:r>
            <a:br>
              <a:rPr lang="en-US" sz="2500" b="1" dirty="0">
                <a:latin typeface="Century Gothic"/>
                <a:cs typeface="Century Gothic"/>
              </a:rPr>
            </a:br>
            <a:r>
              <a:rPr lang="en-US" sz="2500" b="1" dirty="0" smtClean="0">
                <a:latin typeface="Century Gothic"/>
                <a:cs typeface="Century Gothic"/>
              </a:rPr>
              <a:t>@</a:t>
            </a:r>
            <a:r>
              <a:rPr lang="en-US" sz="2500" b="1" dirty="0" err="1" smtClean="0">
                <a:latin typeface="Century Gothic"/>
                <a:cs typeface="Century Gothic"/>
              </a:rPr>
              <a:t>MaryMyatt</a:t>
            </a:r>
            <a:r>
              <a:rPr lang="en-US" sz="2500" b="1" dirty="0" smtClean="0">
                <a:latin typeface="Century Gothic"/>
                <a:cs typeface="Century Gothic"/>
              </a:rPr>
              <a:t> - HMI</a:t>
            </a:r>
            <a:endParaRPr lang="en-US" sz="2500" b="1" dirty="0">
              <a:latin typeface="Century Gothic"/>
              <a:cs typeface="Century Gothic"/>
            </a:endParaRPr>
          </a:p>
        </p:txBody>
      </p:sp>
      <p:pic>
        <p:nvPicPr>
          <p:cNvPr id="3" name="Picture 2"/>
          <p:cNvPicPr>
            <a:picLocks noChangeAspect="1"/>
          </p:cNvPicPr>
          <p:nvPr/>
        </p:nvPicPr>
        <p:blipFill>
          <a:blip r:embed="rId2"/>
          <a:stretch>
            <a:fillRect/>
          </a:stretch>
        </p:blipFill>
        <p:spPr>
          <a:xfrm>
            <a:off x="7262614" y="5107524"/>
            <a:ext cx="1521737" cy="1521737"/>
          </a:xfrm>
          <a:prstGeom prst="rect">
            <a:avLst/>
          </a:prstGeom>
        </p:spPr>
      </p:pic>
    </p:spTree>
    <p:extLst>
      <p:ext uri="{BB962C8B-B14F-4D97-AF65-F5344CB8AC3E}">
        <p14:creationId xmlns:p14="http://schemas.microsoft.com/office/powerpoint/2010/main" val="2897713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67" y="2250702"/>
            <a:ext cx="8796866" cy="702734"/>
          </a:xfrm>
        </p:spPr>
        <p:txBody>
          <a:bodyPr>
            <a:noAutofit/>
          </a:bodyPr>
          <a:lstStyle/>
          <a:p>
            <a:pPr>
              <a:lnSpc>
                <a:spcPct val="150000"/>
              </a:lnSpc>
            </a:pPr>
            <a:r>
              <a:rPr lang="en-US" sz="2000" b="1" dirty="0" smtClean="0">
                <a:latin typeface="Century Gothic"/>
                <a:cs typeface="Century Gothic"/>
                <a:hlinkClick r:id="rId2"/>
              </a:rPr>
              <a:t>Most Commons Areas for Improvement</a:t>
            </a:r>
            <a:r>
              <a:rPr lang="en-US" sz="2000" b="1" dirty="0" smtClean="0">
                <a:latin typeface="Century Gothic"/>
                <a:cs typeface="Century Gothic"/>
              </a:rPr>
              <a:t> in over 200 inspection reports!</a:t>
            </a:r>
            <a:br>
              <a:rPr lang="en-US" sz="2000" b="1" dirty="0" smtClean="0">
                <a:latin typeface="Century Gothic"/>
                <a:cs typeface="Century Gothic"/>
              </a:rPr>
            </a:br>
            <a:r>
              <a:rPr lang="en-US" sz="2000" b="1" dirty="0" smtClean="0">
                <a:latin typeface="Century Gothic"/>
                <a:cs typeface="Century Gothic"/>
              </a:rPr>
              <a:t/>
            </a:r>
            <a:br>
              <a:rPr lang="en-US" sz="2000" b="1" dirty="0" smtClean="0">
                <a:latin typeface="Century Gothic"/>
                <a:cs typeface="Century Gothic"/>
              </a:rPr>
            </a:br>
            <a:r>
              <a:rPr lang="en-US" sz="2000" b="1" dirty="0">
                <a:latin typeface="Century Gothic"/>
                <a:cs typeface="Century Gothic"/>
              </a:rPr>
              <a:t/>
            </a:r>
            <a:br>
              <a:rPr lang="en-US" sz="2000" b="1" dirty="0">
                <a:latin typeface="Century Gothic"/>
                <a:cs typeface="Century Gothic"/>
              </a:rPr>
            </a:br>
            <a:r>
              <a:rPr lang="en-US" sz="2000" b="1" i="1" dirty="0" smtClean="0">
                <a:effectLst/>
                <a:latin typeface="Century Gothic"/>
                <a:cs typeface="Century Gothic"/>
              </a:rPr>
              <a:t>“They are a cross section judged to be outstanding, good or requiring improvement. These are the themes mentioned most frequently: feedback to students and what happens to that feedback … The quality of feedback has been high on the list of areas for improvement for some years. </a:t>
            </a:r>
            <a:r>
              <a:rPr lang="en-US" sz="2000" b="1" i="1" dirty="0" smtClean="0">
                <a:solidFill>
                  <a:srgbClr val="FF0000"/>
                </a:solidFill>
                <a:effectLst/>
                <a:latin typeface="Century Gothic"/>
                <a:cs typeface="Century Gothic"/>
              </a:rPr>
              <a:t>The commentary now appears to extend to what is done with the feedback</a:t>
            </a:r>
            <a:r>
              <a:rPr lang="en-US" sz="2000" b="1" i="1" dirty="0" smtClean="0">
                <a:effectLst/>
                <a:latin typeface="Century Gothic"/>
                <a:cs typeface="Century Gothic"/>
              </a:rPr>
              <a:t>.”</a:t>
            </a:r>
            <a:endParaRPr lang="en-US" sz="2000" b="1" dirty="0">
              <a:effectLst/>
              <a:latin typeface="Century Gothic"/>
              <a:cs typeface="Century Gothic"/>
            </a:endParaRPr>
          </a:p>
        </p:txBody>
      </p:sp>
      <p:sp>
        <p:nvSpPr>
          <p:cNvPr id="3" name="Rectangle 2"/>
          <p:cNvSpPr/>
          <p:nvPr/>
        </p:nvSpPr>
        <p:spPr>
          <a:xfrm>
            <a:off x="4280022" y="5764308"/>
            <a:ext cx="2211100" cy="369332"/>
          </a:xfrm>
          <a:prstGeom prst="rect">
            <a:avLst/>
          </a:prstGeom>
        </p:spPr>
        <p:txBody>
          <a:bodyPr wrap="none">
            <a:spAutoFit/>
          </a:bodyPr>
          <a:lstStyle/>
          <a:p>
            <a:r>
              <a:rPr lang="en-US" b="1" dirty="0">
                <a:latin typeface="Century Gothic"/>
                <a:cs typeface="Century Gothic"/>
              </a:rPr>
              <a:t>@</a:t>
            </a:r>
            <a:r>
              <a:rPr lang="en-US" b="1" dirty="0" err="1">
                <a:latin typeface="Century Gothic"/>
                <a:cs typeface="Century Gothic"/>
              </a:rPr>
              <a:t>MaryMyatt</a:t>
            </a:r>
            <a:r>
              <a:rPr lang="en-US" b="1" dirty="0">
                <a:latin typeface="Century Gothic"/>
                <a:cs typeface="Century Gothic"/>
              </a:rPr>
              <a:t> - HMI</a:t>
            </a:r>
            <a:endParaRPr lang="en-US" dirty="0"/>
          </a:p>
        </p:txBody>
      </p:sp>
      <p:pic>
        <p:nvPicPr>
          <p:cNvPr id="4" name="Picture 3"/>
          <p:cNvPicPr>
            <a:picLocks noChangeAspect="1"/>
          </p:cNvPicPr>
          <p:nvPr/>
        </p:nvPicPr>
        <p:blipFill>
          <a:blip r:embed="rId3"/>
          <a:stretch>
            <a:fillRect/>
          </a:stretch>
        </p:blipFill>
        <p:spPr>
          <a:xfrm>
            <a:off x="7262614" y="5107524"/>
            <a:ext cx="1521737" cy="1521737"/>
          </a:xfrm>
          <a:prstGeom prst="rect">
            <a:avLst/>
          </a:prstGeom>
        </p:spPr>
      </p:pic>
    </p:spTree>
    <p:extLst>
      <p:ext uri="{BB962C8B-B14F-4D97-AF65-F5344CB8AC3E}">
        <p14:creationId xmlns:p14="http://schemas.microsoft.com/office/powerpoint/2010/main" val="75790880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7039" y="402166"/>
            <a:ext cx="9821039" cy="3899378"/>
          </a:xfrm>
          <a:prstGeom prst="rect">
            <a:avLst/>
          </a:prstGeom>
        </p:spPr>
      </p:pic>
    </p:spTree>
    <p:extLst>
      <p:ext uri="{BB962C8B-B14F-4D97-AF65-F5344CB8AC3E}">
        <p14:creationId xmlns:p14="http://schemas.microsoft.com/office/powerpoint/2010/main" val="28977132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8796" y="1612332"/>
            <a:ext cx="6737742" cy="2400657"/>
          </a:xfrm>
          <a:prstGeom prst="rect">
            <a:avLst/>
          </a:prstGeom>
        </p:spPr>
        <p:txBody>
          <a:bodyPr wrap="none">
            <a:spAutoFit/>
          </a:bodyPr>
          <a:lstStyle/>
          <a:p>
            <a:pPr algn="ctr"/>
            <a:r>
              <a:rPr lang="en-US" sz="5000" b="1" dirty="0" smtClean="0">
                <a:latin typeface="Century Gothic"/>
                <a:cs typeface="Century Gothic"/>
              </a:rPr>
              <a:t>Should I be marking </a:t>
            </a:r>
            <a:endParaRPr lang="en-US" sz="5000" b="1" dirty="0" smtClean="0">
              <a:latin typeface="Century Gothic"/>
              <a:cs typeface="Century Gothic"/>
            </a:endParaRPr>
          </a:p>
          <a:p>
            <a:pPr algn="ctr"/>
            <a:r>
              <a:rPr lang="en-US" sz="5000" b="1" dirty="0" smtClean="0">
                <a:solidFill>
                  <a:srgbClr val="FF0000"/>
                </a:solidFill>
                <a:latin typeface="Century Gothic"/>
                <a:cs typeface="Century Gothic"/>
              </a:rPr>
              <a:t>every</a:t>
            </a:r>
            <a:r>
              <a:rPr lang="en-US" sz="5000" b="1" dirty="0" smtClean="0">
                <a:latin typeface="Century Gothic"/>
                <a:cs typeface="Century Gothic"/>
              </a:rPr>
              <a:t> </a:t>
            </a:r>
            <a:r>
              <a:rPr lang="en-US" sz="5000" b="1" dirty="0" smtClean="0">
                <a:latin typeface="Century Gothic"/>
                <a:cs typeface="Century Gothic"/>
              </a:rPr>
              <a:t>piece of work?</a:t>
            </a:r>
          </a:p>
          <a:p>
            <a:pPr algn="ctr"/>
            <a:endParaRPr lang="en-US" sz="5000" b="1" dirty="0" smtClean="0">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897713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3163" y="873668"/>
            <a:ext cx="7509012" cy="4708981"/>
          </a:xfrm>
          <a:prstGeom prst="rect">
            <a:avLst/>
          </a:prstGeom>
        </p:spPr>
        <p:txBody>
          <a:bodyPr wrap="none">
            <a:spAutoFit/>
          </a:bodyPr>
          <a:lstStyle/>
          <a:p>
            <a:pPr algn="ctr"/>
            <a:r>
              <a:rPr lang="en-US" sz="30000" b="1" dirty="0" smtClean="0">
                <a:solidFill>
                  <a:srgbClr val="FF0000"/>
                </a:solidFill>
                <a:latin typeface="Century Gothic"/>
                <a:cs typeface="Century Gothic"/>
              </a:rPr>
              <a:t>NO!</a:t>
            </a:r>
            <a:endParaRPr lang="en-US" sz="300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05934193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7617" y="1982820"/>
            <a:ext cx="8404866" cy="1631216"/>
          </a:xfrm>
          <a:prstGeom prst="rect">
            <a:avLst/>
          </a:prstGeom>
        </p:spPr>
        <p:txBody>
          <a:bodyPr wrap="none">
            <a:spAutoFit/>
          </a:bodyPr>
          <a:lstStyle/>
          <a:p>
            <a:pPr algn="ctr"/>
            <a:r>
              <a:rPr lang="en-US" sz="5000" b="1" dirty="0" smtClean="0">
                <a:solidFill>
                  <a:srgbClr val="FF0000"/>
                </a:solidFill>
                <a:latin typeface="Century Gothic" panose="020B0502020202020204" pitchFamily="34" charset="0"/>
              </a:rPr>
              <a:t>How</a:t>
            </a:r>
            <a:r>
              <a:rPr lang="en-US" sz="5000" b="1" dirty="0" smtClean="0">
                <a:latin typeface="Century Gothic" panose="020B0502020202020204" pitchFamily="34" charset="0"/>
              </a:rPr>
              <a:t> </a:t>
            </a:r>
            <a:r>
              <a:rPr lang="en-US" sz="5000" b="1" dirty="0" smtClean="0">
                <a:solidFill>
                  <a:srgbClr val="FF0000"/>
                </a:solidFill>
                <a:latin typeface="Century Gothic" panose="020B0502020202020204" pitchFamily="34" charset="0"/>
              </a:rPr>
              <a:t>often</a:t>
            </a:r>
            <a:r>
              <a:rPr lang="en-US" sz="5000" b="1" dirty="0" smtClean="0">
                <a:latin typeface="Century Gothic" panose="020B0502020202020204" pitchFamily="34" charset="0"/>
              </a:rPr>
              <a:t> should </a:t>
            </a:r>
            <a:endParaRPr lang="en-US" sz="5000" b="1" dirty="0" smtClean="0">
              <a:latin typeface="Century Gothic" panose="020B0502020202020204" pitchFamily="34" charset="0"/>
            </a:endParaRPr>
          </a:p>
          <a:p>
            <a:pPr algn="ctr"/>
            <a:r>
              <a:rPr lang="en-US" sz="5000" b="1" dirty="0" smtClean="0">
                <a:latin typeface="Century Gothic" panose="020B0502020202020204" pitchFamily="34" charset="0"/>
              </a:rPr>
              <a:t>I </a:t>
            </a:r>
            <a:r>
              <a:rPr lang="en-US" sz="5000" b="1" dirty="0" smtClean="0">
                <a:latin typeface="Century Gothic" panose="020B0502020202020204" pitchFamily="34" charset="0"/>
              </a:rPr>
              <a:t>expect to see feedback?</a:t>
            </a:r>
            <a:endParaRPr lang="en-US" sz="5000" b="1" dirty="0">
              <a:latin typeface="Century Gothic" panose="020B0502020202020204" pitchFamily="34" charset="0"/>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115644341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2713" y="873668"/>
            <a:ext cx="8109913" cy="4708981"/>
          </a:xfrm>
          <a:prstGeom prst="rect">
            <a:avLst/>
          </a:prstGeom>
        </p:spPr>
        <p:txBody>
          <a:bodyPr wrap="none">
            <a:spAutoFit/>
          </a:bodyPr>
          <a:lstStyle/>
          <a:p>
            <a:pPr algn="ctr"/>
            <a:r>
              <a:rPr lang="en-US" sz="15000" b="1" dirty="0" smtClean="0">
                <a:latin typeface="Century Gothic"/>
                <a:cs typeface="Century Gothic"/>
              </a:rPr>
              <a:t>When</a:t>
            </a:r>
          </a:p>
          <a:p>
            <a:pPr algn="ctr"/>
            <a:r>
              <a:rPr lang="en-US" sz="15000" b="1" dirty="0">
                <a:solidFill>
                  <a:srgbClr val="FF0000"/>
                </a:solidFill>
                <a:latin typeface="Century Gothic"/>
                <a:cs typeface="Century Gothic"/>
              </a:rPr>
              <a:t>n</a:t>
            </a:r>
            <a:r>
              <a:rPr lang="en-US" sz="15000" b="1" dirty="0" smtClean="0">
                <a:solidFill>
                  <a:srgbClr val="FF0000"/>
                </a:solidFill>
                <a:latin typeface="Century Gothic"/>
                <a:cs typeface="Century Gothic"/>
              </a:rPr>
              <a:t>eeded!</a:t>
            </a:r>
            <a:endParaRPr lang="en-US" sz="15000" b="1" dirty="0">
              <a:solidFill>
                <a:srgbClr val="FF0000"/>
              </a:solidFill>
              <a:latin typeface="Century Gothic"/>
              <a:cs typeface="Century Gothic"/>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200845072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4732" y="2496406"/>
            <a:ext cx="3570208" cy="861774"/>
          </a:xfrm>
          <a:prstGeom prst="rect">
            <a:avLst/>
          </a:prstGeom>
        </p:spPr>
        <p:txBody>
          <a:bodyPr wrap="none">
            <a:spAutoFit/>
          </a:bodyPr>
          <a:lstStyle/>
          <a:p>
            <a:r>
              <a:rPr lang="en-US" sz="5000" b="1" dirty="0" smtClean="0">
                <a:latin typeface="Century Gothic" panose="020B0502020202020204" pitchFamily="34" charset="0"/>
              </a:rPr>
              <a:t>A solution?</a:t>
            </a:r>
            <a:endParaRPr lang="en-US" sz="5000" b="1" dirty="0">
              <a:latin typeface="Century Gothic" panose="020B0502020202020204" pitchFamily="34" charset="0"/>
            </a:endParaRPr>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65192" cy="369332"/>
            </a:xfrm>
            <a:prstGeom prst="rect">
              <a:avLst/>
            </a:prstGeom>
          </p:spPr>
          <p:txBody>
            <a:bodyPr wrap="none">
              <a:spAutoFit/>
            </a:bodyPr>
            <a:lstStyle/>
            <a:p>
              <a:r>
                <a:rPr lang="en-US" dirty="0" smtClean="0">
                  <a:latin typeface="Century Gothic" panose="020B0502020202020204" pitchFamily="34" charset="0"/>
                  <a:cs typeface="Impact"/>
                </a:rPr>
                <a:t>by</a:t>
              </a:r>
              <a:endParaRPr lang="en-US" dirty="0">
                <a:latin typeface="Century Gothic" panose="020B0502020202020204" pitchFamily="34" charset="0"/>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423442472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4342" y="873668"/>
            <a:ext cx="8795229" cy="5016758"/>
          </a:xfrm>
          <a:prstGeom prst="rect">
            <a:avLst/>
          </a:prstGeom>
        </p:spPr>
        <p:txBody>
          <a:bodyPr wrap="none">
            <a:spAutoFit/>
          </a:bodyPr>
          <a:lstStyle/>
          <a:p>
            <a:pPr algn="ctr"/>
            <a:r>
              <a:rPr lang="en-US" sz="3200" dirty="0" smtClean="0"/>
              <a:t>You </a:t>
            </a:r>
            <a:r>
              <a:rPr lang="en-US" sz="3200" dirty="0" smtClean="0"/>
              <a:t>know your students better than me. </a:t>
            </a:r>
            <a:endParaRPr lang="en-US" sz="3200" dirty="0" smtClean="0"/>
          </a:p>
          <a:p>
            <a:pPr algn="ctr"/>
            <a:endParaRPr lang="en-US" sz="3200" dirty="0" smtClean="0"/>
          </a:p>
          <a:p>
            <a:pPr algn="ctr"/>
            <a:r>
              <a:rPr lang="en-US" sz="3200" dirty="0" smtClean="0"/>
              <a:t>You know what works best in your school and </a:t>
            </a:r>
          </a:p>
          <a:p>
            <a:pPr algn="ctr"/>
            <a:r>
              <a:rPr lang="en-US" sz="3200" dirty="0" smtClean="0"/>
              <a:t>what will aid student progress and what won’t. </a:t>
            </a:r>
            <a:endParaRPr lang="en-US" sz="3200" dirty="0" smtClean="0"/>
          </a:p>
          <a:p>
            <a:pPr algn="ctr"/>
            <a:endParaRPr lang="en-US" sz="3200" dirty="0" smtClean="0"/>
          </a:p>
          <a:p>
            <a:pPr algn="ctr"/>
            <a:r>
              <a:rPr lang="en-US" sz="3200" dirty="0" smtClean="0"/>
              <a:t>You also know the needs of your teaching</a:t>
            </a:r>
          </a:p>
          <a:p>
            <a:pPr algn="ctr"/>
            <a:r>
              <a:rPr lang="en-US" sz="3200" dirty="0" smtClean="0"/>
              <a:t> staff and their current </a:t>
            </a:r>
            <a:r>
              <a:rPr lang="en-US" sz="3200" dirty="0" smtClean="0"/>
              <a:t>workload…</a:t>
            </a:r>
          </a:p>
          <a:p>
            <a:pPr algn="ctr"/>
            <a:endParaRPr lang="en-US" sz="3200" dirty="0"/>
          </a:p>
          <a:p>
            <a:pPr algn="ctr"/>
            <a:r>
              <a:rPr lang="en-US" sz="3200" dirty="0" smtClean="0"/>
              <a:t>… matched </a:t>
            </a:r>
            <a:r>
              <a:rPr lang="en-US" sz="3200" dirty="0" smtClean="0"/>
              <a:t>alongside your school priorities and the </a:t>
            </a:r>
          </a:p>
          <a:p>
            <a:pPr algn="ctr"/>
            <a:r>
              <a:rPr lang="en-US" sz="3200" dirty="0" smtClean="0"/>
              <a:t>quality of teaching and learning in your school.</a:t>
            </a:r>
            <a:endParaRPr lang="en-US" sz="3200" b="1" dirty="0"/>
          </a:p>
        </p:txBody>
      </p:sp>
      <p:grpSp>
        <p:nvGrpSpPr>
          <p:cNvPr id="3" name="Group 2"/>
          <p:cNvGrpSpPr/>
          <p:nvPr/>
        </p:nvGrpSpPr>
        <p:grpSpPr>
          <a:xfrm>
            <a:off x="8150141" y="60386"/>
            <a:ext cx="914933" cy="539202"/>
            <a:chOff x="8150141" y="60386"/>
            <a:chExt cx="914933" cy="539202"/>
          </a:xfrm>
        </p:grpSpPr>
        <p:sp>
          <p:nvSpPr>
            <p:cNvPr id="5" name="Rectangle 4"/>
            <p:cNvSpPr/>
            <p:nvPr/>
          </p:nvSpPr>
          <p:spPr>
            <a:xfrm>
              <a:off x="8150141" y="125586"/>
              <a:ext cx="408059" cy="369332"/>
            </a:xfrm>
            <a:prstGeom prst="rect">
              <a:avLst/>
            </a:prstGeom>
          </p:spPr>
          <p:txBody>
            <a:bodyPr wrap="none">
              <a:spAutoFit/>
            </a:bodyPr>
            <a:lstStyle/>
            <a:p>
              <a:r>
                <a:rPr lang="en-US" dirty="0" smtClean="0">
                  <a:latin typeface="Impact"/>
                  <a:cs typeface="Impact"/>
                </a:rPr>
                <a:t>by</a:t>
              </a:r>
              <a:endParaRPr lang="en-US" dirty="0">
                <a:latin typeface="Impact"/>
                <a:cs typeface="Impact"/>
              </a:endParaRPr>
            </a:p>
          </p:txBody>
        </p:sp>
        <p:pic>
          <p:nvPicPr>
            <p:cNvPr id="6" name="Picture 5"/>
            <p:cNvPicPr>
              <a:picLocks noChangeAspect="1"/>
            </p:cNvPicPr>
            <p:nvPr/>
          </p:nvPicPr>
          <p:blipFill>
            <a:blip r:embed="rId2"/>
            <a:stretch>
              <a:fillRect/>
            </a:stretch>
          </p:blipFill>
          <p:spPr>
            <a:xfrm>
              <a:off x="8525872" y="60386"/>
              <a:ext cx="539202" cy="539202"/>
            </a:xfrm>
            <a:prstGeom prst="rect">
              <a:avLst/>
            </a:prstGeom>
          </p:spPr>
        </p:pic>
      </p:grpSp>
    </p:spTree>
    <p:extLst>
      <p:ext uri="{BB962C8B-B14F-4D97-AF65-F5344CB8AC3E}">
        <p14:creationId xmlns:p14="http://schemas.microsoft.com/office/powerpoint/2010/main" val="9320555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1735</TotalTime>
  <Words>3064</Words>
  <Application>Microsoft Office PowerPoint</Application>
  <PresentationFormat>On-screen Show (4:3)</PresentationFormat>
  <Paragraphs>611</Paragraphs>
  <Slides>104</Slides>
  <Notes>50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11" baseType="lpstr">
      <vt:lpstr>Arial</vt:lpstr>
      <vt:lpstr>Calibri</vt:lpstr>
      <vt:lpstr>Century Gothic</vt:lpstr>
      <vt:lpstr>Impact</vt:lpstr>
      <vt:lpstr>Wingdings</vt:lpstr>
      <vt:lpstr>Office Theme</vt:lpstr>
      <vt:lpstr>Worksheet</vt:lpstr>
      <vt:lpstr>is setting up… </vt:lpstr>
      <vt:lpstr>Fingertips ready?</vt:lpstr>
      <vt:lpstr>Start thinking …</vt:lpstr>
      <vt:lpstr>PowerPoint Presentation</vt:lpstr>
      <vt:lpstr>A Valid Landscape for  Teaching and Learning   by Ross McGill Deputy Headteacher Quintin Kynaston  @TeacherToolkit</vt:lpstr>
      <vt:lpstr>PowerPoint Presentation</vt:lpstr>
      <vt:lpstr>What do you see?</vt:lpstr>
      <vt:lpstr>Looking at OR Looking for?</vt:lpstr>
      <vt:lpstr>PowerPoint Presentation</vt:lpstr>
      <vt:lpstr>PowerPoint Presentation</vt:lpstr>
      <vt:lpstr>Grab!</vt:lpstr>
      <vt:lpstr>PowerPoint Presentation</vt:lpstr>
      <vt:lpstr>PowerPoint Presentation</vt:lpstr>
      <vt:lpstr>PowerPoint Presentation</vt:lpstr>
      <vt:lpstr>Spell these words!</vt:lpstr>
      <vt:lpstr>Now swap  papers!</vt:lpstr>
      <vt:lpstr>Spell these words!</vt:lpstr>
      <vt:lpstr>Now swap  papers!</vt:lpstr>
      <vt:lpstr>Spell these words!</vt:lpstr>
      <vt:lpstr>Why?</vt:lpstr>
      <vt:lpstr>The current landscape for teaching and learning is divided</vt:lpstr>
      <vt:lpstr>Ofsted have freed us from the burden of lesson gradings, and more specifically judging individual lessons and teachers …</vt:lpstr>
      <vt:lpstr>However, many schools  (or at least individual teachers)  are reporting no changes.</vt:lpstr>
      <vt:lpstr>PowerPoint Presentation</vt:lpstr>
      <vt:lpstr>PowerPoint Presentation</vt:lpstr>
      <vt:lpstr>Mission: A move away from  one-off classroom performance towards a more sophisticated model of gathering reliable  and valid sources of evidence (without a grade) over time … </vt:lpstr>
      <vt:lpstr>Running thought …</vt:lpstr>
      <vt:lpstr>Bravery Award!</vt:lpstr>
      <vt:lpstr>PowerPoint Presentation</vt:lpstr>
      <vt:lpstr>PowerPoint Presentation</vt:lpstr>
      <vt:lpstr>PowerPoint Presentation</vt:lpstr>
      <vt:lpstr>PowerPoint Presentation</vt:lpstr>
      <vt:lpstr>Mike Cladingbowl National Ofsted Director for Schools</vt:lpstr>
      <vt:lpstr>No more grades!</vt:lpstr>
      <vt:lpstr>… that formative observations will become the predominant factor for assessing the overall quality of teaching and learning in most schools.</vt:lpstr>
      <vt:lpstr>What works for my school  may not work for your school </vt:lpstr>
      <vt:lpstr>Open  vs.  Closed</vt:lpstr>
      <vt:lpstr>What is a Good teacher?</vt:lpstr>
      <vt:lpstr>1. What is a Good teacher? 2. How do you know?</vt:lpstr>
      <vt:lpstr>Open vs. Closed</vt:lpstr>
      <vt:lpstr>Open vs. Closed</vt:lpstr>
      <vt:lpstr>Open vs. Closed</vt:lpstr>
      <vt:lpstr>How do you evidence Good teaching?</vt:lpstr>
      <vt:lpstr>1. What is a Good teacher? 2. How do you know? 3. How do you evidence this?</vt:lpstr>
      <vt:lpstr>Time to think!</vt:lpstr>
      <vt:lpstr>PowerPoint Presentation</vt:lpstr>
      <vt:lpstr>PowerPoint Presentation</vt:lpstr>
      <vt:lpstr>Progress Over Time</vt:lpstr>
      <vt:lpstr>A suggestion . . .</vt:lpstr>
      <vt:lpstr>PowerPoint Presentation</vt:lpstr>
      <vt:lpstr>The  boring  bit . . . </vt:lpstr>
      <vt:lpstr>What it is not!</vt:lpstr>
      <vt:lpstr>PowerPoint Presentation</vt:lpstr>
      <vt:lpstr>This means that no matter if we do judge (or not judge) teaching or individual lessons, or even lessons over time, schools will always be held to account on their overall performance.  This doesn’t mean that teachers shouldn’t  be judged too, but that we should move towards a more reliable and fairer  method for doing this.   I believe we are moving in the right direction.</vt:lpstr>
      <vt:lpstr>September 18th 2014</vt:lpstr>
      <vt:lpstr>PowerPoint Presentation</vt:lpstr>
      <vt:lpstr>Observing the Observers  Impact on achievement  versus Teaching and Learning</vt:lpstr>
      <vt:lpstr>It is very significant that Ofsted liked what they saw in our classrooms.   However, our headline results determined our overall teaching and learning grade.   If our results had been higher, then our grade for teaching and learning would have too. </vt:lpstr>
      <vt:lpstr>Therefore, if outcomes require improvement, then teaching  and learning over time  cannot be better …  … which makes one wonder what significance no grading of lesson observations actually has on the outcome of an inspection. </vt:lpstr>
      <vt:lpstr>Qualitative or Quantative?</vt:lpstr>
      <vt:lpstr>“I once attended a conference session where a senior leader told us that, in his school, 85.26% of lessons were good or outstanding. How delusional that this seems and how toxic; a symptom of how far we’d fallen into the accountability abyss, losing sight of our professionalism.”  @headguruteacher Headteacher  Highbury Grove School</vt:lpstr>
      <vt:lpstr>On observing 97 lessons this term …  “The lessons are more normal. You see regular lessons. People tell me so; they fret less about putting on a show and I’m more confident that what I see is what the students get on a normal day.  There may be some tidying up but it’s not a performance.”   @headguruteacher Headteacher  Highbury Grove School</vt:lpstr>
      <vt:lpstr>Brian Lightman</vt:lpstr>
      <vt:lpstr>“The question asked whether leaders were still grading lessons .... This issue needs a great deal of caution for the following reasons: Ofsted clarification makes it very clear that it lists what they do not require and not what heads may or may not do. That should be their professional judgement and a decision that needs to be made at school level.   The greatest problem with Ofsted grading lessons (apart from the variability of teams) was that they were drawing invalid conclusions after a very short period in the classroom. We have had big concerns about this for a long time and are pleased that Ofsted has recognised the problem.  Schools may or may not use Ofsted grades and may be helpful to teachers. What we do know of course is that the perceived or sometimes genuine requirements of Ofsted in the past have led schools to adopt practices which are not necessarily in the interests of students or create unnecessary teacher workload. </vt:lpstr>
      <vt:lpstr>PowerPoint Presentation</vt:lpstr>
      <vt:lpstr>… as we move towards a landscape of teaching  and learning without  lesson gradings in individual lessons and over time …   a challenge … </vt:lpstr>
      <vt:lpstr>Term 1 = Typicality and Support. Term 2 = Book Looks and non-graded Observations. Term 3 = Data and formalised Student Conversations. Term 4 = Paired formative-Observations Term 5 = Typicality, IRIS and Student Conversations Term 6 = Data, Book Looks and Paired formative-Observations.   *Lesson Study *IRIS Connect *Triads</vt:lpstr>
      <vt:lpstr>All evidence gathered will be uploaded onto Blue Sky.</vt:lpstr>
      <vt:lpstr>One user-licence for every teacher</vt:lpstr>
      <vt:lpstr>Running thought …</vt:lpstr>
      <vt:lpstr>Film yourself!</vt:lpstr>
      <vt:lpstr>PowerPoint Presentation</vt:lpstr>
      <vt:lpstr>Priorities</vt:lpstr>
      <vt:lpstr>Training observers to: 1. ‘look at’ rather than ‘look for.’ 2. develop high-level observational skills. 3. offer sophisticated feedback over time.  The challenge of: 1. setting up groups of observational-triads, matched to needs. 2. encouraging all teachers to use Iris Connect licence. 3. lesson grading fear and one-off performance.</vt:lpstr>
      <vt:lpstr>A Valid Model  for Teaching and Learning</vt:lpstr>
      <vt:lpstr>PowerPoint Presentation</vt:lpstr>
      <vt:lpstr>Questions?  </vt:lpstr>
      <vt:lpstr>Thank you!</vt:lpstr>
      <vt:lpstr>The new  vogue!</vt:lpstr>
      <vt:lpstr>As a result, I have also suggested that moving away from gradings under the current guise as ‘progress over time’   has now triggered …</vt:lpstr>
      <vt:lpstr>The Marking Frenzy!</vt:lpstr>
      <vt:lpstr>A few days ago I posted  this tweet. You can see  from the evidence, that the response speaks for itself!</vt:lpstr>
      <vt:lpstr>PowerPoint Presentation</vt:lpstr>
      <vt:lpstr>Has marking replaced ‘progress in one-off’ lessons as the latest pressure point for teachers?   Perhaps a new myth and unachievable workload for every teacher? </vt:lpstr>
      <vt:lpstr>Marking  is  broken!</vt:lpstr>
      <vt:lpstr> 5 key  stakeholders  </vt:lpstr>
      <vt:lpstr>Parents</vt:lpstr>
      <vt:lpstr>PowerPoint Presentation</vt:lpstr>
      <vt:lpstr>Feedback!</vt:lpstr>
      <vt:lpstr>Is a Marking Frenzy brewing?</vt:lpstr>
      <vt:lpstr>“In the third mention of marking in the [School Inspection] handbook is in the outstanding section for the quality of teaching. It says   ‘consistently high quality marking and constructive feedback from teachers ensure that pupils make significant and sustained gains in their learning.’    High quality, not truck-loads of ticks.  Fewer things, done really well.”  @MaryMyatt - HMI</vt:lpstr>
      <vt:lpstr>Most Commons Areas for Improvement in over 200 inspection reports!   “They are a cross section judged to be outstanding, good or requiring improvement. These are the themes mentioned most frequently: feedback to students and what happens to that feedback … The quality of feedback has been high on the list of areas for improvement for some years. The commentary now appears to extend to what is done with the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Thank you!</vt:lpstr>
    </vt:vector>
  </TitlesOfParts>
  <Company>Greig City Academy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Valid Landscape for  Teaching and Learning   by Ross McGill  @TeacherToolkit   Deputy Headteacher Quintin Kynaston</dc:title>
  <dc:creator>Ross McGill</dc:creator>
  <cp:lastModifiedBy>Ross McGill</cp:lastModifiedBy>
  <cp:revision>48</cp:revision>
  <dcterms:created xsi:type="dcterms:W3CDTF">2014-11-24T21:22:05Z</dcterms:created>
  <dcterms:modified xsi:type="dcterms:W3CDTF">2014-11-26T10:17:47Z</dcterms:modified>
</cp:coreProperties>
</file>