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handoutMasterIdLst>
    <p:handoutMasterId r:id="rId112"/>
  </p:handoutMasterIdLst>
  <p:sldIdLst>
    <p:sldId id="693" r:id="rId2"/>
    <p:sldId id="698" r:id="rId3"/>
    <p:sldId id="668" r:id="rId4"/>
    <p:sldId id="715" r:id="rId5"/>
    <p:sldId id="740" r:id="rId6"/>
    <p:sldId id="741" r:id="rId7"/>
    <p:sldId id="742" r:id="rId8"/>
    <p:sldId id="743" r:id="rId9"/>
    <p:sldId id="716" r:id="rId10"/>
    <p:sldId id="699" r:id="rId11"/>
    <p:sldId id="532" r:id="rId12"/>
    <p:sldId id="680" r:id="rId13"/>
    <p:sldId id="384" r:id="rId14"/>
    <p:sldId id="366" r:id="rId15"/>
    <p:sldId id="409" r:id="rId16"/>
    <p:sldId id="410" r:id="rId17"/>
    <p:sldId id="411" r:id="rId18"/>
    <p:sldId id="367" r:id="rId19"/>
    <p:sldId id="368" r:id="rId20"/>
    <p:sldId id="373" r:id="rId21"/>
    <p:sldId id="375" r:id="rId22"/>
    <p:sldId id="374" r:id="rId23"/>
    <p:sldId id="371" r:id="rId24"/>
    <p:sldId id="382" r:id="rId25"/>
    <p:sldId id="669" r:id="rId26"/>
    <p:sldId id="700" r:id="rId27"/>
    <p:sldId id="683" r:id="rId28"/>
    <p:sldId id="534" r:id="rId29"/>
    <p:sldId id="536" r:id="rId30"/>
    <p:sldId id="560" r:id="rId31"/>
    <p:sldId id="537" r:id="rId32"/>
    <p:sldId id="744" r:id="rId33"/>
    <p:sldId id="565" r:id="rId34"/>
    <p:sldId id="538" r:id="rId35"/>
    <p:sldId id="564" r:id="rId36"/>
    <p:sldId id="688" r:id="rId37"/>
    <p:sldId id="707" r:id="rId38"/>
    <p:sldId id="694" r:id="rId39"/>
    <p:sldId id="540" r:id="rId40"/>
    <p:sldId id="541" r:id="rId41"/>
    <p:sldId id="692" r:id="rId42"/>
    <p:sldId id="748" r:id="rId43"/>
    <p:sldId id="689" r:id="rId44"/>
    <p:sldId id="708" r:id="rId45"/>
    <p:sldId id="709" r:id="rId46"/>
    <p:sldId id="710" r:id="rId47"/>
    <p:sldId id="711" r:id="rId48"/>
    <p:sldId id="712" r:id="rId49"/>
    <p:sldId id="713" r:id="rId50"/>
    <p:sldId id="714" r:id="rId51"/>
    <p:sldId id="498" r:id="rId52"/>
    <p:sldId id="701" r:id="rId53"/>
    <p:sldId id="695" r:id="rId54"/>
    <p:sldId id="724" r:id="rId55"/>
    <p:sldId id="725" r:id="rId56"/>
    <p:sldId id="723" r:id="rId57"/>
    <p:sldId id="726" r:id="rId58"/>
    <p:sldId id="727" r:id="rId59"/>
    <p:sldId id="728" r:id="rId60"/>
    <p:sldId id="731" r:id="rId61"/>
    <p:sldId id="577" r:id="rId62"/>
    <p:sldId id="745" r:id="rId63"/>
    <p:sldId id="696" r:id="rId64"/>
    <p:sldId id="721" r:id="rId65"/>
    <p:sldId id="671" r:id="rId66"/>
    <p:sldId id="746" r:id="rId67"/>
    <p:sldId id="515" r:id="rId68"/>
    <p:sldId id="732" r:id="rId69"/>
    <p:sldId id="702" r:id="rId70"/>
    <p:sldId id="697" r:id="rId71"/>
    <p:sldId id="672" r:id="rId72"/>
    <p:sldId id="549" r:id="rId73"/>
    <p:sldId id="525" r:id="rId74"/>
    <p:sldId id="547" r:id="rId75"/>
    <p:sldId id="673" r:id="rId76"/>
    <p:sldId id="499" r:id="rId77"/>
    <p:sldId id="681" r:id="rId78"/>
    <p:sldId id="522" r:id="rId79"/>
    <p:sldId id="550" r:id="rId80"/>
    <p:sldId id="717" r:id="rId81"/>
    <p:sldId id="718" r:id="rId82"/>
    <p:sldId id="719" r:id="rId83"/>
    <p:sldId id="720" r:id="rId84"/>
    <p:sldId id="722" r:id="rId85"/>
    <p:sldId id="581" r:id="rId86"/>
    <p:sldId id="551" r:id="rId87"/>
    <p:sldId id="733" r:id="rId88"/>
    <p:sldId id="567" r:id="rId89"/>
    <p:sldId id="585" r:id="rId90"/>
    <p:sldId id="582" r:id="rId91"/>
    <p:sldId id="584" r:id="rId92"/>
    <p:sldId id="747" r:id="rId93"/>
    <p:sldId id="703" r:id="rId94"/>
    <p:sldId id="586" r:id="rId95"/>
    <p:sldId id="583" r:id="rId96"/>
    <p:sldId id="521" r:id="rId97"/>
    <p:sldId id="734" r:id="rId98"/>
    <p:sldId id="587" r:id="rId99"/>
    <p:sldId id="735" r:id="rId100"/>
    <p:sldId id="736" r:id="rId101"/>
    <p:sldId id="588" r:id="rId102"/>
    <p:sldId id="528" r:id="rId103"/>
    <p:sldId id="704" r:id="rId104"/>
    <p:sldId id="705" r:id="rId105"/>
    <p:sldId id="706" r:id="rId106"/>
    <p:sldId id="529" r:id="rId107"/>
    <p:sldId id="497" r:id="rId108"/>
    <p:sldId id="738" r:id="rId109"/>
    <p:sldId id="739"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context" id="{CDCCCF11-8474-6B4E-B166-6C79BDE7243C}">
          <p14:sldIdLst>
            <p14:sldId id="693"/>
            <p14:sldId id="698"/>
            <p14:sldId id="668"/>
            <p14:sldId id="715"/>
            <p14:sldId id="740"/>
            <p14:sldId id="741"/>
            <p14:sldId id="742"/>
            <p14:sldId id="743"/>
            <p14:sldId id="716"/>
            <p14:sldId id="699"/>
            <p14:sldId id="532"/>
            <p14:sldId id="680"/>
          </p14:sldIdLst>
        </p14:section>
        <p14:section name="Starter" id="{BABB6CA1-84C2-E54F-BD93-3C8B49EB3790}">
          <p14:sldIdLst>
            <p14:sldId id="384"/>
            <p14:sldId id="366"/>
            <p14:sldId id="409"/>
            <p14:sldId id="410"/>
            <p14:sldId id="411"/>
            <p14:sldId id="367"/>
            <p14:sldId id="368"/>
            <p14:sldId id="373"/>
            <p14:sldId id="375"/>
            <p14:sldId id="374"/>
            <p14:sldId id="371"/>
            <p14:sldId id="382"/>
            <p14:sldId id="669"/>
            <p14:sldId id="700"/>
          </p14:sldIdLst>
        </p14:section>
        <p14:section name="What is a Good teacher?" id="{83784A3D-7045-EB46-9075-E0C11C139FBB}">
          <p14:sldIdLst>
            <p14:sldId id="683"/>
            <p14:sldId id="534"/>
            <p14:sldId id="536"/>
            <p14:sldId id="560"/>
            <p14:sldId id="537"/>
            <p14:sldId id="744"/>
            <p14:sldId id="565"/>
            <p14:sldId id="538"/>
            <p14:sldId id="564"/>
            <p14:sldId id="688"/>
            <p14:sldId id="707"/>
            <p14:sldId id="694"/>
            <p14:sldId id="540"/>
            <p14:sldId id="541"/>
            <p14:sldId id="692"/>
            <p14:sldId id="748"/>
            <p14:sldId id="689"/>
            <p14:sldId id="708"/>
            <p14:sldId id="709"/>
            <p14:sldId id="710"/>
            <p14:sldId id="711"/>
            <p14:sldId id="712"/>
            <p14:sldId id="713"/>
            <p14:sldId id="714"/>
            <p14:sldId id="498"/>
          </p14:sldIdLst>
        </p14:section>
        <p14:section name="How do you know you are a Good teacher?" id="{B48C908B-4525-8C49-9F15-EC69A8C02E86}">
          <p14:sldIdLst>
            <p14:sldId id="701"/>
            <p14:sldId id="695"/>
            <p14:sldId id="724"/>
            <p14:sldId id="725"/>
            <p14:sldId id="723"/>
            <p14:sldId id="726"/>
            <p14:sldId id="727"/>
            <p14:sldId id="728"/>
            <p14:sldId id="731"/>
            <p14:sldId id="577"/>
            <p14:sldId id="745"/>
          </p14:sldIdLst>
        </p14:section>
        <p14:section name="How do you evidence a Good Teacher?" id="{F6B54D22-CEFE-7742-AD56-C763FF296303}">
          <p14:sldIdLst>
            <p14:sldId id="696"/>
            <p14:sldId id="721"/>
            <p14:sldId id="671"/>
            <p14:sldId id="746"/>
            <p14:sldId id="515"/>
            <p14:sldId id="732"/>
            <p14:sldId id="702"/>
          </p14:sldIdLst>
        </p14:section>
        <p14:section name="What do Ofsted say?" id="{FFEB326A-CBDC-064A-8DAB-03AFFAFF8008}">
          <p14:sldIdLst>
            <p14:sldId id="697"/>
            <p14:sldId id="672"/>
            <p14:sldId id="549"/>
            <p14:sldId id="525"/>
          </p14:sldIdLst>
        </p14:section>
        <p14:section name="No More Grades" id="{F9BFF171-1C2C-E449-871F-A884A82D4803}">
          <p14:sldIdLst>
            <p14:sldId id="547"/>
            <p14:sldId id="673"/>
            <p14:sldId id="499"/>
          </p14:sldIdLst>
        </p14:section>
        <p14:section name="Progress Over Time" id="{7B5A9516-42AC-9D4A-A698-761F5352D6D3}">
          <p14:sldIdLst>
            <p14:sldId id="681"/>
            <p14:sldId id="522"/>
            <p14:sldId id="550"/>
            <p14:sldId id="717"/>
            <p14:sldId id="718"/>
            <p14:sldId id="719"/>
            <p14:sldId id="720"/>
            <p14:sldId id="722"/>
            <p14:sldId id="581"/>
            <p14:sldId id="551"/>
            <p14:sldId id="733"/>
            <p14:sldId id="567"/>
            <p14:sldId id="585"/>
            <p14:sldId id="582"/>
            <p14:sldId id="584"/>
            <p14:sldId id="747"/>
            <p14:sldId id="703"/>
            <p14:sldId id="586"/>
            <p14:sldId id="583"/>
            <p14:sldId id="521"/>
            <p14:sldId id="734"/>
            <p14:sldId id="587"/>
            <p14:sldId id="735"/>
            <p14:sldId id="736"/>
            <p14:sldId id="588"/>
            <p14:sldId id="528"/>
          </p14:sldIdLst>
        </p14:section>
        <p14:section name="Plenary" id="{87957A6E-39D8-4880-947A-7A46FC986E2F}">
          <p14:sldIdLst>
            <p14:sldId id="704"/>
            <p14:sldId id="705"/>
            <p14:sldId id="706"/>
            <p14:sldId id="529"/>
            <p14:sldId id="497"/>
            <p14:sldId id="738"/>
            <p14:sldId id="7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78097" autoAdjust="0"/>
  </p:normalViewPr>
  <p:slideViewPr>
    <p:cSldViewPr snapToGrid="0" snapToObjects="1">
      <p:cViewPr varScale="1">
        <p:scale>
          <a:sx n="58" d="100"/>
          <a:sy n="58" d="100"/>
        </p:scale>
        <p:origin x="1728" y="66"/>
      </p:cViewPr>
      <p:guideLst>
        <p:guide orient="horz" pos="2160"/>
        <p:guide pos="2880"/>
      </p:guideLst>
    </p:cSldViewPr>
  </p:slideViewPr>
  <p:outlineViewPr>
    <p:cViewPr>
      <p:scale>
        <a:sx n="33" d="100"/>
        <a:sy n="33" d="100"/>
      </p:scale>
      <p:origin x="0" y="-21804"/>
    </p:cViewPr>
  </p:outlineViewPr>
  <p:notesTextViewPr>
    <p:cViewPr>
      <p:scale>
        <a:sx n="3" d="2"/>
        <a:sy n="3" d="2"/>
      </p:scale>
      <p:origin x="0" y="0"/>
    </p:cViewPr>
  </p:notesTextViewPr>
  <p:sorterViewPr>
    <p:cViewPr>
      <p:scale>
        <a:sx n="70" d="100"/>
        <a:sy n="70" d="100"/>
      </p:scale>
      <p:origin x="0" y="-228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3264B5-C3FF-704D-9644-6CF0229B4B7B}" type="datetime1">
              <a:rPr lang="en-GB" smtClean="0"/>
              <a:t>17/02/2015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Copyright: @TeacherToolkit Ltd.</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EDBC88-E8AF-714C-83AA-A810CEA6561B}" type="slidenum">
              <a:rPr lang="en-US" smtClean="0"/>
              <a:t>‹#›</a:t>
            </a:fld>
            <a:endParaRPr lang="en-US"/>
          </a:p>
        </p:txBody>
      </p:sp>
    </p:spTree>
    <p:extLst>
      <p:ext uri="{BB962C8B-B14F-4D97-AF65-F5344CB8AC3E}">
        <p14:creationId xmlns:p14="http://schemas.microsoft.com/office/powerpoint/2010/main" val="38700357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689B7F-3628-5441-8D17-9936170B931A}" type="datetime1">
              <a:rPr lang="en-GB" smtClean="0"/>
              <a:t>17/02/2015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Copyright: @TeacherToolkit Ltd.</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0F70FE-B808-7843-8872-EB59B83902E0}" type="slidenum">
              <a:rPr lang="en-US" smtClean="0"/>
              <a:t>‹#›</a:t>
            </a:fld>
            <a:endParaRPr lang="en-US"/>
          </a:p>
        </p:txBody>
      </p:sp>
    </p:spTree>
    <p:extLst>
      <p:ext uri="{BB962C8B-B14F-4D97-AF65-F5344CB8AC3E}">
        <p14:creationId xmlns:p14="http://schemas.microsoft.com/office/powerpoint/2010/main" val="14221995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creativecommons.org/licenses/by-nc-nd/3.0/deed.en_US" TargetMode="External"/><Relationship Id="rId3" Type="http://schemas.openxmlformats.org/officeDocument/2006/relationships/hyperlink" Target="https://www.youtube.com/watch?v=RxsOVK4syxU" TargetMode="External"/><Relationship Id="rId7" Type="http://schemas.openxmlformats.org/officeDocument/2006/relationships/hyperlink" Target="http://teachertoolkit.me/contact-m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teachertoolkitdotme.files.wordpress.com/2014/01/year-9-iris-export-for-teachertoolkit-blog.m4v" TargetMode="External"/><Relationship Id="rId5" Type="http://schemas.openxmlformats.org/officeDocument/2006/relationships/hyperlink" Target="http://bit.ly/5MinVideo" TargetMode="External"/><Relationship Id="rId4" Type="http://schemas.openxmlformats.org/officeDocument/2006/relationships/hyperlink" Target="http://youtu.be/lByDfPOG0LA?t=22s" TargetMode="External"/><Relationship Id="rId9" Type="http://schemas.openxmlformats.org/officeDocument/2006/relationships/hyperlink" Target="http://teachertoolkit.me/2013/08/28/thwart-the-grim-reaper-ofsted-reworks-sep-13/www.teachertoolkit.m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youtube.com/watch?v=RxsOVK4syxU"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teachertoolkit.me/www.teachertoolkit.me" TargetMode="External"/><Relationship Id="rId4" Type="http://schemas.openxmlformats.org/officeDocument/2006/relationships/hyperlink" Target="http://creativecommons.org/licenses/by-nc-nd/3.0/deed.en_U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youtu.be/is31rrXubQ0?t=58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8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8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Videos needed: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200" dirty="0" smtClean="0"/>
              <a:t>Taylor</a:t>
            </a:r>
            <a:r>
              <a:rPr lang="en-US" sz="1200" baseline="0" dirty="0" smtClean="0"/>
              <a:t> Mali – What teachers make? = </a:t>
            </a:r>
            <a:r>
              <a:rPr lang="en-US" dirty="0" smtClean="0">
                <a:hlinkClick r:id="rId3"/>
              </a:rPr>
              <a:t>https://www.youtube.com/watch?v=RxsOVK4syxU</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Lamont Carey – I can’t read = </a:t>
            </a:r>
            <a:r>
              <a:rPr lang="en-GB" sz="1200" dirty="0" smtClean="0">
                <a:hlinkClick r:id="rId4"/>
              </a:rPr>
              <a:t>http://youtu.be/lByDfPOG0LA?t=22s</a:t>
            </a:r>
            <a:r>
              <a:rPr lang="en-GB"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5 Minute Lesson Plan = </a:t>
            </a:r>
            <a:r>
              <a:rPr lang="en-US" dirty="0" smtClean="0">
                <a:hlinkClick r:id="rId5"/>
              </a:rPr>
              <a:t>http://bit.ly/5MinVideo</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IRIS myself: </a:t>
            </a:r>
            <a:r>
              <a:rPr lang="en-US" sz="1200" dirty="0" smtClean="0">
                <a:hlinkClick r:id="rId6"/>
              </a:rPr>
              <a:t>https://teachertoolkitdotme.files.wordpress.com/2014/01/year-9-iris-export-for-teachertoolkit-blog.m4v</a:t>
            </a:r>
            <a:r>
              <a:rPr lang="en-US" sz="1200" dirty="0" smtClean="0"/>
              <a:t> </a:t>
            </a:r>
          </a:p>
          <a:p>
            <a:endParaRPr lang="en-US" dirty="0" smtClean="0"/>
          </a:p>
          <a:p>
            <a:r>
              <a:rPr lang="en-US" b="1" dirty="0" smtClean="0"/>
              <a:t>Resources:</a:t>
            </a:r>
          </a:p>
          <a:p>
            <a:r>
              <a:rPr lang="en-US" dirty="0" smtClean="0"/>
              <a:t>Keywords</a:t>
            </a:r>
            <a:r>
              <a:rPr lang="en-US" baseline="0" dirty="0" smtClean="0"/>
              <a:t> for literateness?</a:t>
            </a:r>
          </a:p>
          <a:p>
            <a:r>
              <a:rPr lang="en-US" baseline="0" dirty="0" smtClean="0"/>
              <a:t>IPEVO camera?</a:t>
            </a:r>
          </a:p>
          <a:p>
            <a:r>
              <a:rPr lang="en-US" baseline="0" dirty="0" smtClean="0"/>
              <a:t>Latest reading book?</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7"/>
              </a:rPr>
              <a:t>Ross Morrison McGill</a:t>
            </a:r>
            <a:r>
              <a:rPr lang="en-US" sz="1200" dirty="0" smtClean="0"/>
              <a:t> ) and is licensed under a </a:t>
            </a:r>
            <a:r>
              <a:rPr lang="en-US" sz="1200" dirty="0" smtClean="0">
                <a:hlinkClick r:id="rId8"/>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9"/>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a:t>
            </a:fld>
            <a:endParaRPr lang="en-US"/>
          </a:p>
        </p:txBody>
      </p:sp>
    </p:spTree>
    <p:extLst>
      <p:ext uri="{BB962C8B-B14F-4D97-AF65-F5344CB8AC3E}">
        <p14:creationId xmlns:p14="http://schemas.microsoft.com/office/powerpoint/2010/main" val="13500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Video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defTabSz="914400">
              <a:defRPr/>
            </a:pPr>
            <a:r>
              <a:rPr lang="en-GB" sz="1200" dirty="0" smtClean="0">
                <a:hlinkClick r:id="rId3"/>
              </a:rPr>
              <a:t>https://www.youtube.com/watch?v=RxsOVK4syxU</a:t>
            </a:r>
            <a:r>
              <a:rPr lang="en-GB" sz="1200" dirty="0" smtClean="0"/>
              <a:t> </a:t>
            </a:r>
            <a:endParaRPr lang="en-GB" sz="1200" dirty="0"/>
          </a:p>
        </p:txBody>
      </p:sp>
      <p:sp>
        <p:nvSpPr>
          <p:cNvPr id="4" name="Slide Number Placeholder 3"/>
          <p:cNvSpPr>
            <a:spLocks noGrp="1"/>
          </p:cNvSpPr>
          <p:nvPr>
            <p:ph type="sldNum" sz="quarter" idx="10"/>
          </p:nvPr>
        </p:nvSpPr>
        <p:spPr/>
        <p:txBody>
          <a:bodyPr/>
          <a:lstStyle/>
          <a:p>
            <a:fld id="{F7D22080-5E5F-4378-8E45-A88751310A35}" type="slidenum">
              <a:rPr lang="en-GB" smtClean="0"/>
              <a:t>107</a:t>
            </a:fld>
            <a:endParaRPr lang="en-GB"/>
          </a:p>
        </p:txBody>
      </p:sp>
    </p:spTree>
    <p:extLst>
      <p:ext uri="{BB962C8B-B14F-4D97-AF65-F5344CB8AC3E}">
        <p14:creationId xmlns:p14="http://schemas.microsoft.com/office/powerpoint/2010/main" val="3439605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108</a:t>
            </a:fld>
            <a:endParaRPr lang="en-US"/>
          </a:p>
        </p:txBody>
      </p:sp>
    </p:spTree>
    <p:extLst>
      <p:ext uri="{BB962C8B-B14F-4D97-AF65-F5344CB8AC3E}">
        <p14:creationId xmlns:p14="http://schemas.microsoft.com/office/powerpoint/2010/main" val="61414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12</a:t>
            </a:fld>
            <a:endParaRPr lang="en-US" altLang="en-US"/>
          </a:p>
        </p:txBody>
      </p:sp>
    </p:spTree>
    <p:extLst>
      <p:ext uri="{BB962C8B-B14F-4D97-AF65-F5344CB8AC3E}">
        <p14:creationId xmlns:p14="http://schemas.microsoft.com/office/powerpoint/2010/main" val="222864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Sitting down all day – So, in a moment it will be time to stand up/move about.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FUN PART STARTS here. Rest is boring!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Promotes literacy</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16</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17</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sz="1200" kern="1200" dirty="0" smtClean="0">
                <a:solidFill>
                  <a:schemeClr val="tx1"/>
                </a:solidFill>
                <a:effectLst/>
                <a:latin typeface="+mn-lt"/>
                <a:ea typeface="+mn-ea"/>
                <a:cs typeface="+mn-cs"/>
              </a:rPr>
              <a:t>life skills</a:t>
            </a:r>
            <a:r>
              <a:rPr lang="en-GB" dirty="0" smtClean="0">
                <a:effectLst/>
              </a:rPr>
              <a:t> </a:t>
            </a:r>
          </a:p>
          <a:p>
            <a:r>
              <a:rPr lang="en-GB" sz="1200" kern="1200" dirty="0" smtClean="0">
                <a:solidFill>
                  <a:schemeClr val="tx1"/>
                </a:solidFill>
                <a:effectLst/>
                <a:latin typeface="+mn-lt"/>
                <a:ea typeface="+mn-ea"/>
                <a:cs typeface="+mn-cs"/>
              </a:rPr>
              <a:t>2. complex  </a:t>
            </a:r>
          </a:p>
          <a:p>
            <a:r>
              <a:rPr lang="en-GB" sz="1200" kern="1200" dirty="0" smtClean="0">
                <a:solidFill>
                  <a:schemeClr val="tx1"/>
                </a:solidFill>
                <a:effectLst/>
                <a:latin typeface="+mn-lt"/>
                <a:ea typeface="+mn-ea"/>
                <a:cs typeface="+mn-cs"/>
              </a:rPr>
              <a:t>3. commercial </a:t>
            </a:r>
          </a:p>
          <a:p>
            <a:r>
              <a:rPr lang="en-GB" sz="1200" kern="1200" dirty="0" smtClean="0">
                <a:solidFill>
                  <a:schemeClr val="tx1"/>
                </a:solidFill>
                <a:effectLst/>
                <a:latin typeface="+mn-lt"/>
                <a:ea typeface="+mn-ea"/>
                <a:cs typeface="+mn-cs"/>
              </a:rPr>
              <a:t>SWAP</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4. analysis </a:t>
            </a:r>
          </a:p>
          <a:p>
            <a:r>
              <a:rPr lang="en-GB" sz="1200" kern="1200" dirty="0" smtClean="0">
                <a:solidFill>
                  <a:schemeClr val="tx1"/>
                </a:solidFill>
                <a:effectLst/>
                <a:latin typeface="+mn-lt"/>
                <a:ea typeface="+mn-ea"/>
                <a:cs typeface="+mn-cs"/>
              </a:rPr>
              <a:t>5. vocational </a:t>
            </a:r>
          </a:p>
          <a:p>
            <a:r>
              <a:rPr lang="en-GB" sz="1200" kern="1200" dirty="0" smtClean="0">
                <a:solidFill>
                  <a:schemeClr val="tx1"/>
                </a:solidFill>
                <a:effectLst/>
                <a:latin typeface="+mn-lt"/>
                <a:ea typeface="+mn-ea"/>
                <a:cs typeface="+mn-cs"/>
              </a:rPr>
              <a:t>6. specialist </a:t>
            </a:r>
          </a:p>
          <a:p>
            <a:r>
              <a:rPr lang="en-GB" sz="1200" kern="1200" dirty="0" smtClean="0">
                <a:solidFill>
                  <a:schemeClr val="tx1"/>
                </a:solidFill>
                <a:effectLst/>
                <a:latin typeface="+mn-lt"/>
                <a:ea typeface="+mn-ea"/>
                <a:cs typeface="+mn-cs"/>
              </a:rPr>
              <a:t>SWAP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7. rigour </a:t>
            </a:r>
          </a:p>
          <a:p>
            <a:r>
              <a:rPr lang="en-GB" sz="1200" kern="1200" dirty="0" smtClean="0">
                <a:solidFill>
                  <a:schemeClr val="tx1"/>
                </a:solidFill>
                <a:effectLst/>
                <a:latin typeface="+mn-lt"/>
                <a:ea typeface="+mn-ea"/>
                <a:cs typeface="+mn-cs"/>
              </a:rPr>
              <a:t>8. progression </a:t>
            </a:r>
          </a:p>
          <a:p>
            <a:r>
              <a:rPr lang="en-GB" sz="1200" kern="1200" dirty="0" smtClean="0">
                <a:solidFill>
                  <a:schemeClr val="tx1"/>
                </a:solidFill>
                <a:effectLst/>
                <a:latin typeface="+mn-lt"/>
                <a:ea typeface="+mn-ea"/>
                <a:cs typeface="+mn-cs"/>
              </a:rPr>
              <a:t>9. colloids </a:t>
            </a:r>
          </a:p>
          <a:p>
            <a:r>
              <a:rPr lang="en-GB" sz="1200" kern="1200" dirty="0" smtClean="0">
                <a:solidFill>
                  <a:schemeClr val="tx1"/>
                </a:solidFill>
                <a:effectLst/>
                <a:latin typeface="+mn-lt"/>
                <a:ea typeface="+mn-ea"/>
                <a:cs typeface="+mn-cs"/>
              </a:rPr>
              <a:t>10. caramelise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Food technology in secondary schools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report evaluates the effectiveness of provision in secondary schools for food technology within the National Curriculum subject design and technology. It examines strengths and weaknesses in pupils' achievement and the tension between the teaching of food to develop life skills and using food as a means to teach design and technology.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18</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19</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a:t>
            </a:fld>
            <a:endParaRPr lang="en-US"/>
          </a:p>
        </p:txBody>
      </p:sp>
    </p:spTree>
    <p:extLst>
      <p:ext uri="{BB962C8B-B14F-4D97-AF65-F5344CB8AC3E}">
        <p14:creationId xmlns:p14="http://schemas.microsoft.com/office/powerpoint/2010/main" val="3868624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21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23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5 reasons</a:t>
            </a:r>
            <a:r>
              <a:rPr lang="en-US" baseline="0" dirty="0" smtClean="0"/>
              <a:t> for using Snowball Literacy</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24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a:t>
            </a:r>
            <a:r>
              <a:rPr lang="en-US" sz="1200" dirty="0" err="1" smtClean="0">
                <a:hlinkClick r:id="rId4"/>
              </a:rPr>
              <a:t>NonCommercial</a:t>
            </a:r>
            <a:r>
              <a:rPr lang="en-US" sz="1200" dirty="0" smtClean="0">
                <a:hlinkClick r:id="rId4"/>
              </a:rPr>
              <a:t>-</a:t>
            </a:r>
            <a:r>
              <a:rPr lang="en-US" sz="1200" dirty="0" err="1" smtClean="0">
                <a:hlinkClick r:id="rId4"/>
              </a:rPr>
              <a:t>NoDerivs</a:t>
            </a:r>
            <a:r>
              <a:rPr lang="en-US" sz="1200" dirty="0" smtClean="0">
                <a:hlinkClick r:id="rId4"/>
              </a:rPr>
              <a:t> 3.0 </a:t>
            </a:r>
            <a:r>
              <a:rPr lang="en-US" sz="1200" dirty="0" err="1" smtClean="0">
                <a:hlinkClick r:id="rId4"/>
              </a:rPr>
              <a:t>Unported</a:t>
            </a:r>
            <a:r>
              <a:rPr lang="en-US" sz="1200" dirty="0" smtClean="0">
                <a:hlinkClick r:id="rId4"/>
              </a:rPr>
              <a:t>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GB" dirty="0" smtClean="0"/>
          </a:p>
          <a:p>
            <a:r>
              <a:rPr lang="en-GB" dirty="0" smtClean="0"/>
              <a:t>http://www.mcgill.ca/edu-e3ftoption/files/edu-e3ftoption/ProCompetencies.PDF  </a:t>
            </a:r>
            <a:endParaRPr lang="en-GB" dirty="0"/>
          </a:p>
        </p:txBody>
      </p:sp>
      <p:sp>
        <p:nvSpPr>
          <p:cNvPr id="4" name="Slide Number Placeholder 3"/>
          <p:cNvSpPr>
            <a:spLocks noGrp="1"/>
          </p:cNvSpPr>
          <p:nvPr>
            <p:ph type="sldNum" sz="quarter" idx="10"/>
          </p:nvPr>
        </p:nvSpPr>
        <p:spPr/>
        <p:txBody>
          <a:bodyPr/>
          <a:lstStyle/>
          <a:p>
            <a:fld id="{F7D22080-5E5F-4378-8E45-A88751310A35}" type="slidenum">
              <a:rPr lang="en-GB" smtClean="0"/>
              <a:t>25</a:t>
            </a:fld>
            <a:endParaRPr lang="en-GB"/>
          </a:p>
        </p:txBody>
      </p:sp>
    </p:spTree>
    <p:extLst>
      <p:ext uri="{BB962C8B-B14F-4D97-AF65-F5344CB8AC3E}">
        <p14:creationId xmlns:p14="http://schemas.microsoft.com/office/powerpoint/2010/main" val="2656369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slideshow forms part</a:t>
            </a:r>
            <a:r>
              <a:rPr lang="en-US" sz="1200" baseline="0" dirty="0" smtClean="0"/>
              <a:t> of a formal presentation to be given in person.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Essentially, there are 5 ideas within this slideshow for any classroom teacher.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All the other slides are used for conversation at a CPD event.</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26</a:t>
            </a:fld>
            <a:endParaRPr lang="en-US"/>
          </a:p>
        </p:txBody>
      </p:sp>
    </p:spTree>
    <p:extLst>
      <p:ext uri="{BB962C8B-B14F-4D97-AF65-F5344CB8AC3E}">
        <p14:creationId xmlns:p14="http://schemas.microsoft.com/office/powerpoint/2010/main" val="2992877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27</a:t>
            </a:fld>
            <a:endParaRPr lang="en-US" altLang="en-US"/>
          </a:p>
        </p:txBody>
      </p:sp>
    </p:spTree>
    <p:extLst>
      <p:ext uri="{BB962C8B-B14F-4D97-AF65-F5344CB8AC3E}">
        <p14:creationId xmlns:p14="http://schemas.microsoft.com/office/powerpoint/2010/main" val="2228645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28</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29</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30</a:t>
            </a:fld>
            <a:endParaRPr lang="en-US"/>
          </a:p>
        </p:txBody>
      </p:sp>
    </p:spTree>
    <p:extLst>
      <p:ext uri="{BB962C8B-B14F-4D97-AF65-F5344CB8AC3E}">
        <p14:creationId xmlns:p14="http://schemas.microsoft.com/office/powerpoint/2010/main" val="421010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32</a:t>
            </a:fld>
            <a:endParaRPr lang="en-US"/>
          </a:p>
        </p:txBody>
      </p:sp>
    </p:spTree>
    <p:extLst>
      <p:ext uri="{BB962C8B-B14F-4D97-AF65-F5344CB8AC3E}">
        <p14:creationId xmlns:p14="http://schemas.microsoft.com/office/powerpoint/2010/main" val="637175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33</a:t>
            </a:fld>
            <a:endParaRPr lang="en-US"/>
          </a:p>
        </p:txBody>
      </p:sp>
    </p:spTree>
    <p:extLst>
      <p:ext uri="{BB962C8B-B14F-4D97-AF65-F5344CB8AC3E}">
        <p14:creationId xmlns:p14="http://schemas.microsoft.com/office/powerpoint/2010/main" val="2644438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35</a:t>
            </a:fld>
            <a:endParaRPr lang="en-US"/>
          </a:p>
        </p:txBody>
      </p:sp>
    </p:spTree>
    <p:extLst>
      <p:ext uri="{BB962C8B-B14F-4D97-AF65-F5344CB8AC3E}">
        <p14:creationId xmlns:p14="http://schemas.microsoft.com/office/powerpoint/2010/main" val="868516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36</a:t>
            </a:fld>
            <a:endParaRPr lang="en-US"/>
          </a:p>
        </p:txBody>
      </p:sp>
    </p:spTree>
    <p:extLst>
      <p:ext uri="{BB962C8B-B14F-4D97-AF65-F5344CB8AC3E}">
        <p14:creationId xmlns:p14="http://schemas.microsoft.com/office/powerpoint/2010/main" val="868781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37</a:t>
            </a:fld>
            <a:endParaRPr lang="en-US"/>
          </a:p>
        </p:txBody>
      </p:sp>
    </p:spTree>
    <p:extLst>
      <p:ext uri="{BB962C8B-B14F-4D97-AF65-F5344CB8AC3E}">
        <p14:creationId xmlns:p14="http://schemas.microsoft.com/office/powerpoint/2010/main" val="4214327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Credit: http://bltphoto.wordpress.com/category/silhouettes/</a:t>
            </a:r>
          </a:p>
          <a:p>
            <a:endParaRPr lang="en-US" baseline="0" dirty="0" smtClean="0"/>
          </a:p>
          <a:p>
            <a:r>
              <a:rPr lang="en-US" baseline="0" dirty="0" smtClean="0">
                <a:solidFill>
                  <a:srgbClr val="FF0000"/>
                </a:solidFill>
              </a:rPr>
              <a:t>If you do want to adapt this image to suit your own school; please credit the original photographer; as well as myself by including @TeacherToolkit and </a:t>
            </a:r>
            <a:r>
              <a:rPr lang="en-US" baseline="0" dirty="0" err="1" smtClean="0">
                <a:solidFill>
                  <a:srgbClr val="FF0000"/>
                </a:solidFill>
              </a:rPr>
              <a:t>BLTPhotos</a:t>
            </a:r>
            <a:r>
              <a:rPr lang="en-US" baseline="0" dirty="0" smtClean="0">
                <a:solidFill>
                  <a:srgbClr val="FF0000"/>
                </a:solidFill>
              </a:rPr>
              <a:t>.</a:t>
            </a:r>
          </a:p>
          <a:p>
            <a:r>
              <a:rPr lang="en-GB" dirty="0" smtClean="0"/>
              <a:t/>
            </a:r>
            <a:br>
              <a:rPr lang="en-GB" dirty="0" smtClean="0"/>
            </a:br>
            <a:r>
              <a:rPr lang="en-GB" dirty="0" smtClean="0"/>
              <a:t>@TeacherToolkit by </a:t>
            </a:r>
            <a:r>
              <a:rPr lang="en-GB" dirty="0" smtClean="0">
                <a:hlinkClick r:id="rId3"/>
              </a:rPr>
              <a:t>Ross Morrison McGill</a:t>
            </a:r>
            <a:r>
              <a:rPr lang="en-GB" dirty="0" smtClean="0"/>
              <a:t> is licensed under a </a:t>
            </a:r>
            <a:r>
              <a:rPr lang="en-GB" dirty="0" smtClean="0">
                <a:hlinkClick r:id="rId4"/>
              </a:rPr>
              <a:t>Creative Commons Attribution-</a:t>
            </a:r>
            <a:r>
              <a:rPr lang="en-GB" dirty="0" err="1" smtClean="0">
                <a:hlinkClick r:id="rId4"/>
              </a:rPr>
              <a:t>NonCommercial</a:t>
            </a:r>
            <a:r>
              <a:rPr lang="en-GB" dirty="0" smtClean="0">
                <a:hlinkClick r:id="rId4"/>
              </a:rPr>
              <a:t>-</a:t>
            </a:r>
            <a:r>
              <a:rPr lang="en-GB" dirty="0" err="1" smtClean="0">
                <a:hlinkClick r:id="rId4"/>
              </a:rPr>
              <a:t>NoDerivs</a:t>
            </a:r>
            <a:r>
              <a:rPr lang="en-GB" dirty="0" smtClean="0">
                <a:hlinkClick r:id="rId4"/>
              </a:rPr>
              <a:t> 3.0 </a:t>
            </a:r>
            <a:r>
              <a:rPr lang="en-GB" dirty="0" err="1" smtClean="0">
                <a:hlinkClick r:id="rId4"/>
              </a:rPr>
              <a:t>Unported</a:t>
            </a:r>
            <a:r>
              <a:rPr lang="en-GB" dirty="0" smtClean="0">
                <a:hlinkClick r:id="rId4"/>
              </a:rPr>
              <a:t> License</a:t>
            </a:r>
            <a:r>
              <a:rPr lang="en-GB" dirty="0" smtClean="0"/>
              <a:t>.</a:t>
            </a:r>
            <a:br>
              <a:rPr lang="en-GB" dirty="0" smtClean="0"/>
            </a:br>
            <a:r>
              <a:rPr lang="en-GB" dirty="0" smtClean="0"/>
              <a:t>Based on all work published at </a:t>
            </a:r>
            <a:r>
              <a:rPr lang="en-GB" dirty="0" smtClean="0">
                <a:hlinkClick r:id="rId5"/>
              </a:rPr>
              <a:t>www.teachertoolkit.me</a:t>
            </a:r>
            <a:r>
              <a:rPr lang="en-GB" dirty="0" smtClean="0"/>
              <a:t>.</a:t>
            </a:r>
          </a:p>
          <a:p>
            <a:endParaRPr lang="en-GB" dirty="0" smtClean="0"/>
          </a:p>
          <a:p>
            <a:r>
              <a:rPr lang="en-US" baseline="0" dirty="0" smtClean="0"/>
              <a:t>Web: www.teachertoolkit.me</a:t>
            </a:r>
          </a:p>
          <a:p>
            <a:r>
              <a:rPr lang="en-US" baseline="0" dirty="0" smtClean="0"/>
              <a:t>Twitter: @TeacherToolkit</a:t>
            </a:r>
          </a:p>
          <a:p>
            <a:r>
              <a:rPr lang="en-US" baseline="0" dirty="0" smtClean="0"/>
              <a:t>Email: TeacherToolkit@me.com</a:t>
            </a:r>
          </a:p>
          <a:p>
            <a:endParaRPr lang="en-US" dirty="0"/>
          </a:p>
        </p:txBody>
      </p:sp>
      <p:sp>
        <p:nvSpPr>
          <p:cNvPr id="4" name="Slide Number Placeholder 3"/>
          <p:cNvSpPr>
            <a:spLocks noGrp="1"/>
          </p:cNvSpPr>
          <p:nvPr>
            <p:ph type="sldNum" sz="quarter" idx="10"/>
          </p:nvPr>
        </p:nvSpPr>
        <p:spPr/>
        <p:txBody>
          <a:bodyPr/>
          <a:lstStyle/>
          <a:p>
            <a:fld id="{6552606A-145C-2549-9252-C0CC868E0DE3}" type="slidenum">
              <a:rPr lang="en-US" smtClean="0"/>
              <a:t>38</a:t>
            </a:fld>
            <a:endParaRPr lang="en-US"/>
          </a:p>
        </p:txBody>
      </p:sp>
    </p:spTree>
    <p:extLst>
      <p:ext uri="{BB962C8B-B14F-4D97-AF65-F5344CB8AC3E}">
        <p14:creationId xmlns:p14="http://schemas.microsoft.com/office/powerpoint/2010/main" val="1594943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39</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GB" sz="2000" dirty="0" smtClean="0">
                <a:hlinkClick r:id="rId3"/>
              </a:rPr>
              <a:t>http://youtu.be/is31rrXubQ0?t=58s</a:t>
            </a:r>
            <a:endParaRPr lang="en-GB" sz="2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Play from  0.58 seconds up until 7m 37 </a:t>
            </a:r>
            <a:r>
              <a:rPr lang="en-US" sz="2000" dirty="0" err="1" smtClean="0"/>
              <a:t>secs</a:t>
            </a:r>
            <a:endParaRPr lang="en-US" sz="2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a:t>
            </a:fld>
            <a:endParaRPr lang="en-US"/>
          </a:p>
        </p:txBody>
      </p:sp>
    </p:spTree>
    <p:extLst>
      <p:ext uri="{BB962C8B-B14F-4D97-AF65-F5344CB8AC3E}">
        <p14:creationId xmlns:p14="http://schemas.microsoft.com/office/powerpoint/2010/main" val="1824217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41</a:t>
            </a:fld>
            <a:endParaRPr lang="en-US"/>
          </a:p>
        </p:txBody>
      </p:sp>
    </p:spTree>
    <p:extLst>
      <p:ext uri="{BB962C8B-B14F-4D97-AF65-F5344CB8AC3E}">
        <p14:creationId xmlns:p14="http://schemas.microsoft.com/office/powerpoint/2010/main" val="2787313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42</a:t>
            </a:fld>
            <a:endParaRPr lang="en-US"/>
          </a:p>
        </p:txBody>
      </p:sp>
    </p:spTree>
    <p:extLst>
      <p:ext uri="{BB962C8B-B14F-4D97-AF65-F5344CB8AC3E}">
        <p14:creationId xmlns:p14="http://schemas.microsoft.com/office/powerpoint/2010/main" val="3096401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43</a:t>
            </a:fld>
            <a:endParaRPr lang="en-US"/>
          </a:p>
        </p:txBody>
      </p:sp>
    </p:spTree>
    <p:extLst>
      <p:ext uri="{BB962C8B-B14F-4D97-AF65-F5344CB8AC3E}">
        <p14:creationId xmlns:p14="http://schemas.microsoft.com/office/powerpoint/2010/main" val="847183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44</a:t>
            </a:fld>
            <a:endParaRPr lang="en-US"/>
          </a:p>
        </p:txBody>
      </p:sp>
    </p:spTree>
    <p:extLst>
      <p:ext uri="{BB962C8B-B14F-4D97-AF65-F5344CB8AC3E}">
        <p14:creationId xmlns:p14="http://schemas.microsoft.com/office/powerpoint/2010/main" val="1358275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45</a:t>
            </a:fld>
            <a:endParaRPr lang="en-US"/>
          </a:p>
        </p:txBody>
      </p:sp>
    </p:spTree>
    <p:extLst>
      <p:ext uri="{BB962C8B-B14F-4D97-AF65-F5344CB8AC3E}">
        <p14:creationId xmlns:p14="http://schemas.microsoft.com/office/powerpoint/2010/main" val="1765327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46</a:t>
            </a:fld>
            <a:endParaRPr lang="en-US"/>
          </a:p>
        </p:txBody>
      </p:sp>
    </p:spTree>
    <p:extLst>
      <p:ext uri="{BB962C8B-B14F-4D97-AF65-F5344CB8AC3E}">
        <p14:creationId xmlns:p14="http://schemas.microsoft.com/office/powerpoint/2010/main" val="4160510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47</a:t>
            </a:fld>
            <a:endParaRPr lang="en-US"/>
          </a:p>
        </p:txBody>
      </p:sp>
    </p:spTree>
    <p:extLst>
      <p:ext uri="{BB962C8B-B14F-4D97-AF65-F5344CB8AC3E}">
        <p14:creationId xmlns:p14="http://schemas.microsoft.com/office/powerpoint/2010/main" val="3369554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48</a:t>
            </a:fld>
            <a:endParaRPr lang="en-US"/>
          </a:p>
        </p:txBody>
      </p:sp>
    </p:spTree>
    <p:extLst>
      <p:ext uri="{BB962C8B-B14F-4D97-AF65-F5344CB8AC3E}">
        <p14:creationId xmlns:p14="http://schemas.microsoft.com/office/powerpoint/2010/main" val="3627473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49</a:t>
            </a:fld>
            <a:endParaRPr lang="en-US"/>
          </a:p>
        </p:txBody>
      </p:sp>
    </p:spTree>
    <p:extLst>
      <p:ext uri="{BB962C8B-B14F-4D97-AF65-F5344CB8AC3E}">
        <p14:creationId xmlns:p14="http://schemas.microsoft.com/office/powerpoint/2010/main" val="1158433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50</a:t>
            </a:fld>
            <a:endParaRPr lang="en-US"/>
          </a:p>
        </p:txBody>
      </p:sp>
    </p:spTree>
    <p:extLst>
      <p:ext uri="{BB962C8B-B14F-4D97-AF65-F5344CB8AC3E}">
        <p14:creationId xmlns:p14="http://schemas.microsoft.com/office/powerpoint/2010/main" val="278119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a:t>
            </a:fld>
            <a:endParaRPr lang="en-US"/>
          </a:p>
        </p:txBody>
      </p:sp>
    </p:spTree>
    <p:extLst>
      <p:ext uri="{BB962C8B-B14F-4D97-AF65-F5344CB8AC3E}">
        <p14:creationId xmlns:p14="http://schemas.microsoft.com/office/powerpoint/2010/main" val="656207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51</a:t>
            </a:fld>
            <a:endParaRPr lang="en-US" altLang="en-US"/>
          </a:p>
        </p:txBody>
      </p:sp>
    </p:spTree>
    <p:extLst>
      <p:ext uri="{BB962C8B-B14F-4D97-AF65-F5344CB8AC3E}">
        <p14:creationId xmlns:p14="http://schemas.microsoft.com/office/powerpoint/2010/main" val="3617286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slideshow forms part</a:t>
            </a:r>
            <a:r>
              <a:rPr lang="en-US" sz="1200" baseline="0" dirty="0" smtClean="0"/>
              <a:t> of a formal presentation to be given in person.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Essentially, there are 5 ideas within this slideshow for any classroom teacher.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All the other slides are used for conversation at a CPD event.</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52</a:t>
            </a:fld>
            <a:endParaRPr lang="en-US"/>
          </a:p>
        </p:txBody>
      </p:sp>
    </p:spTree>
    <p:extLst>
      <p:ext uri="{BB962C8B-B14F-4D97-AF65-F5344CB8AC3E}">
        <p14:creationId xmlns:p14="http://schemas.microsoft.com/office/powerpoint/2010/main" val="10311205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53</a:t>
            </a:fld>
            <a:endParaRPr lang="en-US" altLang="en-US"/>
          </a:p>
        </p:txBody>
      </p:sp>
    </p:spTree>
    <p:extLst>
      <p:ext uri="{BB962C8B-B14F-4D97-AF65-F5344CB8AC3E}">
        <p14:creationId xmlns:p14="http://schemas.microsoft.com/office/powerpoint/2010/main" val="20921971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54</a:t>
            </a:fld>
            <a:endParaRPr lang="en-US"/>
          </a:p>
        </p:txBody>
      </p:sp>
    </p:spTree>
    <p:extLst>
      <p:ext uri="{BB962C8B-B14F-4D97-AF65-F5344CB8AC3E}">
        <p14:creationId xmlns:p14="http://schemas.microsoft.com/office/powerpoint/2010/main" val="732380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55</a:t>
            </a:fld>
            <a:endParaRPr lang="en-US"/>
          </a:p>
        </p:txBody>
      </p:sp>
    </p:spTree>
    <p:extLst>
      <p:ext uri="{BB962C8B-B14F-4D97-AF65-F5344CB8AC3E}">
        <p14:creationId xmlns:p14="http://schemas.microsoft.com/office/powerpoint/2010/main" val="3927353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57</a:t>
            </a:fld>
            <a:endParaRPr lang="en-US"/>
          </a:p>
        </p:txBody>
      </p:sp>
    </p:spTree>
    <p:extLst>
      <p:ext uri="{BB962C8B-B14F-4D97-AF65-F5344CB8AC3E}">
        <p14:creationId xmlns:p14="http://schemas.microsoft.com/office/powerpoint/2010/main" val="8825143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58</a:t>
            </a:fld>
            <a:endParaRPr lang="en-US"/>
          </a:p>
        </p:txBody>
      </p:sp>
    </p:spTree>
    <p:extLst>
      <p:ext uri="{BB962C8B-B14F-4D97-AF65-F5344CB8AC3E}">
        <p14:creationId xmlns:p14="http://schemas.microsoft.com/office/powerpoint/2010/main" val="2235623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59</a:t>
            </a:fld>
            <a:endParaRPr lang="en-US"/>
          </a:p>
        </p:txBody>
      </p:sp>
    </p:spTree>
    <p:extLst>
      <p:ext uri="{BB962C8B-B14F-4D97-AF65-F5344CB8AC3E}">
        <p14:creationId xmlns:p14="http://schemas.microsoft.com/office/powerpoint/2010/main" val="2218466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a:t>
            </a:r>
          </a:p>
          <a:p>
            <a:pPr>
              <a:spcBef>
                <a:spcPct val="0"/>
              </a:spcBef>
            </a:pPr>
            <a:endParaRPr lang="en-US" altLang="en-US" smtClean="0"/>
          </a:p>
          <a:p>
            <a:pPr>
              <a:spcBef>
                <a:spcPct val="0"/>
              </a:spcBef>
            </a:pPr>
            <a:r>
              <a:rPr lang="en-US" altLang="en-US" smtClean="0"/>
              <a:t>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515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3F8D782-8715-43C4-B33A-59F87A7919C0}" type="slidenum">
              <a:rPr lang="en-US" altLang="en-US"/>
              <a:pPr fontAlgn="base">
                <a:spcBef>
                  <a:spcPct val="0"/>
                </a:spcBef>
                <a:spcAft>
                  <a:spcPct val="0"/>
                </a:spcAft>
              </a:pPr>
              <a:t>60</a:t>
            </a:fld>
            <a:endParaRPr lang="en-US" altLang="en-US"/>
          </a:p>
        </p:txBody>
      </p:sp>
    </p:spTree>
    <p:extLst>
      <p:ext uri="{BB962C8B-B14F-4D97-AF65-F5344CB8AC3E}">
        <p14:creationId xmlns:p14="http://schemas.microsoft.com/office/powerpoint/2010/main" val="22328514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61</a:t>
            </a:fld>
            <a:endParaRPr lang="en-US"/>
          </a:p>
        </p:txBody>
      </p:sp>
    </p:spTree>
    <p:extLst>
      <p:ext uri="{BB962C8B-B14F-4D97-AF65-F5344CB8AC3E}">
        <p14:creationId xmlns:p14="http://schemas.microsoft.com/office/powerpoint/2010/main" val="264443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a:t>
            </a:fld>
            <a:endParaRPr lang="en-US"/>
          </a:p>
        </p:txBody>
      </p:sp>
    </p:spTree>
    <p:extLst>
      <p:ext uri="{BB962C8B-B14F-4D97-AF65-F5344CB8AC3E}">
        <p14:creationId xmlns:p14="http://schemas.microsoft.com/office/powerpoint/2010/main" val="566391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62</a:t>
            </a:fld>
            <a:endParaRPr lang="en-US"/>
          </a:p>
        </p:txBody>
      </p:sp>
    </p:spTree>
    <p:extLst>
      <p:ext uri="{BB962C8B-B14F-4D97-AF65-F5344CB8AC3E}">
        <p14:creationId xmlns:p14="http://schemas.microsoft.com/office/powerpoint/2010/main" val="987476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63</a:t>
            </a:fld>
            <a:endParaRPr lang="en-US" altLang="en-US"/>
          </a:p>
        </p:txBody>
      </p:sp>
    </p:spTree>
    <p:extLst>
      <p:ext uri="{BB962C8B-B14F-4D97-AF65-F5344CB8AC3E}">
        <p14:creationId xmlns:p14="http://schemas.microsoft.com/office/powerpoint/2010/main" val="19951423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64</a:t>
            </a:fld>
            <a:endParaRPr lang="en-US"/>
          </a:p>
        </p:txBody>
      </p:sp>
    </p:spTree>
    <p:extLst>
      <p:ext uri="{BB962C8B-B14F-4D97-AF65-F5344CB8AC3E}">
        <p14:creationId xmlns:p14="http://schemas.microsoft.com/office/powerpoint/2010/main" val="37529469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65</a:t>
            </a:fld>
            <a:endParaRPr lang="en-US"/>
          </a:p>
        </p:txBody>
      </p:sp>
    </p:spTree>
    <p:extLst>
      <p:ext uri="{BB962C8B-B14F-4D97-AF65-F5344CB8AC3E}">
        <p14:creationId xmlns:p14="http://schemas.microsoft.com/office/powerpoint/2010/main" val="26444380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66</a:t>
            </a:fld>
            <a:endParaRPr lang="en-US"/>
          </a:p>
        </p:txBody>
      </p:sp>
    </p:spTree>
    <p:extLst>
      <p:ext uri="{BB962C8B-B14F-4D97-AF65-F5344CB8AC3E}">
        <p14:creationId xmlns:p14="http://schemas.microsoft.com/office/powerpoint/2010/main" val="32092884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a:t>
            </a:r>
          </a:p>
          <a:p>
            <a:pPr>
              <a:spcBef>
                <a:spcPct val="0"/>
              </a:spcBef>
            </a:pPr>
            <a:endParaRPr lang="en-US" altLang="en-US" smtClean="0"/>
          </a:p>
          <a:p>
            <a:pPr>
              <a:spcBef>
                <a:spcPct val="0"/>
              </a:spcBef>
            </a:pPr>
            <a:r>
              <a:rPr lang="en-US" altLang="en-US" smtClean="0"/>
              <a:t>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a:p>
            <a:pPr>
              <a:spcBef>
                <a:spcPct val="0"/>
              </a:spcBef>
            </a:pPr>
            <a:endParaRPr lang="en-US" altLang="en-US" smtClean="0"/>
          </a:p>
        </p:txBody>
      </p:sp>
      <p:sp>
        <p:nvSpPr>
          <p:cNvPr id="154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72014BD-D3CA-499E-A500-1007A3EA3C0E}" type="slidenum">
              <a:rPr lang="en-US" altLang="en-US"/>
              <a:pPr fontAlgn="base">
                <a:spcBef>
                  <a:spcPct val="0"/>
                </a:spcBef>
                <a:spcAft>
                  <a:spcPct val="0"/>
                </a:spcAft>
              </a:pPr>
              <a:t>67</a:t>
            </a:fld>
            <a:endParaRPr lang="en-US" altLang="en-US"/>
          </a:p>
        </p:txBody>
      </p:sp>
    </p:spTree>
    <p:extLst>
      <p:ext uri="{BB962C8B-B14F-4D97-AF65-F5344CB8AC3E}">
        <p14:creationId xmlns:p14="http://schemas.microsoft.com/office/powerpoint/2010/main" val="34690146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slideshow forms part</a:t>
            </a:r>
            <a:r>
              <a:rPr lang="en-US" sz="1200" baseline="0" dirty="0" smtClean="0"/>
              <a:t> of a formal presentation to be given in person.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Essentially, there are 5 ideas within this slideshow for any classroom teacher.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All the other slides are used for conversation at a CPD event.</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69</a:t>
            </a:fld>
            <a:endParaRPr lang="en-US"/>
          </a:p>
        </p:txBody>
      </p:sp>
    </p:spTree>
    <p:extLst>
      <p:ext uri="{BB962C8B-B14F-4D97-AF65-F5344CB8AC3E}">
        <p14:creationId xmlns:p14="http://schemas.microsoft.com/office/powerpoint/2010/main" val="36484079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70</a:t>
            </a:fld>
            <a:endParaRPr lang="en-US" altLang="en-US"/>
          </a:p>
        </p:txBody>
      </p:sp>
    </p:spTree>
    <p:extLst>
      <p:ext uri="{BB962C8B-B14F-4D97-AF65-F5344CB8AC3E}">
        <p14:creationId xmlns:p14="http://schemas.microsoft.com/office/powerpoint/2010/main" val="12939797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8</a:t>
            </a:fld>
            <a:endParaRPr lang="en-US"/>
          </a:p>
        </p:txBody>
      </p:sp>
    </p:spTree>
    <p:extLst>
      <p:ext uri="{BB962C8B-B14F-4D97-AF65-F5344CB8AC3E}">
        <p14:creationId xmlns:p14="http://schemas.microsoft.com/office/powerpoint/2010/main" val="1124181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a:p>
            <a:pPr>
              <a:spcBef>
                <a:spcPct val="0"/>
              </a:spcBef>
            </a:pPr>
            <a:endParaRPr lang="en-US" altLang="en-US" smtClean="0"/>
          </a:p>
        </p:txBody>
      </p:sp>
      <p:sp>
        <p:nvSpPr>
          <p:cNvPr id="1300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E5279AA-3261-4E4C-9491-49CE66335D3D}" type="slidenum">
              <a:rPr lang="en-US" altLang="en-US"/>
              <a:pPr fontAlgn="base">
                <a:spcBef>
                  <a:spcPct val="0"/>
                </a:spcBef>
                <a:spcAft>
                  <a:spcPct val="0"/>
                </a:spcAft>
              </a:pPr>
              <a:t>73</a:t>
            </a:fld>
            <a:endParaRPr lang="en-US" altLang="en-US"/>
          </a:p>
        </p:txBody>
      </p:sp>
    </p:spTree>
    <p:extLst>
      <p:ext uri="{BB962C8B-B14F-4D97-AF65-F5344CB8AC3E}">
        <p14:creationId xmlns:p14="http://schemas.microsoft.com/office/powerpoint/2010/main" val="27314913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76</a:t>
            </a:fld>
            <a:endParaRPr lang="en-US" altLang="en-US"/>
          </a:p>
        </p:txBody>
      </p:sp>
    </p:spTree>
    <p:extLst>
      <p:ext uri="{BB962C8B-B14F-4D97-AF65-F5344CB8AC3E}">
        <p14:creationId xmlns:p14="http://schemas.microsoft.com/office/powerpoint/2010/main" val="2228645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77</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024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0435981-4B9C-4BEF-BEC7-8D636F699A2E}" type="slidenum">
              <a:rPr lang="en-US" altLang="en-US"/>
              <a:pPr fontAlgn="base">
                <a:spcBef>
                  <a:spcPct val="0"/>
                </a:spcBef>
                <a:spcAft>
                  <a:spcPct val="0"/>
                </a:spcAft>
              </a:pPr>
              <a:t>78</a:t>
            </a:fld>
            <a:endParaRPr lang="en-US" altLang="en-US"/>
          </a:p>
        </p:txBody>
      </p:sp>
    </p:spTree>
    <p:extLst>
      <p:ext uri="{BB962C8B-B14F-4D97-AF65-F5344CB8AC3E}">
        <p14:creationId xmlns:p14="http://schemas.microsoft.com/office/powerpoint/2010/main" val="17323702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79</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81</a:t>
            </a:fld>
            <a:endParaRPr lang="en-US" altLang="en-US"/>
          </a:p>
        </p:txBody>
      </p:sp>
    </p:spTree>
    <p:extLst>
      <p:ext uri="{BB962C8B-B14F-4D97-AF65-F5344CB8AC3E}">
        <p14:creationId xmlns:p14="http://schemas.microsoft.com/office/powerpoint/2010/main" val="25542336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82</a:t>
            </a:fld>
            <a:endParaRPr lang="en-US" altLang="en-US"/>
          </a:p>
        </p:txBody>
      </p:sp>
    </p:spTree>
    <p:extLst>
      <p:ext uri="{BB962C8B-B14F-4D97-AF65-F5344CB8AC3E}">
        <p14:creationId xmlns:p14="http://schemas.microsoft.com/office/powerpoint/2010/main" val="33160466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83</a:t>
            </a:fld>
            <a:endParaRPr lang="en-US" altLang="en-US"/>
          </a:p>
        </p:txBody>
      </p:sp>
    </p:spTree>
    <p:extLst>
      <p:ext uri="{BB962C8B-B14F-4D97-AF65-F5344CB8AC3E}">
        <p14:creationId xmlns:p14="http://schemas.microsoft.com/office/powerpoint/2010/main" val="122380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Who tweets?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Who uses Twitter professionally?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TeachMeets?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Who reads blogs?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Who writes a blog?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Who lesson grades?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Who </a:t>
            </a:r>
            <a:r>
              <a:rPr lang="en-US" dirty="0" err="1" smtClean="0"/>
              <a:t>doesn</a:t>
            </a:r>
            <a:r>
              <a:rPr lang="fr-FR" dirty="0" smtClean="0"/>
              <a:t>’</a:t>
            </a:r>
            <a:r>
              <a:rPr lang="en-US" dirty="0" smtClean="0"/>
              <a:t>t</a:t>
            </a:r>
            <a:r>
              <a:rPr lang="en-US" baseline="0" dirty="0" smtClean="0"/>
              <a:t> lesson grade?</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9</a:t>
            </a:fld>
            <a:endParaRPr lang="en-US"/>
          </a:p>
        </p:txBody>
      </p:sp>
    </p:spTree>
    <p:extLst>
      <p:ext uri="{BB962C8B-B14F-4D97-AF65-F5344CB8AC3E}">
        <p14:creationId xmlns:p14="http://schemas.microsoft.com/office/powerpoint/2010/main" val="18326623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84</a:t>
            </a:fld>
            <a:endParaRPr lang="en-US" altLang="en-US"/>
          </a:p>
        </p:txBody>
      </p:sp>
    </p:spTree>
    <p:extLst>
      <p:ext uri="{BB962C8B-B14F-4D97-AF65-F5344CB8AC3E}">
        <p14:creationId xmlns:p14="http://schemas.microsoft.com/office/powerpoint/2010/main" val="3698090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85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86</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88</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89</a:t>
            </a:fld>
            <a:endParaRPr lang="en-US"/>
          </a:p>
        </p:txBody>
      </p:sp>
    </p:spTree>
    <p:extLst>
      <p:ext uri="{BB962C8B-B14F-4D97-AF65-F5344CB8AC3E}">
        <p14:creationId xmlns:p14="http://schemas.microsoft.com/office/powerpoint/2010/main" val="26444380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92</a:t>
            </a:fld>
            <a:endParaRPr lang="en-US"/>
          </a:p>
        </p:txBody>
      </p:sp>
    </p:spTree>
    <p:extLst>
      <p:ext uri="{BB962C8B-B14F-4D97-AF65-F5344CB8AC3E}">
        <p14:creationId xmlns:p14="http://schemas.microsoft.com/office/powerpoint/2010/main" val="42603835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slideshow forms part</a:t>
            </a:r>
            <a:r>
              <a:rPr lang="en-US" sz="1200" baseline="0" dirty="0" smtClean="0"/>
              <a:t> of a formal presentation to be given in person.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Essentially, there are 5 ideas within this slideshow for any classroom teacher.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All the other slides are used for conversation at a CPD event.</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93</a:t>
            </a:fld>
            <a:endParaRPr lang="en-US"/>
          </a:p>
        </p:txBody>
      </p:sp>
    </p:spTree>
    <p:extLst>
      <p:ext uri="{BB962C8B-B14F-4D97-AF65-F5344CB8AC3E}">
        <p14:creationId xmlns:p14="http://schemas.microsoft.com/office/powerpoint/2010/main" val="27160847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792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55E47FF-F550-4AAE-8775-A48A7435B7D6}" type="slidenum">
              <a:rPr lang="en-US" altLang="en-US"/>
              <a:pPr fontAlgn="base">
                <a:spcBef>
                  <a:spcPct val="0"/>
                </a:spcBef>
                <a:spcAft>
                  <a:spcPct val="0"/>
                </a:spcAft>
              </a:pPr>
              <a:t>94</a:t>
            </a:fld>
            <a:endParaRPr lang="en-US" altLang="en-US"/>
          </a:p>
        </p:txBody>
      </p:sp>
    </p:spTree>
    <p:extLst>
      <p:ext uri="{BB962C8B-B14F-4D97-AF65-F5344CB8AC3E}">
        <p14:creationId xmlns:p14="http://schemas.microsoft.com/office/powerpoint/2010/main" val="542188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slideshow forms part</a:t>
            </a:r>
            <a:r>
              <a:rPr lang="en-US" sz="1200" baseline="0" dirty="0" smtClean="0"/>
              <a:t> of a formal presentation to be given in person.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Essentially, there are 5 ideas within this slideshow for any classroom teacher.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All the other slides are used for conversation at a CPD event.</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10</a:t>
            </a:fld>
            <a:endParaRPr lang="en-US"/>
          </a:p>
        </p:txBody>
      </p:sp>
    </p:spTree>
    <p:extLst>
      <p:ext uri="{BB962C8B-B14F-4D97-AF65-F5344CB8AC3E}">
        <p14:creationId xmlns:p14="http://schemas.microsoft.com/office/powerpoint/2010/main" val="21823578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a:t>
            </a:r>
            <a:r>
              <a:rPr lang="en-US" altLang="en-US" dirty="0" err="1" smtClean="0">
                <a:hlinkClick r:id="rId4"/>
              </a:rPr>
              <a:t>NonCommercial</a:t>
            </a:r>
            <a:r>
              <a:rPr lang="en-US" altLang="en-US" dirty="0" smtClean="0">
                <a:hlinkClick r:id="rId4"/>
              </a:rPr>
              <a:t>-</a:t>
            </a:r>
            <a:r>
              <a:rPr lang="en-US" altLang="en-US" dirty="0" err="1" smtClean="0">
                <a:hlinkClick r:id="rId4"/>
              </a:rPr>
              <a:t>NoDerivs</a:t>
            </a:r>
            <a:r>
              <a:rPr lang="en-US" altLang="en-US" dirty="0" smtClean="0">
                <a:hlinkClick r:id="rId4"/>
              </a:rPr>
              <a:t> 3.0 </a:t>
            </a:r>
            <a:r>
              <a:rPr lang="en-US" altLang="en-US" dirty="0" err="1" smtClean="0">
                <a:hlinkClick r:id="rId4"/>
              </a:rPr>
              <a:t>Unported</a:t>
            </a:r>
            <a:r>
              <a:rPr lang="en-US" altLang="en-US" dirty="0" smtClean="0">
                <a:hlinkClick r:id="rId4"/>
              </a:rPr>
              <a:t> License</a:t>
            </a:r>
            <a:r>
              <a:rPr lang="en-US" altLang="en-US" dirty="0" smtClean="0"/>
              <a:t>. </a:t>
            </a:r>
          </a:p>
          <a:p>
            <a:pPr>
              <a:spcBef>
                <a:spcPct val="0"/>
              </a:spcBef>
            </a:pPr>
            <a:endParaRPr lang="en-US" altLang="en-US" dirty="0" smtClean="0"/>
          </a:p>
          <a:p>
            <a:pPr>
              <a:spcBef>
                <a:spcPct val="0"/>
              </a:spcBef>
            </a:pPr>
            <a:r>
              <a:rPr lang="en-US" altLang="en-US" dirty="0" smtClean="0"/>
              <a:t>Based on all work published at </a:t>
            </a:r>
            <a:r>
              <a:rPr lang="en-US" altLang="en-US" dirty="0" smtClean="0">
                <a:hlinkClick r:id="rId5"/>
              </a:rPr>
              <a:t>www.teachertoolkit.me</a:t>
            </a:r>
            <a:endParaRPr lang="en-US" altLang="en-US" dirty="0" smtClean="0"/>
          </a:p>
          <a:p>
            <a:pPr>
              <a:spcBef>
                <a:spcPct val="0"/>
              </a:spcBef>
            </a:pPr>
            <a:r>
              <a:rPr lang="en-US" altLang="en-US" smtClean="0"/>
              <a:t>@TeacherToolkit Limited.</a:t>
            </a:r>
          </a:p>
          <a:p>
            <a:endParaRPr lang="en-GB"/>
          </a:p>
        </p:txBody>
      </p:sp>
      <p:sp>
        <p:nvSpPr>
          <p:cNvPr id="4" name="Slide Number Placeholder 3"/>
          <p:cNvSpPr>
            <a:spLocks noGrp="1"/>
          </p:cNvSpPr>
          <p:nvPr>
            <p:ph type="sldNum" sz="quarter" idx="10"/>
          </p:nvPr>
        </p:nvSpPr>
        <p:spPr/>
        <p:txBody>
          <a:bodyPr/>
          <a:lstStyle/>
          <a:p>
            <a:fld id="{304A340C-44D3-4AC2-837D-3986FD3FD293}" type="slidenum">
              <a:rPr lang="en-GB" smtClean="0"/>
              <a:t>96</a:t>
            </a:fld>
            <a:endParaRPr lang="en-GB"/>
          </a:p>
        </p:txBody>
      </p:sp>
    </p:spTree>
    <p:extLst>
      <p:ext uri="{BB962C8B-B14F-4D97-AF65-F5344CB8AC3E}">
        <p14:creationId xmlns:p14="http://schemas.microsoft.com/office/powerpoint/2010/main" val="37734885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98</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99</a:t>
            </a:fld>
            <a:endParaRPr lang="en-US" altLang="en-US"/>
          </a:p>
        </p:txBody>
      </p:sp>
    </p:spTree>
    <p:extLst>
      <p:ext uri="{BB962C8B-B14F-4D97-AF65-F5344CB8AC3E}">
        <p14:creationId xmlns:p14="http://schemas.microsoft.com/office/powerpoint/2010/main" val="11126255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101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781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BB95CF5-EA9E-41C3-A808-6F8E2B57DB7A}" type="slidenum">
              <a:rPr lang="en-US" altLang="en-US"/>
              <a:pPr fontAlgn="base">
                <a:spcBef>
                  <a:spcPct val="0"/>
                </a:spcBef>
                <a:spcAft>
                  <a:spcPct val="0"/>
                </a:spcAft>
              </a:pPr>
              <a:t>102</a:t>
            </a:fld>
            <a:endParaRPr lang="en-US" altLang="en-US"/>
          </a:p>
        </p:txBody>
      </p:sp>
    </p:spTree>
    <p:extLst>
      <p:ext uri="{BB962C8B-B14F-4D97-AF65-F5344CB8AC3E}">
        <p14:creationId xmlns:p14="http://schemas.microsoft.com/office/powerpoint/2010/main" val="35190295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103</a:t>
            </a:fld>
            <a:endParaRPr lang="en-US"/>
          </a:p>
        </p:txBody>
      </p:sp>
    </p:spTree>
    <p:extLst>
      <p:ext uri="{BB962C8B-B14F-4D97-AF65-F5344CB8AC3E}">
        <p14:creationId xmlns:p14="http://schemas.microsoft.com/office/powerpoint/2010/main" val="41333367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5 Minute Lesson Plan is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Saving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Outstanding?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IT DOESN’T MATTER</a:t>
            </a:r>
            <a:r>
              <a:rPr lang="en-US" sz="1200" baseline="0" dirty="0" smtClean="0"/>
              <a:t> – just be the best you can.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Read all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Great appraisal conversation – great question to ask yourself/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Now re-read the RED parts only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By removing (own) insinuates the reader (as a teacher) – are they doing the best for their own kids in their own classroom</a:t>
            </a:r>
            <a:endParaRPr lang="en-US" dirty="0"/>
          </a:p>
        </p:txBody>
      </p:sp>
      <p:sp>
        <p:nvSpPr>
          <p:cNvPr id="4" name="Slide Number Placeholder 3"/>
          <p:cNvSpPr>
            <a:spLocks noGrp="1"/>
          </p:cNvSpPr>
          <p:nvPr>
            <p:ph type="sldNum" sz="quarter" idx="10"/>
          </p:nvPr>
        </p:nvSpPr>
        <p:spPr/>
        <p:txBody>
          <a:bodyPr/>
          <a:lstStyle/>
          <a:p>
            <a:fld id="{8ED22813-6D36-BA47-A4B4-AF46240FF630}" type="slidenum">
              <a:rPr lang="en-US" smtClean="0"/>
              <a:t>104</a:t>
            </a:fld>
            <a:endParaRPr lang="en-US"/>
          </a:p>
        </p:txBody>
      </p:sp>
    </p:spTree>
    <p:extLst>
      <p:ext uri="{BB962C8B-B14F-4D97-AF65-F5344CB8AC3E}">
        <p14:creationId xmlns:p14="http://schemas.microsoft.com/office/powerpoint/2010/main" val="27666243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Photos of @</a:t>
            </a:r>
            <a:r>
              <a:rPr lang="en-US" sz="1200" dirty="0" err="1" smtClean="0"/>
              <a:t>FreddieWM</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t>Learing</a:t>
            </a:r>
            <a:r>
              <a:rPr lang="en-US" sz="1200" dirty="0" smtClean="0"/>
              <a:t> outside and at</a:t>
            </a:r>
            <a:r>
              <a:rPr lang="en-US" sz="1200" baseline="0" dirty="0" smtClean="0"/>
              <a:t> home.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How can this be brought back into the classroom.</a:t>
            </a:r>
            <a:endParaRPr lang="en-US" dirty="0"/>
          </a:p>
        </p:txBody>
      </p:sp>
      <p:sp>
        <p:nvSpPr>
          <p:cNvPr id="4" name="Slide Number Placeholder 3"/>
          <p:cNvSpPr>
            <a:spLocks noGrp="1"/>
          </p:cNvSpPr>
          <p:nvPr>
            <p:ph type="sldNum" sz="quarter" idx="10"/>
          </p:nvPr>
        </p:nvSpPr>
        <p:spPr/>
        <p:txBody>
          <a:bodyPr/>
          <a:lstStyle/>
          <a:p>
            <a:fld id="{8ED22813-6D36-BA47-A4B4-AF46240FF630}" type="slidenum">
              <a:rPr lang="en-US" smtClean="0"/>
              <a:t>105</a:t>
            </a:fld>
            <a:endParaRPr lang="en-US"/>
          </a:p>
        </p:txBody>
      </p:sp>
    </p:spTree>
    <p:extLst>
      <p:ext uri="{BB962C8B-B14F-4D97-AF65-F5344CB8AC3E}">
        <p14:creationId xmlns:p14="http://schemas.microsoft.com/office/powerpoint/2010/main" val="38727257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792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55E47FF-F550-4AAE-8775-A48A7435B7D6}" type="slidenum">
              <a:rPr lang="en-US" altLang="en-US"/>
              <a:pPr fontAlgn="base">
                <a:spcBef>
                  <a:spcPct val="0"/>
                </a:spcBef>
                <a:spcAft>
                  <a:spcPct val="0"/>
                </a:spcAft>
              </a:pPr>
              <a:t>106</a:t>
            </a:fld>
            <a:endParaRPr lang="en-US" altLang="en-US"/>
          </a:p>
        </p:txBody>
      </p:sp>
    </p:spTree>
    <p:extLst>
      <p:ext uri="{BB962C8B-B14F-4D97-AF65-F5344CB8AC3E}">
        <p14:creationId xmlns:p14="http://schemas.microsoft.com/office/powerpoint/2010/main" val="54218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9AC2900-50C2-A342-BF75-E394794FC494}" type="datetime1">
              <a:rPr lang="en-GB" smtClean="0"/>
              <a:t>17/02/2015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362305234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EA42AF1-9212-2F42-8C5D-EC1ADB870790}" type="datetime1">
              <a:rPr lang="en-GB" smtClean="0"/>
              <a:t>17/02/2015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341917920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F3A06E-513B-5540-941F-FAE0FCAF056F}" type="datetime1">
              <a:rPr lang="en-GB" smtClean="0"/>
              <a:t>17/02/2015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36358124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916BA64-7B5C-164D-B3DB-23DE69757253}" type="datetime1">
              <a:rPr lang="en-GB" smtClean="0"/>
              <a:t>17/02/2015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208051321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340BA0D-CEF7-7848-9E06-5EF92517AD68}" type="datetime1">
              <a:rPr lang="en-GB" smtClean="0"/>
              <a:t>17/02/2015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2614707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ADD09E1-1825-C94E-9943-7B6E07C7F1D8}" type="datetime1">
              <a:rPr lang="en-GB" smtClean="0"/>
              <a:t>17/02/2015</a:t>
            </a:fld>
            <a:endParaRPr lang="en-US"/>
          </a:p>
        </p:txBody>
      </p:sp>
      <p:sp>
        <p:nvSpPr>
          <p:cNvPr id="6" name="Footer Placeholder 5"/>
          <p:cNvSpPr>
            <a:spLocks noGrp="1"/>
          </p:cNvSpPr>
          <p:nvPr>
            <p:ph type="ftr" sz="quarter" idx="11"/>
          </p:nvPr>
        </p:nvSpPr>
        <p:spPr/>
        <p:txBody>
          <a:bodyPr/>
          <a:lstStyle/>
          <a:p>
            <a:r>
              <a:rPr lang="en-US" smtClean="0"/>
              <a:t>Copyright: @TeacherToolkit Ltd.</a:t>
            </a:r>
            <a:endParaRPr lang="en-US"/>
          </a:p>
        </p:txBody>
      </p:sp>
      <p:sp>
        <p:nvSpPr>
          <p:cNvPr id="7" name="Slide Number Placeholder 6"/>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1673782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B39A84C-94B4-1A4A-B49E-930B5F0A24C2}" type="datetime1">
              <a:rPr lang="en-GB" smtClean="0"/>
              <a:t>17/02/2015</a:t>
            </a:fld>
            <a:endParaRPr lang="en-US"/>
          </a:p>
        </p:txBody>
      </p:sp>
      <p:sp>
        <p:nvSpPr>
          <p:cNvPr id="8" name="Footer Placeholder 7"/>
          <p:cNvSpPr>
            <a:spLocks noGrp="1"/>
          </p:cNvSpPr>
          <p:nvPr>
            <p:ph type="ftr" sz="quarter" idx="11"/>
          </p:nvPr>
        </p:nvSpPr>
        <p:spPr/>
        <p:txBody>
          <a:bodyPr/>
          <a:lstStyle/>
          <a:p>
            <a:r>
              <a:rPr lang="en-US" smtClean="0"/>
              <a:t>Copyright: @TeacherToolkit Ltd.</a:t>
            </a:r>
            <a:endParaRPr lang="en-US"/>
          </a:p>
        </p:txBody>
      </p:sp>
      <p:sp>
        <p:nvSpPr>
          <p:cNvPr id="9" name="Slide Number Placeholder 8"/>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24916087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79F76C0-29ED-0A41-BD76-F3F469DAA997}" type="datetime1">
              <a:rPr lang="en-GB" smtClean="0"/>
              <a:t>17/02/2015</a:t>
            </a:fld>
            <a:endParaRPr lang="en-US"/>
          </a:p>
        </p:txBody>
      </p:sp>
      <p:sp>
        <p:nvSpPr>
          <p:cNvPr id="4" name="Footer Placeholder 3"/>
          <p:cNvSpPr>
            <a:spLocks noGrp="1"/>
          </p:cNvSpPr>
          <p:nvPr>
            <p:ph type="ftr" sz="quarter" idx="11"/>
          </p:nvPr>
        </p:nvSpPr>
        <p:spPr/>
        <p:txBody>
          <a:bodyPr/>
          <a:lstStyle/>
          <a:p>
            <a:r>
              <a:rPr lang="en-US" smtClean="0"/>
              <a:t>Copyright: @TeacherToolkit Ltd.</a:t>
            </a:r>
            <a:endParaRPr lang="en-US"/>
          </a:p>
        </p:txBody>
      </p:sp>
      <p:sp>
        <p:nvSpPr>
          <p:cNvPr id="5" name="Slide Number Placeholder 4"/>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05755866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591FC-F4D5-C749-B8A4-56F34709B315}" type="datetime1">
              <a:rPr lang="en-GB" smtClean="0"/>
              <a:t>17/02/2015</a:t>
            </a:fld>
            <a:endParaRPr lang="en-US"/>
          </a:p>
        </p:txBody>
      </p:sp>
      <p:sp>
        <p:nvSpPr>
          <p:cNvPr id="3" name="Footer Placeholder 2"/>
          <p:cNvSpPr>
            <a:spLocks noGrp="1"/>
          </p:cNvSpPr>
          <p:nvPr>
            <p:ph type="ftr" sz="quarter" idx="11"/>
          </p:nvPr>
        </p:nvSpPr>
        <p:spPr/>
        <p:txBody>
          <a:bodyPr/>
          <a:lstStyle/>
          <a:p>
            <a:r>
              <a:rPr lang="en-US" smtClean="0"/>
              <a:t>Copyright: @TeacherToolkit Ltd.</a:t>
            </a:r>
            <a:endParaRPr lang="en-US"/>
          </a:p>
        </p:txBody>
      </p:sp>
      <p:sp>
        <p:nvSpPr>
          <p:cNvPr id="4" name="Slide Number Placeholder 3"/>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78829413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62D4727-5145-E344-837F-E22DDC9B1C08}" type="datetime1">
              <a:rPr lang="en-GB" smtClean="0"/>
              <a:t>17/02/2015</a:t>
            </a:fld>
            <a:endParaRPr lang="en-US"/>
          </a:p>
        </p:txBody>
      </p:sp>
      <p:sp>
        <p:nvSpPr>
          <p:cNvPr id="6" name="Footer Placeholder 5"/>
          <p:cNvSpPr>
            <a:spLocks noGrp="1"/>
          </p:cNvSpPr>
          <p:nvPr>
            <p:ph type="ftr" sz="quarter" idx="11"/>
          </p:nvPr>
        </p:nvSpPr>
        <p:spPr/>
        <p:txBody>
          <a:bodyPr/>
          <a:lstStyle/>
          <a:p>
            <a:r>
              <a:rPr lang="en-US" smtClean="0"/>
              <a:t>Copyright: @TeacherToolkit Ltd.</a:t>
            </a:r>
            <a:endParaRPr lang="en-US"/>
          </a:p>
        </p:txBody>
      </p:sp>
      <p:sp>
        <p:nvSpPr>
          <p:cNvPr id="7" name="Slide Number Placeholder 6"/>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83380139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247A26E-EA7C-E64B-A7DC-A037D712A385}" type="datetime1">
              <a:rPr lang="en-GB" smtClean="0"/>
              <a:t>17/02/2015</a:t>
            </a:fld>
            <a:endParaRPr lang="en-US"/>
          </a:p>
        </p:txBody>
      </p:sp>
      <p:sp>
        <p:nvSpPr>
          <p:cNvPr id="6" name="Footer Placeholder 5"/>
          <p:cNvSpPr>
            <a:spLocks noGrp="1"/>
          </p:cNvSpPr>
          <p:nvPr>
            <p:ph type="ftr" sz="quarter" idx="11"/>
          </p:nvPr>
        </p:nvSpPr>
        <p:spPr/>
        <p:txBody>
          <a:bodyPr/>
          <a:lstStyle/>
          <a:p>
            <a:r>
              <a:rPr lang="en-US" smtClean="0"/>
              <a:t>Copyright: @TeacherToolkit Ltd.</a:t>
            </a:r>
            <a:endParaRPr lang="en-US"/>
          </a:p>
        </p:txBody>
      </p:sp>
      <p:sp>
        <p:nvSpPr>
          <p:cNvPr id="7" name="Slide Number Placeholder 6"/>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28870680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4E5D9-9C27-3949-9AA2-32BC2E38F916}" type="datetime1">
              <a:rPr lang="en-GB" smtClean="0"/>
              <a:t>17/02/2015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@TeacherToolkit Ltd.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1639B-124B-A84A-80CE-DAE66E9E90C6}" type="slidenum">
              <a:rPr lang="en-US" smtClean="0"/>
              <a:t>‹#›</a:t>
            </a:fld>
            <a:endParaRPr lang="en-US"/>
          </a:p>
        </p:txBody>
      </p:sp>
    </p:spTree>
    <p:extLst>
      <p:ext uri="{BB962C8B-B14F-4D97-AF65-F5344CB8AC3E}">
        <p14:creationId xmlns:p14="http://schemas.microsoft.com/office/powerpoint/2010/main" val="256087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hyperlink" Target="http://www.thefeedingdoctor.com"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RxsOVK4syxU"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mediabistro.com/fishbowldc/the-fishbowldc-interview-with-dcjourno_b3115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sk-eternalsapience.blogspot.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clker.com/clipart-pencil-1.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www.clker.com/clipart-pencil-1.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www.clker.com/clipart-pencil-1.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psychologies.co.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kstfamily.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mommynoire.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thebabyshopaholic.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theguardian.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thefeedingdoctor.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lindseymcdivitt.com/blo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Body_proportions"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en.wikipedia.org/wiki/De_architectura" TargetMode="Externa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vampireexplored.wordpress.com"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hyperlink" Target="http://youtu.be/is31rrXubQ0?t=58s"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4.bp.blogspot.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hyperlink" Target="http://www.invessence.com"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lbsolutions.no/?attachment_id=18"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www.joejuggler.com" TargetMode="Externa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oleObject" Target="../embeddings/Microsoft_Excel_97-2003_Worksheet1.xls"/></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58.png"/><Relationship Id="rId4" Type="http://schemas.openxmlformats.org/officeDocument/2006/relationships/oleObject" Target="../embeddings/Microsoft_Excel_97-2003_Worksheet2.xls"/></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www.memphisflyer.com" TargetMode="Externa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hyperlink" Target="http://www.studyblue.com/" TargetMode="External"/><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91.xml"/><Relationship Id="rId16"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66.JP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hyperlink" Target="http://melisaandryun.com/category/articles/" TargetMode="External"/><Relationship Id="rId9" Type="http://schemas.openxmlformats.org/officeDocument/2006/relationships/image" Target="../media/image64.png"/><Relationship Id="rId14" Type="http://schemas.openxmlformats.org/officeDocument/2006/relationships/image" Target="../media/image69.png"/></Relationships>
</file>

<file path=ppt/slides/_rels/slide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7844" y="1103774"/>
            <a:ext cx="5709850" cy="833297"/>
          </a:xfrm>
        </p:spPr>
        <p:txBody>
          <a:bodyPr>
            <a:noAutofit/>
          </a:bodyPr>
          <a:lstStyle/>
          <a:p>
            <a:pPr algn="l"/>
            <a:r>
              <a:rPr lang="en-US" sz="5000" dirty="0" smtClean="0">
                <a:solidFill>
                  <a:srgbClr val="000000"/>
                </a:solidFill>
                <a:latin typeface="Impact"/>
                <a:cs typeface="Impact"/>
              </a:rPr>
              <a:t>is setting up…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10" name="Picture 9" descr="Screen Shot 2014-06-15 at 16.03.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29" y="125586"/>
            <a:ext cx="5099119" cy="1001613"/>
          </a:xfrm>
          <a:prstGeom prst="rect">
            <a:avLst/>
          </a:prstGeom>
        </p:spPr>
      </p:pic>
      <p:pic>
        <p:nvPicPr>
          <p:cNvPr id="19" name="Picture 18" descr="loading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593" y="1906908"/>
            <a:ext cx="4075249" cy="3056437"/>
          </a:xfrm>
          <a:prstGeom prst="rect">
            <a:avLst/>
          </a:prstGeom>
        </p:spPr>
      </p:pic>
    </p:spTree>
    <p:extLst>
      <p:ext uri="{BB962C8B-B14F-4D97-AF65-F5344CB8AC3E}">
        <p14:creationId xmlns:p14="http://schemas.microsoft.com/office/powerpoint/2010/main" val="82682645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gT6zBpIYAE5qd-.jpg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672"/>
            <a:ext cx="9144000" cy="6054328"/>
          </a:xfrm>
          <a:prstGeom prst="rect">
            <a:avLst/>
          </a:prstGeom>
        </p:spPr>
      </p:pic>
      <p:sp>
        <p:nvSpPr>
          <p:cNvPr id="2" name="Title 1"/>
          <p:cNvSpPr>
            <a:spLocks noGrp="1"/>
          </p:cNvSpPr>
          <p:nvPr>
            <p:ph type="ctrTitle"/>
          </p:nvPr>
        </p:nvSpPr>
        <p:spPr>
          <a:xfrm>
            <a:off x="571954" y="182939"/>
            <a:ext cx="7784398" cy="833297"/>
          </a:xfrm>
        </p:spPr>
        <p:txBody>
          <a:bodyPr>
            <a:noAutofit/>
          </a:bodyPr>
          <a:lstStyle/>
          <a:p>
            <a:pPr algn="l"/>
            <a:r>
              <a:rPr lang="en-US" sz="5000" dirty="0" smtClean="0">
                <a:solidFill>
                  <a:srgbClr val="000000"/>
                </a:solidFill>
                <a:latin typeface="Impact"/>
                <a:cs typeface="Impact"/>
              </a:rPr>
              <a:t>Running thought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185631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3352801"/>
            <a:ext cx="8796866" cy="702734"/>
          </a:xfrm>
        </p:spPr>
        <p:txBody>
          <a:bodyPr>
            <a:noAutofit/>
          </a:bodyPr>
          <a:lstStyle/>
          <a:p>
            <a:pPr>
              <a:lnSpc>
                <a:spcPct val="110000"/>
              </a:lnSpc>
            </a:pPr>
            <a:r>
              <a:rPr lang="en-US" sz="3000" b="1" dirty="0" smtClean="0">
                <a:latin typeface="Century Gothic"/>
                <a:cs typeface="Century Gothic"/>
              </a:rPr>
              <a:t>This means that no matter if we do </a:t>
            </a:r>
            <a:r>
              <a:rPr lang="en-US" sz="3000" b="1" dirty="0" smtClean="0">
                <a:solidFill>
                  <a:srgbClr val="FF0000"/>
                </a:solidFill>
                <a:latin typeface="Century Gothic"/>
                <a:cs typeface="Century Gothic"/>
              </a:rPr>
              <a:t>judge (or not judge) teaching or individual lessons</a:t>
            </a:r>
            <a:r>
              <a:rPr lang="en-US" sz="3000" b="1" dirty="0" smtClean="0">
                <a:latin typeface="Century Gothic"/>
                <a:cs typeface="Century Gothic"/>
              </a:rPr>
              <a:t>, or even lessons over time, schools will always be held to account on their overall performance.</a:t>
            </a:r>
            <a:br>
              <a:rPr lang="en-US" sz="3000" b="1" dirty="0" smtClean="0">
                <a:latin typeface="Century Gothic"/>
                <a:cs typeface="Century Gothic"/>
              </a:rPr>
            </a:br>
            <a:r>
              <a:rPr lang="en-US" sz="3000" b="1" dirty="0">
                <a:latin typeface="Century Gothic"/>
                <a:cs typeface="Century Gothic"/>
              </a:rPr>
              <a:t/>
            </a:r>
            <a:br>
              <a:rPr lang="en-US" sz="3000" b="1" dirty="0">
                <a:latin typeface="Century Gothic"/>
                <a:cs typeface="Century Gothic"/>
              </a:rPr>
            </a:br>
            <a:r>
              <a:rPr lang="en-US" sz="3000" b="1" dirty="0" smtClean="0">
                <a:latin typeface="Century Gothic"/>
                <a:cs typeface="Century Gothic"/>
              </a:rPr>
              <a:t>This doesn’t mean that teachers shouldn’t </a:t>
            </a:r>
            <a:br>
              <a:rPr lang="en-US" sz="3000" b="1" dirty="0" smtClean="0">
                <a:latin typeface="Century Gothic"/>
                <a:cs typeface="Century Gothic"/>
              </a:rPr>
            </a:br>
            <a:r>
              <a:rPr lang="en-US" sz="3000" b="1" dirty="0" smtClean="0">
                <a:latin typeface="Century Gothic"/>
                <a:cs typeface="Century Gothic"/>
              </a:rPr>
              <a:t>be judged too, but that we should move towards a more reliable and fairer </a:t>
            </a:r>
            <a:br>
              <a:rPr lang="en-US" sz="3000" b="1" dirty="0" smtClean="0">
                <a:latin typeface="Century Gothic"/>
                <a:cs typeface="Century Gothic"/>
              </a:rPr>
            </a:br>
            <a:r>
              <a:rPr lang="en-US" sz="3000" b="1" dirty="0" smtClean="0">
                <a:latin typeface="Century Gothic"/>
                <a:cs typeface="Century Gothic"/>
              </a:rPr>
              <a:t>method for doing this. </a:t>
            </a:r>
            <a:br>
              <a:rPr lang="en-US" sz="3000" b="1" dirty="0" smtClean="0">
                <a:latin typeface="Century Gothic"/>
                <a:cs typeface="Century Gothic"/>
              </a:rPr>
            </a:br>
            <a:r>
              <a:rPr lang="en-US" sz="3000" b="1" dirty="0" smtClean="0">
                <a:latin typeface="Century Gothic"/>
                <a:cs typeface="Century Gothic"/>
              </a:rPr>
              <a:t/>
            </a:r>
            <a:br>
              <a:rPr lang="en-US" sz="3000" b="1" dirty="0" smtClean="0">
                <a:latin typeface="Century Gothic"/>
                <a:cs typeface="Century Gothic"/>
              </a:rPr>
            </a:br>
            <a:r>
              <a:rPr lang="en-US" sz="3000" b="1" dirty="0" smtClean="0">
                <a:latin typeface="Century Gothic"/>
                <a:cs typeface="Century Gothic"/>
              </a:rPr>
              <a:t>I believe we are </a:t>
            </a:r>
            <a:r>
              <a:rPr lang="en-US" sz="3000" b="1" dirty="0" smtClean="0">
                <a:solidFill>
                  <a:srgbClr val="FF0000"/>
                </a:solidFill>
                <a:latin typeface="Century Gothic"/>
                <a:cs typeface="Century Gothic"/>
              </a:rPr>
              <a:t>moving in the right direction.</a:t>
            </a:r>
            <a:endParaRPr lang="en-US" sz="30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654669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FF0000"/>
                </a:solidFill>
                <a:latin typeface="Impact"/>
                <a:cs typeface="Impact"/>
              </a:rPr>
              <a:t>Why</a:t>
            </a:r>
            <a:r>
              <a:rPr lang="en-US" sz="5000" dirty="0" smtClean="0">
                <a:solidFill>
                  <a:srgbClr val="000000"/>
                </a:solidFill>
                <a:latin typeface="Impact"/>
                <a:cs typeface="Impact"/>
              </a:rPr>
              <a:t> is it important?</a:t>
            </a:r>
            <a:endParaRPr lang="en-US" sz="5000" dirty="0">
              <a:solidFill>
                <a:srgbClr val="000000"/>
              </a:solidFill>
              <a:latin typeface="Impact"/>
              <a:cs typeface="Impact"/>
            </a:endParaRPr>
          </a:p>
        </p:txBody>
      </p:sp>
      <p:sp>
        <p:nvSpPr>
          <p:cNvPr id="3" name="Rectangle 2"/>
          <p:cNvSpPr/>
          <p:nvPr/>
        </p:nvSpPr>
        <p:spPr>
          <a:xfrm>
            <a:off x="204261" y="1424377"/>
            <a:ext cx="8738809" cy="5112105"/>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b="1" dirty="0" smtClean="0">
                <a:latin typeface="Century Gothic" panose="020B0502020202020204" pitchFamily="34" charset="0"/>
              </a:rPr>
              <a:t>Appraisal </a:t>
            </a:r>
            <a:r>
              <a:rPr lang="en-US" sz="2000" b="1" dirty="0">
                <a:latin typeface="Century Gothic" panose="020B0502020202020204" pitchFamily="34" charset="0"/>
              </a:rPr>
              <a:t>decisions and </a:t>
            </a:r>
            <a:r>
              <a:rPr lang="en-US" sz="2000" b="1" dirty="0">
                <a:solidFill>
                  <a:srgbClr val="FF0000"/>
                </a:solidFill>
                <a:latin typeface="Century Gothic" panose="020B0502020202020204" pitchFamily="34" charset="0"/>
              </a:rPr>
              <a:t>overall quality </a:t>
            </a:r>
            <a:r>
              <a:rPr lang="en-US" sz="2000" b="1" dirty="0">
                <a:latin typeface="Century Gothic" panose="020B0502020202020204" pitchFamily="34" charset="0"/>
              </a:rPr>
              <a:t>of teaching </a:t>
            </a:r>
            <a:r>
              <a:rPr lang="en-US" sz="2000" b="1" dirty="0" smtClean="0">
                <a:latin typeface="Century Gothic" panose="020B0502020202020204" pitchFamily="34" charset="0"/>
              </a:rPr>
              <a:t>across </a:t>
            </a:r>
            <a:r>
              <a:rPr lang="en-US" sz="2000" b="1" dirty="0">
                <a:latin typeface="Century Gothic" panose="020B0502020202020204" pitchFamily="34" charset="0"/>
              </a:rPr>
              <a:t>the school; </a:t>
            </a:r>
            <a:r>
              <a:rPr lang="en-US" sz="2000" b="1" dirty="0" smtClean="0">
                <a:latin typeface="Century Gothic" panose="020B0502020202020204" pitchFamily="34" charset="0"/>
              </a:rPr>
              <a:t>to inform CPD.</a:t>
            </a:r>
          </a:p>
          <a:p>
            <a:pPr marL="285750" indent="-285750">
              <a:lnSpc>
                <a:spcPct val="150000"/>
              </a:lnSpc>
              <a:buFont typeface="Arial" panose="020B0604020202020204" pitchFamily="34" charset="0"/>
              <a:buChar char="•"/>
            </a:pPr>
            <a:endParaRPr lang="en-US" sz="2000" b="1" dirty="0">
              <a:latin typeface="Century Gothic" panose="020B0502020202020204" pitchFamily="34" charset="0"/>
            </a:endParaRPr>
          </a:p>
          <a:p>
            <a:pPr marL="342900" indent="-342900">
              <a:lnSpc>
                <a:spcPct val="150000"/>
              </a:lnSpc>
              <a:buFont typeface="Arial" panose="020B0604020202020204" pitchFamily="34" charset="0"/>
              <a:buChar char="•"/>
            </a:pPr>
            <a:r>
              <a:rPr lang="en-US" sz="2000" b="1" dirty="0" smtClean="0">
                <a:solidFill>
                  <a:srgbClr val="FF0000"/>
                </a:solidFill>
                <a:latin typeface="Century Gothic" panose="020B0502020202020204" pitchFamily="34" charset="0"/>
              </a:rPr>
              <a:t>A </a:t>
            </a:r>
            <a:r>
              <a:rPr lang="en-US" sz="2000" b="1" dirty="0">
                <a:solidFill>
                  <a:srgbClr val="FF0000"/>
                </a:solidFill>
                <a:latin typeface="Century Gothic" panose="020B0502020202020204" pitchFamily="34" charset="0"/>
              </a:rPr>
              <a:t>fairer system </a:t>
            </a:r>
            <a:r>
              <a:rPr lang="en-US" sz="2000" b="1" dirty="0">
                <a:latin typeface="Century Gothic" panose="020B0502020202020204" pitchFamily="34" charset="0"/>
              </a:rPr>
              <a:t>for observing what is typical; makes observational feedback relevant to every lesson, rather than a particular </a:t>
            </a:r>
            <a:r>
              <a:rPr lang="en-US" sz="2000" b="1" dirty="0" smtClean="0">
                <a:latin typeface="Century Gothic" panose="020B0502020202020204" pitchFamily="34" charset="0"/>
              </a:rPr>
              <a:t>activity; </a:t>
            </a:r>
            <a:r>
              <a:rPr lang="en-US" sz="2000" b="1" dirty="0">
                <a:latin typeface="Century Gothic" panose="020B0502020202020204" pitchFamily="34" charset="0"/>
              </a:rPr>
              <a:t>more reflective of what students receive day to day = getting a good </a:t>
            </a:r>
            <a:r>
              <a:rPr lang="en-US" sz="2000" b="1" dirty="0" smtClean="0">
                <a:latin typeface="Century Gothic" panose="020B0502020202020204" pitchFamily="34" charset="0"/>
              </a:rPr>
              <a:t>deal.</a:t>
            </a:r>
          </a:p>
          <a:p>
            <a:pPr marL="285750" indent="-285750">
              <a:lnSpc>
                <a:spcPct val="150000"/>
              </a:lnSpc>
              <a:buFont typeface="Arial" panose="020B0604020202020204" pitchFamily="34" charset="0"/>
              <a:buChar char="•"/>
            </a:pPr>
            <a:endParaRPr lang="en-US" sz="2000" b="1" dirty="0">
              <a:latin typeface="Century Gothic" panose="020B0502020202020204" pitchFamily="34" charset="0"/>
            </a:endParaRPr>
          </a:p>
          <a:p>
            <a:pPr marL="342900" indent="-342900">
              <a:lnSpc>
                <a:spcPct val="150000"/>
              </a:lnSpc>
              <a:buFont typeface="Arial" panose="020B0604020202020204" pitchFamily="34" charset="0"/>
              <a:buChar char="•"/>
            </a:pPr>
            <a:r>
              <a:rPr lang="en-US" sz="2000" b="1" dirty="0" smtClean="0">
                <a:solidFill>
                  <a:srgbClr val="FF0000"/>
                </a:solidFill>
                <a:latin typeface="Century Gothic" panose="020B0502020202020204" pitchFamily="34" charset="0"/>
              </a:rPr>
              <a:t>A </a:t>
            </a:r>
            <a:r>
              <a:rPr lang="en-US" sz="2000" b="1" dirty="0">
                <a:solidFill>
                  <a:srgbClr val="FF0000"/>
                </a:solidFill>
                <a:latin typeface="Century Gothic" panose="020B0502020202020204" pitchFamily="34" charset="0"/>
              </a:rPr>
              <a:t>more rounded view of the teacher. </a:t>
            </a:r>
            <a:r>
              <a:rPr lang="en-US" sz="2000" b="1" dirty="0">
                <a:latin typeface="Century Gothic" panose="020B0502020202020204" pitchFamily="34" charset="0"/>
              </a:rPr>
              <a:t>Impressions (typicality and support) are not based on a one-off performance; but rather what is typical.</a:t>
            </a:r>
            <a:endParaRPr lang="en-US" sz="2000" b="1" i="1" dirty="0">
              <a:latin typeface="Century Gothic" panose="020B0502020202020204" pitchFamily="34" charset="0"/>
            </a:endParaRPr>
          </a:p>
        </p:txBody>
      </p:sp>
    </p:spTree>
    <p:extLst>
      <p:ext uri="{BB962C8B-B14F-4D97-AF65-F5344CB8AC3E}">
        <p14:creationId xmlns:p14="http://schemas.microsoft.com/office/powerpoint/2010/main" val="3211183707"/>
      </p:ext>
    </p:extLst>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1642769"/>
            <a:ext cx="8229600" cy="1143000"/>
          </a:xfrm>
        </p:spPr>
        <p:txBody>
          <a:bodyPr>
            <a:normAutofit fontScale="90000"/>
          </a:bodyPr>
          <a:lstStyle/>
          <a:p>
            <a:r>
              <a:rPr lang="en-US" altLang="en-US" sz="10000" dirty="0" smtClean="0">
                <a:latin typeface="Impact" pitchFamily="34" charset="0"/>
                <a:ea typeface="Impact" pitchFamily="34" charset="0"/>
                <a:cs typeface="Impact" pitchFamily="34" charset="0"/>
              </a:rPr>
              <a:t>Questions?</a:t>
            </a:r>
          </a:p>
        </p:txBody>
      </p:sp>
      <p:pic>
        <p:nvPicPr>
          <p:cNvPr id="2" name="Picture 1"/>
          <p:cNvPicPr>
            <a:picLocks noChangeAspect="1"/>
          </p:cNvPicPr>
          <p:nvPr/>
        </p:nvPicPr>
        <p:blipFill>
          <a:blip r:embed="rId3"/>
          <a:stretch>
            <a:fillRect/>
          </a:stretch>
        </p:blipFill>
        <p:spPr>
          <a:xfrm>
            <a:off x="0" y="4068026"/>
            <a:ext cx="4180941" cy="2789974"/>
          </a:xfrm>
          <a:prstGeom prst="rect">
            <a:avLst/>
          </a:prstGeom>
        </p:spPr>
      </p:pic>
      <p:sp>
        <p:nvSpPr>
          <p:cNvPr id="3" name="Rectangle 2"/>
          <p:cNvSpPr/>
          <p:nvPr/>
        </p:nvSpPr>
        <p:spPr>
          <a:xfrm>
            <a:off x="169508" y="130363"/>
            <a:ext cx="2174581" cy="246221"/>
          </a:xfrm>
          <a:prstGeom prst="rect">
            <a:avLst/>
          </a:prstGeom>
        </p:spPr>
        <p:txBody>
          <a:bodyPr wrap="none">
            <a:spAutoFit/>
          </a:bodyPr>
          <a:lstStyle/>
          <a:p>
            <a:r>
              <a:rPr lang="en-US" sz="1000" dirty="0" smtClean="0"/>
              <a:t>Image: </a:t>
            </a:r>
            <a:r>
              <a:rPr lang="en-US" sz="1000" dirty="0" err="1" smtClean="0"/>
              <a:t>theblackedition.hubpages.com</a:t>
            </a:r>
            <a:r>
              <a:rPr lang="en-US" sz="1000" dirty="0" smtClean="0"/>
              <a:t>  </a:t>
            </a:r>
            <a:endParaRPr lang="en-US" sz="1000" dirty="0"/>
          </a:p>
        </p:txBody>
      </p:sp>
    </p:spTree>
    <p:extLst>
      <p:ext uri="{BB962C8B-B14F-4D97-AF65-F5344CB8AC3E}">
        <p14:creationId xmlns:p14="http://schemas.microsoft.com/office/powerpoint/2010/main" val="3234649906"/>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gT6zBpIYAE5qd-.jpg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672"/>
            <a:ext cx="9144000" cy="6054328"/>
          </a:xfrm>
          <a:prstGeom prst="rect">
            <a:avLst/>
          </a:prstGeom>
        </p:spPr>
      </p:pic>
      <p:sp>
        <p:nvSpPr>
          <p:cNvPr id="2" name="Title 1"/>
          <p:cNvSpPr>
            <a:spLocks noGrp="1"/>
          </p:cNvSpPr>
          <p:nvPr>
            <p:ph type="ctrTitle"/>
          </p:nvPr>
        </p:nvSpPr>
        <p:spPr>
          <a:xfrm>
            <a:off x="571954" y="182939"/>
            <a:ext cx="7784398" cy="833297"/>
          </a:xfrm>
        </p:spPr>
        <p:txBody>
          <a:bodyPr>
            <a:noAutofit/>
          </a:bodyPr>
          <a:lstStyle/>
          <a:p>
            <a:pPr algn="l"/>
            <a:r>
              <a:rPr lang="en-US" sz="5000" dirty="0" smtClean="0">
                <a:solidFill>
                  <a:srgbClr val="000000"/>
                </a:solidFill>
                <a:latin typeface="Impact"/>
                <a:cs typeface="Impact"/>
              </a:rPr>
              <a:t>Think – pair - share…</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147557018"/>
      </p:ext>
    </p:extLst>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4189" y="4760834"/>
            <a:ext cx="3732245" cy="2097166"/>
          </a:xfrm>
          <a:prstGeom prst="rect">
            <a:avLst/>
          </a:prstGeom>
        </p:spPr>
      </p:pic>
      <p:sp>
        <p:nvSpPr>
          <p:cNvPr id="3" name="Title 2"/>
          <p:cNvSpPr>
            <a:spLocks noGrp="1"/>
          </p:cNvSpPr>
          <p:nvPr>
            <p:ph type="ctrTitle"/>
          </p:nvPr>
        </p:nvSpPr>
        <p:spPr>
          <a:xfrm>
            <a:off x="685800" y="2421275"/>
            <a:ext cx="7772400" cy="1470025"/>
          </a:xfrm>
        </p:spPr>
        <p:txBody>
          <a:bodyPr>
            <a:noAutofit/>
          </a:bodyPr>
          <a:lstStyle/>
          <a:p>
            <a:pPr>
              <a:lnSpc>
                <a:spcPct val="130000"/>
              </a:lnSpc>
            </a:pPr>
            <a:r>
              <a:rPr lang="en-US" sz="6000" dirty="0">
                <a:solidFill>
                  <a:srgbClr val="FF0000"/>
                </a:solidFill>
                <a:latin typeface="Impact"/>
                <a:cs typeface="Impact"/>
              </a:rPr>
              <a:t>Are you </a:t>
            </a:r>
            <a:r>
              <a:rPr lang="en-US" sz="6000" dirty="0" smtClean="0">
                <a:latin typeface="Impact"/>
                <a:cs typeface="Impact"/>
              </a:rPr>
              <a:t>consistently, </a:t>
            </a:r>
            <a:br>
              <a:rPr lang="en-US" sz="6000" dirty="0" smtClean="0">
                <a:latin typeface="Impact"/>
                <a:cs typeface="Impact"/>
              </a:rPr>
            </a:br>
            <a:r>
              <a:rPr lang="en-US" sz="6000" dirty="0" smtClean="0">
                <a:solidFill>
                  <a:srgbClr val="FF0000"/>
                </a:solidFill>
                <a:latin typeface="Impact"/>
                <a:cs typeface="Impact"/>
              </a:rPr>
              <a:t>the</a:t>
            </a:r>
            <a:r>
              <a:rPr lang="en-US" sz="6000" dirty="0" smtClean="0">
                <a:latin typeface="Impact"/>
                <a:cs typeface="Impact"/>
              </a:rPr>
              <a:t> </a:t>
            </a:r>
            <a:r>
              <a:rPr lang="en-US" sz="6000" dirty="0">
                <a:latin typeface="Impact"/>
                <a:cs typeface="Impact"/>
              </a:rPr>
              <a:t>sort of </a:t>
            </a:r>
            <a:r>
              <a:rPr lang="en-US" sz="6000" dirty="0">
                <a:solidFill>
                  <a:srgbClr val="FF0000"/>
                </a:solidFill>
                <a:latin typeface="Impact"/>
                <a:cs typeface="Impact"/>
              </a:rPr>
              <a:t>teacher</a:t>
            </a:r>
            <a:r>
              <a:rPr lang="en-US" sz="6000" dirty="0">
                <a:latin typeface="Impact"/>
                <a:cs typeface="Impact"/>
              </a:rPr>
              <a:t> you would want </a:t>
            </a:r>
            <a:r>
              <a:rPr lang="en-US" sz="6000" dirty="0">
                <a:solidFill>
                  <a:srgbClr val="FF0000"/>
                </a:solidFill>
                <a:latin typeface="Impact"/>
                <a:cs typeface="Impact"/>
              </a:rPr>
              <a:t>your </a:t>
            </a:r>
            <a:r>
              <a:rPr lang="en-US" sz="6000" dirty="0">
                <a:latin typeface="Impact"/>
                <a:cs typeface="Impact"/>
              </a:rPr>
              <a:t>own </a:t>
            </a:r>
            <a:r>
              <a:rPr lang="en-US" sz="6000" dirty="0">
                <a:solidFill>
                  <a:srgbClr val="FF0000"/>
                </a:solidFill>
                <a:latin typeface="Impact"/>
                <a:cs typeface="Impact"/>
              </a:rPr>
              <a:t>children</a:t>
            </a:r>
            <a:r>
              <a:rPr lang="en-US" sz="6000" dirty="0">
                <a:latin typeface="Impact"/>
                <a:cs typeface="Impact"/>
              </a:rPr>
              <a:t> to </a:t>
            </a:r>
            <a:r>
              <a:rPr lang="en-US" sz="6000" dirty="0">
                <a:solidFill>
                  <a:srgbClr val="FF0000"/>
                </a:solidFill>
                <a:latin typeface="Impact"/>
                <a:cs typeface="Impact"/>
              </a:rPr>
              <a:t>have</a:t>
            </a:r>
            <a:r>
              <a:rPr lang="en-US" sz="6000" dirty="0">
                <a:latin typeface="Impact"/>
                <a:cs typeface="Impact"/>
              </a:rPr>
              <a:t>? </a:t>
            </a: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a:cs typeface="Impact"/>
              </a:rPr>
              <a:t/>
            </a:r>
            <a:b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a:cs typeface="Impact"/>
              </a:rPr>
            </a:br>
            <a:endParaRPr lang="en-US" sz="6000" dirty="0"/>
          </a:p>
        </p:txBody>
      </p:sp>
      <p:sp>
        <p:nvSpPr>
          <p:cNvPr id="5" name="Rectangle 4"/>
          <p:cNvSpPr/>
          <p:nvPr/>
        </p:nvSpPr>
        <p:spPr>
          <a:xfrm>
            <a:off x="6543545" y="6611779"/>
            <a:ext cx="2520477" cy="246221"/>
          </a:xfrm>
          <a:prstGeom prst="rect">
            <a:avLst/>
          </a:prstGeom>
        </p:spPr>
        <p:txBody>
          <a:bodyPr wrap="square">
            <a:spAutoFit/>
          </a:bodyPr>
          <a:lstStyle/>
          <a:p>
            <a:r>
              <a:rPr lang="en-US" sz="1000" dirty="0" smtClean="0"/>
              <a:t>Photo credit: </a:t>
            </a:r>
            <a:r>
              <a:rPr lang="en-US" sz="1000" dirty="0" smtClean="0">
                <a:hlinkClick r:id="rId4"/>
              </a:rPr>
              <a:t>www.thefeedingdoctor.com</a:t>
            </a:r>
            <a:r>
              <a:rPr lang="en-US" sz="1000" dirty="0" smtClean="0"/>
              <a:t> </a:t>
            </a:r>
            <a:endParaRPr lang="en-US" sz="1000" dirty="0"/>
          </a:p>
        </p:txBody>
      </p:sp>
    </p:spTree>
    <p:extLst>
      <p:ext uri="{BB962C8B-B14F-4D97-AF65-F5344CB8AC3E}">
        <p14:creationId xmlns:p14="http://schemas.microsoft.com/office/powerpoint/2010/main" val="2200124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3"/>
                                        </p:tgtEl>
                                        <p:attrNameLst>
                                          <p:attrName>ppt_y</p:attrName>
                                        </p:attrNameLst>
                                      </p:cBhvr>
                                      <p:tavLst>
                                        <p:tav tm="0">
                                          <p:val>
                                            <p:strVal val="#ppt_y"/>
                                          </p:val>
                                        </p:tav>
                                        <p:tav tm="100000">
                                          <p:val>
                                            <p:strVal val="#ppt_y"/>
                                          </p:val>
                                        </p:tav>
                                      </p:tavLst>
                                    </p:anim>
                                    <p:anim calcmode="lin" valueType="num">
                                      <p:cBhvr>
                                        <p:cTn id="9" dur="2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3"/>
                                        </p:tgtEl>
                                      </p:cBhvr>
                                    </p:animEffect>
                                  </p:childTnLst>
                                </p:cTn>
                              </p:par>
                              <p:par>
                                <p:cTn id="12" presetID="10" presetClass="entr" presetSubtype="0" fill="hold" nodeType="withEffect">
                                  <p:stCondLst>
                                    <p:cond delay="2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646901"/>
            <a:ext cx="3760838" cy="3760838"/>
          </a:xfrm>
          <a:prstGeom prst="rect">
            <a:avLst/>
          </a:prstGeom>
        </p:spPr>
      </p:pic>
      <p:sp>
        <p:nvSpPr>
          <p:cNvPr id="2" name="Title 1"/>
          <p:cNvSpPr>
            <a:spLocks noGrp="1"/>
          </p:cNvSpPr>
          <p:nvPr>
            <p:ph type="ctrTitle"/>
          </p:nvPr>
        </p:nvSpPr>
        <p:spPr>
          <a:xfrm>
            <a:off x="738173" y="640832"/>
            <a:ext cx="7772400" cy="561153"/>
          </a:xfrm>
        </p:spPr>
        <p:txBody>
          <a:bodyPr>
            <a:noAutofit/>
          </a:bodyPr>
          <a:lstStyle/>
          <a:p>
            <a:r>
              <a:rPr lang="en-US" sz="5500" dirty="0" smtClean="0">
                <a:latin typeface="Impact"/>
                <a:cs typeface="Impact"/>
              </a:rPr>
              <a:t>My answer. </a:t>
            </a:r>
            <a:endParaRPr lang="en-US" sz="5500" dirty="0">
              <a:latin typeface="Impact"/>
              <a:cs typeface="Impact"/>
            </a:endParaRPr>
          </a:p>
        </p:txBody>
      </p:sp>
      <p:pic>
        <p:nvPicPr>
          <p:cNvPr id="6" name="Picture 5"/>
          <p:cNvPicPr>
            <a:picLocks noChangeAspect="1"/>
          </p:cNvPicPr>
          <p:nvPr/>
        </p:nvPicPr>
        <p:blipFill>
          <a:blip r:embed="rId4"/>
          <a:stretch>
            <a:fillRect/>
          </a:stretch>
        </p:blipFill>
        <p:spPr>
          <a:xfrm>
            <a:off x="6323370" y="1646900"/>
            <a:ext cx="2820629" cy="3760839"/>
          </a:xfrm>
          <a:prstGeom prst="rect">
            <a:avLst/>
          </a:prstGeom>
        </p:spPr>
      </p:pic>
      <p:sp>
        <p:nvSpPr>
          <p:cNvPr id="11" name="Title 1"/>
          <p:cNvSpPr txBox="1">
            <a:spLocks/>
          </p:cNvSpPr>
          <p:nvPr/>
        </p:nvSpPr>
        <p:spPr>
          <a:xfrm>
            <a:off x="890573" y="5640153"/>
            <a:ext cx="7772400" cy="561153"/>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latin typeface="Impact"/>
                <a:cs typeface="Impact"/>
              </a:rPr>
              <a:t>What’s yours?</a:t>
            </a:r>
            <a:endParaRPr lang="en-US" dirty="0">
              <a:solidFill>
                <a:srgbClr val="FF0000"/>
              </a:solidFill>
              <a:latin typeface="Impact"/>
              <a:cs typeface="Impact"/>
            </a:endParaRPr>
          </a:p>
        </p:txBody>
      </p:sp>
      <p:pic>
        <p:nvPicPr>
          <p:cNvPr id="8" name="Picture 7"/>
          <p:cNvPicPr>
            <a:picLocks noChangeAspect="1"/>
          </p:cNvPicPr>
          <p:nvPr/>
        </p:nvPicPr>
        <p:blipFill>
          <a:blip r:embed="rId5"/>
          <a:stretch>
            <a:fillRect/>
          </a:stretch>
        </p:blipFill>
        <p:spPr>
          <a:xfrm>
            <a:off x="3078821" y="1646900"/>
            <a:ext cx="3760839" cy="3760839"/>
          </a:xfrm>
          <a:prstGeom prst="rect">
            <a:avLst/>
          </a:prstGeom>
        </p:spPr>
      </p:pic>
    </p:spTree>
    <p:extLst>
      <p:ext uri="{BB962C8B-B14F-4D97-AF65-F5344CB8AC3E}">
        <p14:creationId xmlns:p14="http://schemas.microsoft.com/office/powerpoint/2010/main" val="541286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 presetClass="entr" presetSubtype="0" fill="hold" grpId="0" nodeType="afterEffect">
                                  <p:stCondLst>
                                    <p:cond delay="20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3172321736"/>
      </p:ext>
    </p:extLst>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teachers make? </a:t>
            </a:r>
            <a:r>
              <a:rPr lang="en-GB" sz="3000" b="1" dirty="0" smtClean="0"/>
              <a:t>Taylor Mali</a:t>
            </a:r>
            <a:endParaRPr lang="en-GB" sz="3000" b="1" dirty="0"/>
          </a:p>
        </p:txBody>
      </p:sp>
      <p:pic>
        <p:nvPicPr>
          <p:cNvPr id="5" name="Content Placeholder 4" descr="Screen Shot 2014-06-15 at 23.12.34.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t="2855" b="2855"/>
          <a:stretch>
            <a:fillRect/>
          </a:stretch>
        </p:blipFill>
        <p:spPr/>
      </p:pic>
      <p:sp>
        <p:nvSpPr>
          <p:cNvPr id="4" name="Rectangle 3"/>
          <p:cNvSpPr/>
          <p:nvPr/>
        </p:nvSpPr>
        <p:spPr>
          <a:xfrm>
            <a:off x="2702807" y="6306687"/>
            <a:ext cx="4572000" cy="276999"/>
          </a:xfrm>
          <a:prstGeom prst="rect">
            <a:avLst/>
          </a:prstGeom>
        </p:spPr>
        <p:txBody>
          <a:bodyPr>
            <a:spAutoFit/>
          </a:bodyPr>
          <a:lstStyle/>
          <a:p>
            <a:pPr defTabSz="914400">
              <a:defRPr/>
            </a:pPr>
            <a:r>
              <a:rPr lang="en-GB" sz="1200" dirty="0" smtClean="0">
                <a:hlinkClick r:id="rId3"/>
              </a:rPr>
              <a:t>https://www.youtube.com/watch?v=RxsOVK4syxU</a:t>
            </a:r>
            <a:r>
              <a:rPr lang="en-GB" sz="1200" dirty="0" smtClean="0"/>
              <a:t> </a:t>
            </a:r>
            <a:endParaRPr lang="en-GB" sz="1200" dirty="0"/>
          </a:p>
        </p:txBody>
      </p:sp>
    </p:spTree>
    <p:extLst>
      <p:ext uri="{BB962C8B-B14F-4D97-AF65-F5344CB8AC3E}">
        <p14:creationId xmlns:p14="http://schemas.microsoft.com/office/powerpoint/2010/main" val="4223074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50141" y="60386"/>
            <a:ext cx="914933" cy="539202"/>
            <a:chOff x="8150141" y="60386"/>
            <a:chExt cx="914933" cy="539202"/>
          </a:xfrm>
        </p:grpSpPr>
        <p:sp>
          <p:nvSpPr>
            <p:cNvPr id="10" name="Rectangle 9"/>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3"/>
            <a:stretch>
              <a:fillRect/>
            </a:stretch>
          </p:blipFill>
          <p:spPr>
            <a:xfrm>
              <a:off x="8525872" y="60386"/>
              <a:ext cx="539202" cy="539202"/>
            </a:xfrm>
            <a:prstGeom prst="rect">
              <a:avLst/>
            </a:prstGeom>
          </p:spPr>
        </p:pic>
      </p:grpSp>
      <p:sp>
        <p:nvSpPr>
          <p:cNvPr id="15" name="Title 14"/>
          <p:cNvSpPr>
            <a:spLocks noGrp="1"/>
          </p:cNvSpPr>
          <p:nvPr>
            <p:ph type="title"/>
          </p:nvPr>
        </p:nvSpPr>
        <p:spPr>
          <a:xfrm>
            <a:off x="457200" y="226163"/>
            <a:ext cx="8229600" cy="1143000"/>
          </a:xfrm>
        </p:spPr>
        <p:txBody>
          <a:bodyPr>
            <a:noAutofit/>
          </a:bodyPr>
          <a:lstStyle/>
          <a:p>
            <a:r>
              <a:rPr lang="en-US" sz="5000" b="1" dirty="0" smtClean="0">
                <a:latin typeface="Century Gothic"/>
                <a:cs typeface="Century Gothic"/>
              </a:rPr>
              <a:t>Thank you!</a:t>
            </a:r>
            <a:endParaRPr lang="en-US" sz="5000" b="1" dirty="0">
              <a:latin typeface="Century Gothic"/>
              <a:cs typeface="Century Gothic"/>
            </a:endParaRPr>
          </a:p>
        </p:txBody>
      </p:sp>
      <p:grpSp>
        <p:nvGrpSpPr>
          <p:cNvPr id="18" name="Group 17"/>
          <p:cNvGrpSpPr/>
          <p:nvPr/>
        </p:nvGrpSpPr>
        <p:grpSpPr>
          <a:xfrm>
            <a:off x="1254440" y="4678946"/>
            <a:ext cx="7810633" cy="3045705"/>
            <a:chOff x="1254441" y="4711716"/>
            <a:chExt cx="6811086" cy="3045705"/>
          </a:xfrm>
        </p:grpSpPr>
        <p:grpSp>
          <p:nvGrpSpPr>
            <p:cNvPr id="17" name="Group 16"/>
            <p:cNvGrpSpPr/>
            <p:nvPr/>
          </p:nvGrpSpPr>
          <p:grpSpPr>
            <a:xfrm>
              <a:off x="1254441" y="4756489"/>
              <a:ext cx="1352631" cy="1872209"/>
              <a:chOff x="711577" y="4737099"/>
              <a:chExt cx="1352631" cy="1872209"/>
            </a:xfrm>
          </p:grpSpPr>
          <p:pic>
            <p:nvPicPr>
              <p:cNvPr id="12" name="Picture 11"/>
              <p:cNvPicPr>
                <a:picLocks noChangeAspect="1"/>
              </p:cNvPicPr>
              <p:nvPr/>
            </p:nvPicPr>
            <p:blipFill>
              <a:blip r:embed="rId4"/>
              <a:stretch>
                <a:fillRect/>
              </a:stretch>
            </p:blipFill>
            <p:spPr>
              <a:xfrm>
                <a:off x="967442" y="4737099"/>
                <a:ext cx="777107" cy="659267"/>
              </a:xfrm>
              <a:prstGeom prst="rect">
                <a:avLst/>
              </a:prstGeom>
            </p:spPr>
          </p:pic>
          <p:pic>
            <p:nvPicPr>
              <p:cNvPr id="13" name="Picture 12"/>
              <p:cNvPicPr>
                <a:picLocks noChangeAspect="1"/>
              </p:cNvPicPr>
              <p:nvPr/>
            </p:nvPicPr>
            <p:blipFill>
              <a:blip r:embed="rId5"/>
              <a:stretch>
                <a:fillRect/>
              </a:stretch>
            </p:blipFill>
            <p:spPr>
              <a:xfrm>
                <a:off x="711577" y="5264383"/>
                <a:ext cx="1352631" cy="760855"/>
              </a:xfrm>
              <a:prstGeom prst="rect">
                <a:avLst/>
              </a:prstGeom>
            </p:spPr>
          </p:pic>
          <p:pic>
            <p:nvPicPr>
              <p:cNvPr id="14" name="Picture 13"/>
              <p:cNvPicPr>
                <a:picLocks noChangeAspect="1"/>
              </p:cNvPicPr>
              <p:nvPr/>
            </p:nvPicPr>
            <p:blipFill>
              <a:blip r:embed="rId6"/>
              <a:stretch>
                <a:fillRect/>
              </a:stretch>
            </p:blipFill>
            <p:spPr>
              <a:xfrm>
                <a:off x="1063528" y="5928287"/>
                <a:ext cx="681021" cy="681021"/>
              </a:xfrm>
              <a:prstGeom prst="rect">
                <a:avLst/>
              </a:prstGeom>
            </p:spPr>
          </p:pic>
        </p:grpSp>
        <p:sp>
          <p:nvSpPr>
            <p:cNvPr id="16" name="Rectangle 15"/>
            <p:cNvSpPr/>
            <p:nvPr/>
          </p:nvSpPr>
          <p:spPr>
            <a:xfrm>
              <a:off x="2508965" y="4711716"/>
              <a:ext cx="5556562" cy="3045705"/>
            </a:xfrm>
            <a:prstGeom prst="rect">
              <a:avLst/>
            </a:prstGeom>
          </p:spPr>
          <p:txBody>
            <a:bodyPr wrap="square">
              <a:spAutoFit/>
            </a:bodyPr>
            <a:lstStyle/>
            <a:p>
              <a:pPr marL="285750" indent="-285750">
                <a:lnSpc>
                  <a:spcPct val="110000"/>
                </a:lnSpc>
                <a:buFont typeface="Arial"/>
                <a:buChar char="•"/>
              </a:pPr>
              <a:r>
                <a:rPr lang="en-US" sz="3500" b="1" dirty="0">
                  <a:solidFill>
                    <a:srgbClr val="0000FF"/>
                  </a:solidFill>
                  <a:latin typeface="Century Gothic"/>
                  <a:cs typeface="Century Gothic"/>
                </a:rPr>
                <a:t>TeacherToolkit@me.com </a:t>
              </a:r>
              <a:endParaRPr lang="en-US" sz="3500" b="1" dirty="0" smtClean="0">
                <a:solidFill>
                  <a:srgbClr val="0000FF"/>
                </a:solidFill>
                <a:latin typeface="Century Gothic"/>
                <a:cs typeface="Century Gothic"/>
              </a:endParaRPr>
            </a:p>
            <a:p>
              <a:pPr marL="285750" indent="-285750">
                <a:lnSpc>
                  <a:spcPct val="110000"/>
                </a:lnSpc>
                <a:buFont typeface="Arial"/>
                <a:buChar char="•"/>
              </a:pPr>
              <a:r>
                <a:rPr lang="en-US" sz="3500" b="1" dirty="0" smtClean="0">
                  <a:solidFill>
                    <a:srgbClr val="FF0000"/>
                  </a:solidFill>
                  <a:latin typeface="Century Gothic"/>
                  <a:cs typeface="Century Gothic"/>
                </a:rPr>
                <a:t>@TeacherToolkit</a:t>
              </a:r>
            </a:p>
            <a:p>
              <a:pPr marL="285750" indent="-285750">
                <a:lnSpc>
                  <a:spcPct val="110000"/>
                </a:lnSpc>
                <a:buFont typeface="Arial"/>
                <a:buChar char="•"/>
              </a:pPr>
              <a:r>
                <a:rPr lang="en-US" sz="3500" b="1" dirty="0" err="1" smtClean="0">
                  <a:latin typeface="Century Gothic"/>
                  <a:cs typeface="Century Gothic"/>
                </a:rPr>
                <a:t>www.TeacherToolkit.me</a:t>
              </a:r>
              <a:endParaRPr lang="en-US" sz="3500" b="1" dirty="0">
                <a:latin typeface="Century Gothic"/>
                <a:cs typeface="Century Gothic"/>
              </a:endParaRPr>
            </a:p>
          </p:txBody>
        </p:sp>
      </p:grpSp>
      <p:pic>
        <p:nvPicPr>
          <p:cNvPr id="19" name="Picture 18"/>
          <p:cNvPicPr>
            <a:picLocks noChangeAspect="1"/>
          </p:cNvPicPr>
          <p:nvPr/>
        </p:nvPicPr>
        <p:blipFill>
          <a:blip r:embed="rId7"/>
          <a:stretch>
            <a:fillRect/>
          </a:stretch>
        </p:blipFill>
        <p:spPr>
          <a:xfrm>
            <a:off x="3980683" y="1560300"/>
            <a:ext cx="1410537" cy="2170056"/>
          </a:xfrm>
          <a:prstGeom prst="rect">
            <a:avLst/>
          </a:prstGeom>
        </p:spPr>
      </p:pic>
    </p:spTree>
    <p:extLst>
      <p:ext uri="{BB962C8B-B14F-4D97-AF65-F5344CB8AC3E}">
        <p14:creationId xmlns:p14="http://schemas.microsoft.com/office/powerpoint/2010/main" val="3392255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5784417" y="5857791"/>
            <a:ext cx="3070071" cy="707886"/>
          </a:xfrm>
          <a:prstGeom prst="rect">
            <a:avLst/>
          </a:prstGeom>
          <a:noFill/>
        </p:spPr>
        <p:txBody>
          <a:bodyPr wrap="none">
            <a:spAutoFit/>
          </a:bodyPr>
          <a:lstStyle/>
          <a:p>
            <a:pPr algn="ctr"/>
            <a:r>
              <a:rPr lang="en-US" sz="4000" b="1" dirty="0" smtClean="0">
                <a:solidFill>
                  <a:schemeClr val="bg1"/>
                </a:solidFill>
                <a:latin typeface="Century Gothic"/>
                <a:cs typeface="Century Gothic"/>
              </a:rPr>
              <a:t>Last slide …</a:t>
            </a:r>
            <a:endParaRPr lang="en-US" sz="4000" b="1" dirty="0">
              <a:solidFill>
                <a:schemeClr val="bg1"/>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856346061"/>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Just </a:t>
            </a:r>
            <a:r>
              <a:rPr lang="en-US" sz="5000" dirty="0" smtClean="0">
                <a:solidFill>
                  <a:srgbClr val="FF0000"/>
                </a:solidFill>
                <a:latin typeface="Impact"/>
                <a:cs typeface="Impact"/>
              </a:rPr>
              <a:t>ideas</a:t>
            </a:r>
            <a:r>
              <a:rPr lang="en-US" sz="5000" dirty="0" smtClean="0">
                <a:solidFill>
                  <a:srgbClr val="000000"/>
                </a:solidFill>
                <a:latin typeface="Impact"/>
                <a:cs typeface="Impact"/>
              </a:rPr>
              <a:t> and suggestions …</a:t>
            </a:r>
            <a:endParaRPr lang="en-US" sz="5000" dirty="0">
              <a:solidFill>
                <a:srgbClr val="000000"/>
              </a:solidFill>
              <a:latin typeface="Impact"/>
              <a:cs typeface="Impact"/>
            </a:endParaRPr>
          </a:p>
        </p:txBody>
      </p:sp>
    </p:spTree>
    <p:extLst>
      <p:ext uri="{BB962C8B-B14F-4D97-AF65-F5344CB8AC3E}">
        <p14:creationId xmlns:p14="http://schemas.microsoft.com/office/powerpoint/2010/main" val="1912549715"/>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65150" y="2650921"/>
            <a:ext cx="8229600" cy="1143000"/>
          </a:xfrm>
        </p:spPr>
        <p:txBody>
          <a:bodyPr>
            <a:noAutofit/>
          </a:bodyPr>
          <a:lstStyle/>
          <a:p>
            <a:pPr algn="l"/>
            <a:r>
              <a:rPr lang="en-US" altLang="en-US" sz="10000" dirty="0" smtClean="0">
                <a:latin typeface="Impact" pitchFamily="34" charset="0"/>
                <a:ea typeface="Impact" pitchFamily="34" charset="0"/>
                <a:cs typeface="Impact" pitchFamily="34" charset="0"/>
              </a:rPr>
              <a:t>Part one</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two</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three</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four</a:t>
            </a:r>
            <a:endParaRPr lang="en-US" altLang="en-US" sz="10000" dirty="0" smtClean="0">
              <a:solidFill>
                <a:srgbClr val="FF0000"/>
              </a:solidFill>
              <a:latin typeface="Impact" pitchFamily="34" charset="0"/>
              <a:ea typeface="Impact" pitchFamily="34" charset="0"/>
              <a:cs typeface="Impact" pitchFamily="34" charset="0"/>
            </a:endParaRPr>
          </a:p>
        </p:txBody>
      </p:sp>
      <p:pic>
        <p:nvPicPr>
          <p:cNvPr id="2" name="Picture 1"/>
          <p:cNvPicPr>
            <a:picLocks noChangeAspect="1"/>
          </p:cNvPicPr>
          <p:nvPr/>
        </p:nvPicPr>
        <p:blipFill>
          <a:blip r:embed="rId3"/>
          <a:stretch>
            <a:fillRect/>
          </a:stretch>
        </p:blipFill>
        <p:spPr>
          <a:xfrm>
            <a:off x="5868844" y="2093266"/>
            <a:ext cx="3121898" cy="1873139"/>
          </a:xfrm>
          <a:prstGeom prst="rect">
            <a:avLst/>
          </a:prstGeom>
        </p:spPr>
      </p:pic>
    </p:spTree>
    <p:extLst>
      <p:ext uri="{BB962C8B-B14F-4D97-AF65-F5344CB8AC3E}">
        <p14:creationId xmlns:p14="http://schemas.microsoft.com/office/powerpoint/2010/main" val="4077063912"/>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lgn="ctr">
              <a:buNone/>
            </a:pPr>
            <a:r>
              <a:rPr lang="en-US" sz="10000" dirty="0" smtClean="0">
                <a:latin typeface="Impact"/>
                <a:cs typeface="Impact"/>
              </a:rPr>
              <a:t>Starter</a:t>
            </a:r>
            <a:endParaRPr lang="en-US" sz="10000" dirty="0">
              <a:latin typeface="Impact"/>
              <a:cs typeface="Impact"/>
            </a:endParaRPr>
          </a:p>
        </p:txBody>
      </p:sp>
      <p:pic>
        <p:nvPicPr>
          <p:cNvPr id="8" name="Picture 7"/>
          <p:cNvPicPr>
            <a:picLocks noChangeAspect="1"/>
          </p:cNvPicPr>
          <p:nvPr/>
        </p:nvPicPr>
        <p:blipFill>
          <a:blip r:embed="rId3"/>
          <a:stretch>
            <a:fillRect/>
          </a:stretch>
        </p:blipFill>
        <p:spPr>
          <a:xfrm>
            <a:off x="251536" y="4453015"/>
            <a:ext cx="2433741" cy="2122910"/>
          </a:xfrm>
          <a:prstGeom prst="rect">
            <a:avLst/>
          </a:prstGeom>
        </p:spPr>
      </p:pic>
      <p:sp>
        <p:nvSpPr>
          <p:cNvPr id="10" name="Rectangle 9"/>
          <p:cNvSpPr/>
          <p:nvPr/>
        </p:nvSpPr>
        <p:spPr>
          <a:xfrm>
            <a:off x="6982453" y="6452814"/>
            <a:ext cx="2082621" cy="246221"/>
          </a:xfrm>
          <a:prstGeom prst="rect">
            <a:avLst/>
          </a:prstGeom>
        </p:spPr>
        <p:txBody>
          <a:bodyPr wrap="none">
            <a:spAutoFit/>
          </a:bodyPr>
          <a:lstStyle/>
          <a:p>
            <a:pPr>
              <a:defRPr/>
            </a:pPr>
            <a:r>
              <a:rPr lang="en-US" sz="1000" dirty="0" smtClean="0"/>
              <a:t>Photo credit: </a:t>
            </a:r>
            <a:r>
              <a:rPr lang="en-US" sz="1000" dirty="0">
                <a:hlinkClick r:id="rId4"/>
              </a:rPr>
              <a:t>www.mediabistro.com</a:t>
            </a:r>
            <a:endParaRPr lang="en-US" sz="1000" dirty="0"/>
          </a:p>
        </p:txBody>
      </p:sp>
    </p:spTree>
    <p:extLst>
      <p:ext uri="{BB962C8B-B14F-4D97-AF65-F5344CB8AC3E}">
        <p14:creationId xmlns:p14="http://schemas.microsoft.com/office/powerpoint/2010/main" val="1925647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7000" dirty="0" smtClean="0">
                <a:solidFill>
                  <a:srgbClr val="FF0000"/>
                </a:solidFill>
                <a:latin typeface="Impact"/>
                <a:cs typeface="Impact"/>
              </a:rPr>
              <a:t>Grab …</a:t>
            </a:r>
            <a:endParaRPr lang="en-US" sz="7000" dirty="0">
              <a:solidFill>
                <a:srgbClr val="FF0000"/>
              </a:solidFill>
              <a:latin typeface="Impact"/>
              <a:cs typeface="Impact"/>
            </a:endParaRPr>
          </a:p>
        </p:txBody>
      </p:sp>
      <p:sp>
        <p:nvSpPr>
          <p:cNvPr id="6" name="Content Placeholder 5"/>
          <p:cNvSpPr>
            <a:spLocks noGrp="1"/>
          </p:cNvSpPr>
          <p:nvPr>
            <p:ph idx="1"/>
          </p:nvPr>
        </p:nvSpPr>
        <p:spPr>
          <a:xfrm>
            <a:off x="457200" y="2695210"/>
            <a:ext cx="8229600" cy="3430953"/>
          </a:xfrm>
        </p:spPr>
        <p:txBody>
          <a:bodyPr>
            <a:normAutofit/>
          </a:bodyPr>
          <a:lstStyle/>
          <a:p>
            <a:pPr marL="1371600" indent="-1371600" algn="ctr">
              <a:buFont typeface="+mj-lt"/>
              <a:buAutoNum type="arabicPeriod"/>
            </a:pPr>
            <a:r>
              <a:rPr lang="en-US" sz="7000" b="1" dirty="0" smtClean="0">
                <a:latin typeface="Impact"/>
                <a:cs typeface="Impact"/>
              </a:rPr>
              <a:t>A pen</a:t>
            </a:r>
          </a:p>
          <a:p>
            <a:pPr marL="1371600" indent="-1371600" algn="ctr">
              <a:buFont typeface="+mj-lt"/>
              <a:buAutoNum type="arabicPeriod"/>
            </a:pPr>
            <a:r>
              <a:rPr lang="en-US" sz="7000" b="1" dirty="0" smtClean="0">
                <a:latin typeface="Impact"/>
                <a:cs typeface="Impact"/>
              </a:rPr>
              <a:t>Scrap A4 paper</a:t>
            </a:r>
            <a:endParaRPr lang="en-US" sz="7000" dirty="0">
              <a:latin typeface="Impact"/>
              <a:cs typeface="Impact"/>
            </a:endParaRPr>
          </a:p>
        </p:txBody>
      </p:sp>
      <p:pic>
        <p:nvPicPr>
          <p:cNvPr id="2" name="Picture 1"/>
          <p:cNvPicPr>
            <a:picLocks noChangeAspect="1"/>
          </p:cNvPicPr>
          <p:nvPr/>
        </p:nvPicPr>
        <p:blipFill>
          <a:blip r:embed="rId3"/>
          <a:stretch>
            <a:fillRect/>
          </a:stretch>
        </p:blipFill>
        <p:spPr>
          <a:xfrm rot="19008054">
            <a:off x="499385" y="2087543"/>
            <a:ext cx="2166506" cy="1435310"/>
          </a:xfrm>
          <a:prstGeom prst="rect">
            <a:avLst/>
          </a:prstGeom>
        </p:spPr>
      </p:pic>
      <p:sp>
        <p:nvSpPr>
          <p:cNvPr id="3" name="Rectangle 2"/>
          <p:cNvSpPr/>
          <p:nvPr/>
        </p:nvSpPr>
        <p:spPr>
          <a:xfrm>
            <a:off x="6145597" y="6521243"/>
            <a:ext cx="2919477" cy="246221"/>
          </a:xfrm>
          <a:prstGeom prst="rect">
            <a:avLst/>
          </a:prstGeom>
        </p:spPr>
        <p:txBody>
          <a:bodyPr wrap="none">
            <a:spAutoFit/>
          </a:bodyPr>
          <a:lstStyle/>
          <a:p>
            <a:r>
              <a:rPr lang="en-US" sz="1000" dirty="0" smtClean="0"/>
              <a:t>Photo credit: </a:t>
            </a:r>
            <a:r>
              <a:rPr lang="en-US" sz="1000" dirty="0" smtClean="0">
                <a:hlinkClick r:id="rId4"/>
              </a:rPr>
              <a:t>www.sk</a:t>
            </a:r>
            <a:r>
              <a:rPr lang="en-US" sz="1000" dirty="0">
                <a:hlinkClick r:id="rId4"/>
              </a:rPr>
              <a:t>-</a:t>
            </a:r>
            <a:r>
              <a:rPr lang="en-US" sz="1000" dirty="0" smtClean="0">
                <a:hlinkClick r:id="rId4"/>
              </a:rPr>
              <a:t>eternalsapience.blogspot.com</a:t>
            </a:r>
            <a:r>
              <a:rPr lang="en-US" sz="1000" dirty="0"/>
              <a:t> </a:t>
            </a:r>
          </a:p>
        </p:txBody>
      </p:sp>
    </p:spTree>
    <p:extLst>
      <p:ext uri="{BB962C8B-B14F-4D97-AF65-F5344CB8AC3E}">
        <p14:creationId xmlns:p14="http://schemas.microsoft.com/office/powerpoint/2010/main" val="3134594111"/>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041399"/>
            <a:ext cx="8229600" cy="1084763"/>
          </a:xfrm>
        </p:spPr>
        <p:txBody>
          <a:bodyPr>
            <a:normAutofit lnSpcReduction="10000"/>
          </a:bodyPr>
          <a:lstStyle/>
          <a:p>
            <a:pPr marL="0" indent="0" algn="ctr">
              <a:buNone/>
            </a:pPr>
            <a:r>
              <a:rPr lang="en-US" sz="7000" b="1" dirty="0" smtClean="0">
                <a:latin typeface="Impact"/>
                <a:cs typeface="Impact"/>
              </a:rPr>
              <a:t>Draw a circle</a:t>
            </a:r>
            <a:endParaRPr lang="en-US" sz="7000" dirty="0">
              <a:latin typeface="Impact"/>
              <a:cs typeface="Impact"/>
            </a:endParaRPr>
          </a:p>
        </p:txBody>
      </p:sp>
      <p:sp>
        <p:nvSpPr>
          <p:cNvPr id="3" name="Rectangle 2"/>
          <p:cNvSpPr/>
          <p:nvPr/>
        </p:nvSpPr>
        <p:spPr>
          <a:xfrm>
            <a:off x="7221646" y="6521243"/>
            <a:ext cx="1710775" cy="246221"/>
          </a:xfrm>
          <a:prstGeom prst="rect">
            <a:avLst/>
          </a:prstGeom>
        </p:spPr>
        <p:txBody>
          <a:bodyPr wrap="none">
            <a:spAutoFit/>
          </a:bodyPr>
          <a:lstStyle/>
          <a:p>
            <a:r>
              <a:rPr lang="en-US" sz="1000" dirty="0" smtClean="0"/>
              <a:t>Photo credit: </a:t>
            </a:r>
            <a:r>
              <a:rPr lang="en-US" sz="1000" dirty="0" smtClean="0">
                <a:hlinkClick r:id="rId3"/>
              </a:rPr>
              <a:t>www.clker.com</a:t>
            </a:r>
            <a:endParaRPr lang="en-US" sz="1000" dirty="0"/>
          </a:p>
        </p:txBody>
      </p:sp>
      <p:grpSp>
        <p:nvGrpSpPr>
          <p:cNvPr id="10" name="Group 9"/>
          <p:cNvGrpSpPr/>
          <p:nvPr/>
        </p:nvGrpSpPr>
        <p:grpSpPr>
          <a:xfrm>
            <a:off x="597939" y="426580"/>
            <a:ext cx="6061937" cy="4178545"/>
            <a:chOff x="597939" y="426580"/>
            <a:chExt cx="6061937" cy="4178545"/>
          </a:xfrm>
        </p:grpSpPr>
        <p:pic>
          <p:nvPicPr>
            <p:cNvPr id="7" name="Picture 6"/>
            <p:cNvPicPr>
              <a:picLocks noChangeAspect="1"/>
            </p:cNvPicPr>
            <p:nvPr/>
          </p:nvPicPr>
          <p:blipFill>
            <a:blip r:embed="rId4"/>
            <a:stretch>
              <a:fillRect/>
            </a:stretch>
          </p:blipFill>
          <p:spPr>
            <a:xfrm rot="16200000">
              <a:off x="222966" y="980693"/>
              <a:ext cx="2866033" cy="2116088"/>
            </a:xfrm>
            <a:prstGeom prst="rect">
              <a:avLst/>
            </a:prstGeom>
          </p:spPr>
        </p:pic>
        <p:sp>
          <p:nvSpPr>
            <p:cNvPr id="11" name="Oval 10"/>
            <p:cNvSpPr/>
            <p:nvPr/>
          </p:nvSpPr>
          <p:spPr>
            <a:xfrm>
              <a:off x="2491394" y="426580"/>
              <a:ext cx="4168482" cy="417854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Tree>
    <p:extLst>
      <p:ext uri="{BB962C8B-B14F-4D97-AF65-F5344CB8AC3E}">
        <p14:creationId xmlns:p14="http://schemas.microsoft.com/office/powerpoint/2010/main" val="3470443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022009"/>
            <a:ext cx="8229600" cy="1104153"/>
          </a:xfrm>
        </p:spPr>
        <p:txBody>
          <a:bodyPr>
            <a:normAutofit fontScale="85000" lnSpcReduction="10000"/>
          </a:bodyPr>
          <a:lstStyle/>
          <a:p>
            <a:pPr marL="0" indent="0" algn="ctr">
              <a:buNone/>
            </a:pPr>
            <a:r>
              <a:rPr lang="en-US" sz="7000" b="1" dirty="0" smtClean="0">
                <a:latin typeface="Impact"/>
                <a:cs typeface="Impact"/>
              </a:rPr>
              <a:t>Divide into 6 pizza slices</a:t>
            </a:r>
            <a:endParaRPr lang="en-US" sz="7000" dirty="0">
              <a:latin typeface="Impact"/>
              <a:cs typeface="Impact"/>
            </a:endParaRPr>
          </a:p>
        </p:txBody>
      </p:sp>
      <p:sp>
        <p:nvSpPr>
          <p:cNvPr id="3" name="Rectangle 2"/>
          <p:cNvSpPr/>
          <p:nvPr/>
        </p:nvSpPr>
        <p:spPr>
          <a:xfrm>
            <a:off x="7221646" y="6521243"/>
            <a:ext cx="1710775" cy="246221"/>
          </a:xfrm>
          <a:prstGeom prst="rect">
            <a:avLst/>
          </a:prstGeom>
        </p:spPr>
        <p:txBody>
          <a:bodyPr wrap="none">
            <a:spAutoFit/>
          </a:bodyPr>
          <a:lstStyle/>
          <a:p>
            <a:r>
              <a:rPr lang="en-US" sz="1000" dirty="0" smtClean="0"/>
              <a:t>Photo credit: </a:t>
            </a:r>
            <a:r>
              <a:rPr lang="en-US" sz="1000" dirty="0" smtClean="0">
                <a:hlinkClick r:id="rId3"/>
              </a:rPr>
              <a:t>www.clker.com</a:t>
            </a:r>
            <a:endParaRPr lang="en-US" sz="1000" dirty="0"/>
          </a:p>
        </p:txBody>
      </p:sp>
      <p:grpSp>
        <p:nvGrpSpPr>
          <p:cNvPr id="30" name="Group 29"/>
          <p:cNvGrpSpPr/>
          <p:nvPr/>
        </p:nvGrpSpPr>
        <p:grpSpPr>
          <a:xfrm>
            <a:off x="1239136" y="388402"/>
            <a:ext cx="5420740" cy="4216723"/>
            <a:chOff x="1239136" y="388402"/>
            <a:chExt cx="5420740" cy="4216723"/>
          </a:xfrm>
        </p:grpSpPr>
        <p:sp>
          <p:nvSpPr>
            <p:cNvPr id="11" name="Oval 10"/>
            <p:cNvSpPr/>
            <p:nvPr/>
          </p:nvSpPr>
          <p:spPr>
            <a:xfrm>
              <a:off x="2491394" y="426580"/>
              <a:ext cx="4168482" cy="417854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p:cNvPicPr>
              <a:picLocks noChangeAspect="1"/>
            </p:cNvPicPr>
            <p:nvPr/>
          </p:nvPicPr>
          <p:blipFill>
            <a:blip r:embed="rId4"/>
            <a:stretch>
              <a:fillRect/>
            </a:stretch>
          </p:blipFill>
          <p:spPr>
            <a:xfrm rot="14532548">
              <a:off x="864163" y="763375"/>
              <a:ext cx="2866033" cy="2116088"/>
            </a:xfrm>
            <a:prstGeom prst="rect">
              <a:avLst/>
            </a:prstGeom>
          </p:spPr>
        </p:pic>
        <p:cxnSp>
          <p:nvCxnSpPr>
            <p:cNvPr id="4" name="Straight Connector 3"/>
            <p:cNvCxnSpPr/>
            <p:nvPr/>
          </p:nvCxnSpPr>
          <p:spPr>
            <a:xfrm>
              <a:off x="3615915" y="2501310"/>
              <a:ext cx="3043961"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flipV="1">
              <a:off x="3732245" y="599588"/>
              <a:ext cx="1648004" cy="380194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3179408" y="931294"/>
              <a:ext cx="2743714" cy="3140031"/>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908907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491394" y="426580"/>
            <a:ext cx="4168482" cy="417854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Content Placeholder 5"/>
          <p:cNvSpPr>
            <a:spLocks noGrp="1"/>
          </p:cNvSpPr>
          <p:nvPr>
            <p:ph idx="1"/>
          </p:nvPr>
        </p:nvSpPr>
        <p:spPr>
          <a:xfrm>
            <a:off x="457200" y="5022009"/>
            <a:ext cx="8229600" cy="1104153"/>
          </a:xfrm>
        </p:spPr>
        <p:txBody>
          <a:bodyPr>
            <a:normAutofit fontScale="92500"/>
          </a:bodyPr>
          <a:lstStyle/>
          <a:p>
            <a:pPr marL="0" indent="0" algn="ctr">
              <a:buNone/>
            </a:pPr>
            <a:r>
              <a:rPr lang="en-US" sz="7000" b="1" dirty="0" smtClean="0">
                <a:latin typeface="Impact"/>
                <a:cs typeface="Impact"/>
              </a:rPr>
              <a:t>Number the pizza slices</a:t>
            </a:r>
            <a:endParaRPr lang="en-US" sz="7000" dirty="0">
              <a:latin typeface="Impact"/>
              <a:cs typeface="Impact"/>
            </a:endParaRPr>
          </a:p>
        </p:txBody>
      </p:sp>
      <p:sp>
        <p:nvSpPr>
          <p:cNvPr id="3" name="Rectangle 2"/>
          <p:cNvSpPr/>
          <p:nvPr/>
        </p:nvSpPr>
        <p:spPr>
          <a:xfrm>
            <a:off x="7221646" y="6521243"/>
            <a:ext cx="1710775" cy="246221"/>
          </a:xfrm>
          <a:prstGeom prst="rect">
            <a:avLst/>
          </a:prstGeom>
        </p:spPr>
        <p:txBody>
          <a:bodyPr wrap="none">
            <a:spAutoFit/>
          </a:bodyPr>
          <a:lstStyle/>
          <a:p>
            <a:r>
              <a:rPr lang="en-US" sz="1000" dirty="0" smtClean="0"/>
              <a:t>Photo credit: </a:t>
            </a:r>
            <a:r>
              <a:rPr lang="en-US" sz="1000" dirty="0" smtClean="0">
                <a:hlinkClick r:id="rId3"/>
              </a:rPr>
              <a:t>www.clker.com</a:t>
            </a:r>
            <a:endParaRPr lang="en-US" sz="1000" dirty="0"/>
          </a:p>
        </p:txBody>
      </p:sp>
      <p:pic>
        <p:nvPicPr>
          <p:cNvPr id="7" name="Picture 6"/>
          <p:cNvPicPr>
            <a:picLocks noChangeAspect="1"/>
          </p:cNvPicPr>
          <p:nvPr/>
        </p:nvPicPr>
        <p:blipFill>
          <a:blip r:embed="rId4"/>
          <a:stretch>
            <a:fillRect/>
          </a:stretch>
        </p:blipFill>
        <p:spPr>
          <a:xfrm rot="14532548">
            <a:off x="1307778" y="507694"/>
            <a:ext cx="1454948" cy="1074237"/>
          </a:xfrm>
          <a:prstGeom prst="rect">
            <a:avLst/>
          </a:prstGeom>
        </p:spPr>
      </p:pic>
      <p:cxnSp>
        <p:nvCxnSpPr>
          <p:cNvPr id="4" name="Straight Connector 3"/>
          <p:cNvCxnSpPr>
            <a:stCxn id="11" idx="2"/>
          </p:cNvCxnSpPr>
          <p:nvPr/>
        </p:nvCxnSpPr>
        <p:spPr>
          <a:xfrm flipV="1">
            <a:off x="2491394" y="2501310"/>
            <a:ext cx="4168482" cy="1454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flipV="1">
            <a:off x="3732245" y="599588"/>
            <a:ext cx="1648004" cy="380194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3179408" y="931294"/>
            <a:ext cx="2743714" cy="3140031"/>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3962457" y="494918"/>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1</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7" name="Rectangle 16"/>
          <p:cNvSpPr/>
          <p:nvPr/>
        </p:nvSpPr>
        <p:spPr>
          <a:xfrm>
            <a:off x="5782249" y="1044813"/>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2</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8" name="Rectangle 17"/>
          <p:cNvSpPr/>
          <p:nvPr/>
        </p:nvSpPr>
        <p:spPr>
          <a:xfrm>
            <a:off x="6153990" y="2515853"/>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3</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9" name="Rectangle 18"/>
          <p:cNvSpPr/>
          <p:nvPr/>
        </p:nvSpPr>
        <p:spPr>
          <a:xfrm>
            <a:off x="4784409" y="4071325"/>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4</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20" name="Rectangle 19"/>
          <p:cNvSpPr/>
          <p:nvPr/>
        </p:nvSpPr>
        <p:spPr>
          <a:xfrm>
            <a:off x="2960066" y="3486905"/>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5</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21" name="Rectangle 20"/>
          <p:cNvSpPr/>
          <p:nvPr/>
        </p:nvSpPr>
        <p:spPr>
          <a:xfrm>
            <a:off x="2521383" y="2044478"/>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6</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02015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761151"/>
            <a:ext cx="9173785" cy="5090332"/>
          </a:xfrm>
          <a:prstGeom prst="rect">
            <a:avLst/>
          </a:prstGeom>
        </p:spPr>
      </p:pic>
      <p:sp>
        <p:nvSpPr>
          <p:cNvPr id="5" name="Title 4"/>
          <p:cNvSpPr>
            <a:spLocks noGrp="1"/>
          </p:cNvSpPr>
          <p:nvPr>
            <p:ph type="title"/>
          </p:nvPr>
        </p:nvSpPr>
        <p:spPr>
          <a:xfrm>
            <a:off x="882167" y="599588"/>
            <a:ext cx="7529716" cy="1143000"/>
          </a:xfrm>
        </p:spPr>
        <p:txBody>
          <a:bodyPr>
            <a:noAutofit/>
          </a:bodyPr>
          <a:lstStyle/>
          <a:p>
            <a:r>
              <a:rPr lang="en-US" sz="7000" dirty="0" smtClean="0">
                <a:solidFill>
                  <a:srgbClr val="FF0000"/>
                </a:solidFill>
                <a:latin typeface="Impact"/>
                <a:cs typeface="Impact"/>
              </a:rPr>
              <a:t>Spell </a:t>
            </a:r>
            <a:r>
              <a:rPr lang="en-US" sz="7000" dirty="0" smtClean="0">
                <a:solidFill>
                  <a:srgbClr val="000000"/>
                </a:solidFill>
                <a:latin typeface="Impact"/>
                <a:cs typeface="Impact"/>
              </a:rPr>
              <a:t>these words!</a:t>
            </a:r>
            <a:endParaRPr lang="en-US" sz="7000" dirty="0">
              <a:solidFill>
                <a:srgbClr val="000000"/>
              </a:solidFill>
              <a:latin typeface="Impact"/>
              <a:cs typeface="Impact"/>
            </a:endParaRPr>
          </a:p>
        </p:txBody>
      </p:sp>
      <p:sp>
        <p:nvSpPr>
          <p:cNvPr id="10" name="Rectangle 9"/>
          <p:cNvSpPr/>
          <p:nvPr/>
        </p:nvSpPr>
        <p:spPr>
          <a:xfrm>
            <a:off x="6879860" y="6586227"/>
            <a:ext cx="2185214" cy="246221"/>
          </a:xfrm>
          <a:prstGeom prst="rect">
            <a:avLst/>
          </a:prstGeom>
        </p:spPr>
        <p:txBody>
          <a:bodyPr wrap="none">
            <a:spAutoFit/>
          </a:bodyPr>
          <a:lstStyle/>
          <a:p>
            <a:r>
              <a:rPr lang="en-US" sz="1000" dirty="0" smtClean="0"/>
              <a:t>Photo credit: </a:t>
            </a:r>
            <a:r>
              <a:rPr lang="en-US" sz="1000" dirty="0" smtClean="0">
                <a:hlinkClick r:id="rId4"/>
              </a:rPr>
              <a:t>www.psychologies.co.uk</a:t>
            </a:r>
            <a:r>
              <a:rPr lang="en-US" sz="1000" dirty="0" smtClean="0"/>
              <a:t> </a:t>
            </a:r>
            <a:endParaRPr lang="en-US" sz="1000" dirty="0"/>
          </a:p>
        </p:txBody>
      </p:sp>
    </p:spTree>
    <p:extLst>
      <p:ext uri="{BB962C8B-B14F-4D97-AF65-F5344CB8AC3E}">
        <p14:creationId xmlns:p14="http://schemas.microsoft.com/office/powerpoint/2010/main" val="1003548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88136" y="0"/>
            <a:ext cx="4555864" cy="6858000"/>
          </a:xfrm>
          <a:prstGeom prst="rect">
            <a:avLst/>
          </a:prstGeom>
        </p:spPr>
      </p:pic>
      <p:sp>
        <p:nvSpPr>
          <p:cNvPr id="5" name="Title 4"/>
          <p:cNvSpPr>
            <a:spLocks noGrp="1"/>
          </p:cNvSpPr>
          <p:nvPr>
            <p:ph type="title"/>
          </p:nvPr>
        </p:nvSpPr>
        <p:spPr>
          <a:xfrm>
            <a:off x="668896" y="2339168"/>
            <a:ext cx="5158132" cy="1143000"/>
          </a:xfrm>
        </p:spPr>
        <p:txBody>
          <a:bodyPr>
            <a:noAutofit/>
          </a:bodyPr>
          <a:lstStyle/>
          <a:p>
            <a:pPr algn="l"/>
            <a:r>
              <a:rPr lang="en-US" sz="7000" dirty="0" smtClean="0">
                <a:latin typeface="Impact"/>
                <a:cs typeface="Impact"/>
              </a:rPr>
              <a:t>Now</a:t>
            </a:r>
            <a:br>
              <a:rPr lang="en-US" sz="7000" dirty="0" smtClean="0">
                <a:latin typeface="Impact"/>
                <a:cs typeface="Impact"/>
              </a:rPr>
            </a:br>
            <a:r>
              <a:rPr lang="en-US" sz="7000" dirty="0">
                <a:solidFill>
                  <a:srgbClr val="FF0000"/>
                </a:solidFill>
                <a:latin typeface="Impact"/>
                <a:cs typeface="Impact"/>
              </a:rPr>
              <a:t>s</a:t>
            </a:r>
            <a:r>
              <a:rPr lang="en-US" sz="7000" dirty="0" smtClean="0">
                <a:solidFill>
                  <a:srgbClr val="FF0000"/>
                </a:solidFill>
                <a:latin typeface="Impact"/>
                <a:cs typeface="Impact"/>
              </a:rPr>
              <a:t>wap </a:t>
            </a:r>
            <a:r>
              <a:rPr lang="en-US" sz="7000" dirty="0" smtClean="0">
                <a:latin typeface="Impact"/>
                <a:cs typeface="Impact"/>
              </a:rPr>
              <a:t/>
            </a:r>
            <a:br>
              <a:rPr lang="en-US" sz="7000" dirty="0" smtClean="0">
                <a:latin typeface="Impact"/>
                <a:cs typeface="Impact"/>
              </a:rPr>
            </a:br>
            <a:r>
              <a:rPr lang="en-US" sz="7000" dirty="0" smtClean="0">
                <a:latin typeface="Impact"/>
                <a:cs typeface="Impact"/>
              </a:rPr>
              <a:t>papers!</a:t>
            </a:r>
            <a:endParaRPr lang="en-US" sz="7000" dirty="0">
              <a:latin typeface="Impact"/>
              <a:cs typeface="Impact"/>
            </a:endParaRPr>
          </a:p>
        </p:txBody>
      </p:sp>
      <p:sp>
        <p:nvSpPr>
          <p:cNvPr id="7" name="Rectangle 6"/>
          <p:cNvSpPr/>
          <p:nvPr/>
        </p:nvSpPr>
        <p:spPr>
          <a:xfrm>
            <a:off x="148396" y="6511548"/>
            <a:ext cx="1954381" cy="246221"/>
          </a:xfrm>
          <a:prstGeom prst="rect">
            <a:avLst/>
          </a:prstGeom>
        </p:spPr>
        <p:txBody>
          <a:bodyPr wrap="none">
            <a:spAutoFit/>
          </a:bodyPr>
          <a:lstStyle/>
          <a:p>
            <a:r>
              <a:rPr lang="en-US" sz="1000" dirty="0" smtClean="0"/>
              <a:t>Photo credit:  </a:t>
            </a:r>
            <a:r>
              <a:rPr lang="en-US" sz="1000" dirty="0" smtClean="0">
                <a:hlinkClick r:id="rId4"/>
              </a:rPr>
              <a:t>www.kstfamily.com</a:t>
            </a:r>
            <a:r>
              <a:rPr lang="en-US" sz="1000" dirty="0" smtClean="0"/>
              <a:t> </a:t>
            </a:r>
            <a:endParaRPr lang="en-US" sz="1000" dirty="0"/>
          </a:p>
        </p:txBody>
      </p:sp>
    </p:spTree>
    <p:extLst>
      <p:ext uri="{BB962C8B-B14F-4D97-AF65-F5344CB8AC3E}">
        <p14:creationId xmlns:p14="http://schemas.microsoft.com/office/powerpoint/2010/main" val="684434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Fingertips ready?</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5" name="Picture 4"/>
          <p:cNvPicPr>
            <a:picLocks noChangeAspect="1"/>
          </p:cNvPicPr>
          <p:nvPr/>
        </p:nvPicPr>
        <p:blipFill>
          <a:blip r:embed="rId4"/>
          <a:stretch>
            <a:fillRect/>
          </a:stretch>
        </p:blipFill>
        <p:spPr>
          <a:xfrm>
            <a:off x="6132622" y="3959549"/>
            <a:ext cx="3011378" cy="2898451"/>
          </a:xfrm>
          <a:prstGeom prst="rect">
            <a:avLst/>
          </a:prstGeom>
        </p:spPr>
      </p:pic>
      <p:pic>
        <p:nvPicPr>
          <p:cNvPr id="7" name="Picture 6" descr="Screen Shot 2014-06-15 at 15.58.27.png"/>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8840" y="1521666"/>
            <a:ext cx="8756234" cy="945751"/>
          </a:xfrm>
          <a:prstGeom prst="rect">
            <a:avLst/>
          </a:prstGeom>
        </p:spPr>
      </p:pic>
      <p:pic>
        <p:nvPicPr>
          <p:cNvPr id="10" name="Picture 9" descr="Screen Shot 2014-06-15 at 16.03.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33" y="2895307"/>
            <a:ext cx="5099119" cy="1001613"/>
          </a:xfrm>
          <a:prstGeom prst="rect">
            <a:avLst/>
          </a:prstGeom>
        </p:spPr>
      </p:pic>
      <p:sp>
        <p:nvSpPr>
          <p:cNvPr id="15" name="Freeform 14"/>
          <p:cNvSpPr/>
          <p:nvPr/>
        </p:nvSpPr>
        <p:spPr>
          <a:xfrm rot="19791046">
            <a:off x="5852692" y="3607501"/>
            <a:ext cx="393680" cy="578836"/>
          </a:xfrm>
          <a:custGeom>
            <a:avLst/>
            <a:gdLst>
              <a:gd name="connsiteX0" fmla="*/ 0 w 393680"/>
              <a:gd name="connsiteY0" fmla="*/ 26221 h 578836"/>
              <a:gd name="connsiteX1" fmla="*/ 193883 w 393680"/>
              <a:gd name="connsiteY1" fmla="*/ 26221 h 578836"/>
              <a:gd name="connsiteX2" fmla="*/ 203577 w 393680"/>
              <a:gd name="connsiteY2" fmla="*/ 55306 h 578836"/>
              <a:gd name="connsiteX3" fmla="*/ 184189 w 393680"/>
              <a:gd name="connsiteY3" fmla="*/ 142561 h 578836"/>
              <a:gd name="connsiteX4" fmla="*/ 164800 w 393680"/>
              <a:gd name="connsiteY4" fmla="*/ 200731 h 578836"/>
              <a:gd name="connsiteX5" fmla="*/ 174494 w 393680"/>
              <a:gd name="connsiteY5" fmla="*/ 258901 h 578836"/>
              <a:gd name="connsiteX6" fmla="*/ 213271 w 393680"/>
              <a:gd name="connsiteY6" fmla="*/ 278291 h 578836"/>
              <a:gd name="connsiteX7" fmla="*/ 261742 w 393680"/>
              <a:gd name="connsiteY7" fmla="*/ 326766 h 578836"/>
              <a:gd name="connsiteX8" fmla="*/ 310212 w 393680"/>
              <a:gd name="connsiteY8" fmla="*/ 346156 h 578836"/>
              <a:gd name="connsiteX9" fmla="*/ 339295 w 393680"/>
              <a:gd name="connsiteY9" fmla="*/ 355851 h 578836"/>
              <a:gd name="connsiteX10" fmla="*/ 378071 w 393680"/>
              <a:gd name="connsiteY10" fmla="*/ 375241 h 578836"/>
              <a:gd name="connsiteX11" fmla="*/ 387766 w 393680"/>
              <a:gd name="connsiteY11" fmla="*/ 578836 h 57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80" h="578836">
                <a:moveTo>
                  <a:pt x="0" y="26221"/>
                </a:moveTo>
                <a:cubicBezTo>
                  <a:pt x="79317" y="-5508"/>
                  <a:pt x="72125" y="-11832"/>
                  <a:pt x="193883" y="26221"/>
                </a:cubicBezTo>
                <a:cubicBezTo>
                  <a:pt x="203637" y="29269"/>
                  <a:pt x="200346" y="45611"/>
                  <a:pt x="203577" y="55306"/>
                </a:cubicBezTo>
                <a:cubicBezTo>
                  <a:pt x="197114" y="84391"/>
                  <a:pt x="191865" y="113773"/>
                  <a:pt x="184189" y="142561"/>
                </a:cubicBezTo>
                <a:cubicBezTo>
                  <a:pt x="178923" y="162310"/>
                  <a:pt x="164800" y="200731"/>
                  <a:pt x="164800" y="200731"/>
                </a:cubicBezTo>
                <a:cubicBezTo>
                  <a:pt x="168031" y="220121"/>
                  <a:pt x="164076" y="242231"/>
                  <a:pt x="174494" y="258901"/>
                </a:cubicBezTo>
                <a:cubicBezTo>
                  <a:pt x="182153" y="271156"/>
                  <a:pt x="201864" y="269418"/>
                  <a:pt x="213271" y="278291"/>
                </a:cubicBezTo>
                <a:cubicBezTo>
                  <a:pt x="231307" y="292320"/>
                  <a:pt x="240526" y="318279"/>
                  <a:pt x="261742" y="326766"/>
                </a:cubicBezTo>
                <a:cubicBezTo>
                  <a:pt x="277899" y="333229"/>
                  <a:pt x="293919" y="340045"/>
                  <a:pt x="310212" y="346156"/>
                </a:cubicBezTo>
                <a:cubicBezTo>
                  <a:pt x="319780" y="349744"/>
                  <a:pt x="329903" y="351825"/>
                  <a:pt x="339295" y="355851"/>
                </a:cubicBezTo>
                <a:cubicBezTo>
                  <a:pt x="352578" y="361544"/>
                  <a:pt x="365146" y="368778"/>
                  <a:pt x="378071" y="375241"/>
                </a:cubicBezTo>
                <a:cubicBezTo>
                  <a:pt x="406161" y="459511"/>
                  <a:pt x="387766" y="394107"/>
                  <a:pt x="387766" y="578836"/>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308840" y="5575806"/>
            <a:ext cx="3643690" cy="1015663"/>
          </a:xfrm>
          <a:prstGeom prst="rect">
            <a:avLst/>
          </a:prstGeom>
        </p:spPr>
        <p:txBody>
          <a:bodyPr wrap="none">
            <a:spAutoFit/>
          </a:bodyPr>
          <a:lstStyle/>
          <a:p>
            <a:r>
              <a:rPr lang="en-US" sz="6000" dirty="0" smtClean="0">
                <a:solidFill>
                  <a:srgbClr val="0000FF"/>
                </a:solidFill>
              </a:rPr>
              <a:t>#</a:t>
            </a:r>
            <a:r>
              <a:rPr lang="en-US" sz="6000" dirty="0" err="1" smtClean="0">
                <a:solidFill>
                  <a:srgbClr val="0000FF"/>
                </a:solidFill>
              </a:rPr>
              <a:t>LCiiMcGill</a:t>
            </a:r>
            <a:endParaRPr lang="en-US" sz="6000" dirty="0">
              <a:solidFill>
                <a:srgbClr val="0000FF"/>
              </a:solidFill>
            </a:endParaRPr>
          </a:p>
        </p:txBody>
      </p:sp>
    </p:spTree>
    <p:extLst>
      <p:ext uri="{BB962C8B-B14F-4D97-AF65-F5344CB8AC3E}">
        <p14:creationId xmlns:p14="http://schemas.microsoft.com/office/powerpoint/2010/main" val="271985106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28668" y="1199346"/>
            <a:ext cx="5158132" cy="1143000"/>
          </a:xfrm>
        </p:spPr>
        <p:txBody>
          <a:bodyPr>
            <a:noAutofit/>
          </a:bodyPr>
          <a:lstStyle/>
          <a:p>
            <a:r>
              <a:rPr lang="en-US" sz="7000" dirty="0" smtClean="0">
                <a:solidFill>
                  <a:srgbClr val="FF0000"/>
                </a:solidFill>
                <a:latin typeface="Impact"/>
                <a:cs typeface="Impact"/>
              </a:rPr>
              <a:t>Spell these words!</a:t>
            </a:r>
            <a:endParaRPr lang="en-US" sz="7000" dirty="0">
              <a:solidFill>
                <a:srgbClr val="FF0000"/>
              </a:solidFill>
              <a:latin typeface="Impact"/>
              <a:cs typeface="Impact"/>
            </a:endParaRPr>
          </a:p>
        </p:txBody>
      </p:sp>
      <p:pic>
        <p:nvPicPr>
          <p:cNvPr id="2" name="Picture 1"/>
          <p:cNvPicPr>
            <a:picLocks noChangeAspect="1"/>
          </p:cNvPicPr>
          <p:nvPr/>
        </p:nvPicPr>
        <p:blipFill>
          <a:blip r:embed="rId3"/>
          <a:stretch>
            <a:fillRect/>
          </a:stretch>
        </p:blipFill>
        <p:spPr>
          <a:xfrm>
            <a:off x="393390" y="3276600"/>
            <a:ext cx="5397500" cy="3581400"/>
          </a:xfrm>
          <a:prstGeom prst="rect">
            <a:avLst/>
          </a:prstGeom>
        </p:spPr>
      </p:pic>
      <p:sp>
        <p:nvSpPr>
          <p:cNvPr id="3" name="Rectangle 2"/>
          <p:cNvSpPr/>
          <p:nvPr/>
        </p:nvSpPr>
        <p:spPr>
          <a:xfrm>
            <a:off x="6903768" y="6511548"/>
            <a:ext cx="2161306" cy="246221"/>
          </a:xfrm>
          <a:prstGeom prst="rect">
            <a:avLst/>
          </a:prstGeom>
        </p:spPr>
        <p:txBody>
          <a:bodyPr wrap="none">
            <a:spAutoFit/>
          </a:bodyPr>
          <a:lstStyle/>
          <a:p>
            <a:r>
              <a:rPr lang="en-US" sz="1000" dirty="0" smtClean="0"/>
              <a:t>Photo credit: </a:t>
            </a:r>
            <a:r>
              <a:rPr lang="en-US" sz="1000" dirty="0" smtClean="0">
                <a:hlinkClick r:id="rId4"/>
              </a:rPr>
              <a:t>www.mommynoire.com</a:t>
            </a:r>
            <a:r>
              <a:rPr lang="en-US" sz="1000" dirty="0" smtClean="0"/>
              <a:t> </a:t>
            </a:r>
            <a:endParaRPr lang="en-US" sz="1000" dirty="0"/>
          </a:p>
        </p:txBody>
      </p:sp>
      <p:sp>
        <p:nvSpPr>
          <p:cNvPr id="8" name="Title 4"/>
          <p:cNvSpPr txBox="1">
            <a:spLocks/>
          </p:cNvSpPr>
          <p:nvPr/>
        </p:nvSpPr>
        <p:spPr>
          <a:xfrm>
            <a:off x="632758" y="2705100"/>
            <a:ext cx="515813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000" dirty="0" smtClean="0">
                <a:latin typeface="Impact"/>
                <a:cs typeface="Impact"/>
              </a:rPr>
              <a:t>Spellcheck!</a:t>
            </a:r>
            <a:endParaRPr lang="en-US" sz="7000" dirty="0">
              <a:latin typeface="Impact"/>
              <a:cs typeface="Impact"/>
            </a:endParaRPr>
          </a:p>
        </p:txBody>
      </p:sp>
    </p:spTree>
    <p:extLst>
      <p:ext uri="{BB962C8B-B14F-4D97-AF65-F5344CB8AC3E}">
        <p14:creationId xmlns:p14="http://schemas.microsoft.com/office/powerpoint/2010/main" val="1910145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51980" y="2271303"/>
            <a:ext cx="3073892" cy="1143000"/>
          </a:xfrm>
        </p:spPr>
        <p:txBody>
          <a:bodyPr>
            <a:noAutofit/>
          </a:bodyPr>
          <a:lstStyle/>
          <a:p>
            <a:pPr algn="l"/>
            <a:r>
              <a:rPr lang="en-US" sz="7000" dirty="0" smtClean="0">
                <a:latin typeface="Impact"/>
                <a:cs typeface="Impact"/>
              </a:rPr>
              <a:t>Now</a:t>
            </a:r>
            <a:br>
              <a:rPr lang="en-US" sz="7000" dirty="0" smtClean="0">
                <a:latin typeface="Impact"/>
                <a:cs typeface="Impact"/>
              </a:rPr>
            </a:br>
            <a:r>
              <a:rPr lang="en-US" sz="7000" dirty="0">
                <a:solidFill>
                  <a:srgbClr val="FF0000"/>
                </a:solidFill>
                <a:latin typeface="Impact"/>
                <a:cs typeface="Impact"/>
              </a:rPr>
              <a:t>s</a:t>
            </a:r>
            <a:r>
              <a:rPr lang="en-US" sz="7000" dirty="0" smtClean="0">
                <a:solidFill>
                  <a:srgbClr val="FF0000"/>
                </a:solidFill>
                <a:latin typeface="Impact"/>
                <a:cs typeface="Impact"/>
              </a:rPr>
              <a:t>wap </a:t>
            </a:r>
            <a:r>
              <a:rPr lang="en-US" sz="7000" dirty="0" smtClean="0">
                <a:latin typeface="Impact"/>
                <a:cs typeface="Impact"/>
              </a:rPr>
              <a:t/>
            </a:r>
            <a:br>
              <a:rPr lang="en-US" sz="7000" dirty="0" smtClean="0">
                <a:latin typeface="Impact"/>
                <a:cs typeface="Impact"/>
              </a:rPr>
            </a:br>
            <a:r>
              <a:rPr lang="en-US" sz="7000" dirty="0" smtClean="0">
                <a:latin typeface="Impact"/>
                <a:cs typeface="Impact"/>
              </a:rPr>
              <a:t>papers!</a:t>
            </a:r>
            <a:endParaRPr lang="en-US" sz="7000" dirty="0">
              <a:latin typeface="Impact"/>
              <a:cs typeface="Impact"/>
            </a:endParaRPr>
          </a:p>
        </p:txBody>
      </p:sp>
      <p:pic>
        <p:nvPicPr>
          <p:cNvPr id="2" name="Picture 1"/>
          <p:cNvPicPr>
            <a:picLocks noChangeAspect="1"/>
          </p:cNvPicPr>
          <p:nvPr/>
        </p:nvPicPr>
        <p:blipFill>
          <a:blip r:embed="rId3"/>
          <a:stretch>
            <a:fillRect/>
          </a:stretch>
        </p:blipFill>
        <p:spPr>
          <a:xfrm>
            <a:off x="359468" y="0"/>
            <a:ext cx="5002306" cy="6858000"/>
          </a:xfrm>
          <a:prstGeom prst="rect">
            <a:avLst/>
          </a:prstGeom>
        </p:spPr>
      </p:pic>
      <p:sp>
        <p:nvSpPr>
          <p:cNvPr id="3" name="Rectangle 2"/>
          <p:cNvSpPr/>
          <p:nvPr/>
        </p:nvSpPr>
        <p:spPr>
          <a:xfrm>
            <a:off x="6524395" y="6518474"/>
            <a:ext cx="2442687" cy="246221"/>
          </a:xfrm>
          <a:prstGeom prst="rect">
            <a:avLst/>
          </a:prstGeom>
        </p:spPr>
        <p:txBody>
          <a:bodyPr wrap="square">
            <a:spAutoFit/>
          </a:bodyPr>
          <a:lstStyle/>
          <a:p>
            <a:r>
              <a:rPr lang="en-US" sz="1000" dirty="0" smtClean="0"/>
              <a:t>Photo credit: </a:t>
            </a:r>
            <a:r>
              <a:rPr lang="en-US" sz="1000" dirty="0" smtClean="0">
                <a:hlinkClick r:id="rId4"/>
              </a:rPr>
              <a:t>www.thebabyshopaholic.com</a:t>
            </a:r>
            <a:r>
              <a:rPr lang="en-US" sz="1000" dirty="0" smtClean="0"/>
              <a:t> </a:t>
            </a:r>
            <a:endParaRPr lang="en-US" sz="1000" dirty="0"/>
          </a:p>
        </p:txBody>
      </p:sp>
    </p:spTree>
    <p:extLst>
      <p:ext uri="{BB962C8B-B14F-4D97-AF65-F5344CB8AC3E}">
        <p14:creationId xmlns:p14="http://schemas.microsoft.com/office/powerpoint/2010/main" val="3277074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76690"/>
            <a:ext cx="9135517" cy="5481310"/>
          </a:xfrm>
          <a:prstGeom prst="rect">
            <a:avLst/>
          </a:prstGeom>
        </p:spPr>
      </p:pic>
      <p:sp>
        <p:nvSpPr>
          <p:cNvPr id="5" name="Title 4"/>
          <p:cNvSpPr>
            <a:spLocks noGrp="1"/>
          </p:cNvSpPr>
          <p:nvPr>
            <p:ph type="title"/>
          </p:nvPr>
        </p:nvSpPr>
        <p:spPr>
          <a:xfrm>
            <a:off x="1182686" y="279653"/>
            <a:ext cx="6990325" cy="1143000"/>
          </a:xfrm>
        </p:spPr>
        <p:txBody>
          <a:bodyPr>
            <a:noAutofit/>
          </a:bodyPr>
          <a:lstStyle/>
          <a:p>
            <a:r>
              <a:rPr lang="en-US" sz="7000" dirty="0" smtClean="0">
                <a:solidFill>
                  <a:srgbClr val="FF0000"/>
                </a:solidFill>
                <a:latin typeface="Impact"/>
                <a:cs typeface="Impact"/>
              </a:rPr>
              <a:t>Spell </a:t>
            </a:r>
            <a:r>
              <a:rPr lang="en-US" sz="7000" dirty="0" smtClean="0">
                <a:solidFill>
                  <a:srgbClr val="000000"/>
                </a:solidFill>
                <a:latin typeface="Impact"/>
                <a:cs typeface="Impact"/>
              </a:rPr>
              <a:t>these words!</a:t>
            </a:r>
            <a:endParaRPr lang="en-US" sz="7000" dirty="0">
              <a:solidFill>
                <a:srgbClr val="000000"/>
              </a:solidFill>
              <a:latin typeface="Impact"/>
              <a:cs typeface="Impact"/>
            </a:endParaRPr>
          </a:p>
        </p:txBody>
      </p:sp>
      <p:sp>
        <p:nvSpPr>
          <p:cNvPr id="3" name="Rectangle 2"/>
          <p:cNvSpPr/>
          <p:nvPr/>
        </p:nvSpPr>
        <p:spPr>
          <a:xfrm>
            <a:off x="6969629" y="6540633"/>
            <a:ext cx="2095445" cy="246221"/>
          </a:xfrm>
          <a:prstGeom prst="rect">
            <a:avLst/>
          </a:prstGeom>
        </p:spPr>
        <p:txBody>
          <a:bodyPr wrap="none">
            <a:spAutoFit/>
          </a:bodyPr>
          <a:lstStyle/>
          <a:p>
            <a:r>
              <a:rPr lang="en-US" sz="1000" dirty="0" smtClean="0"/>
              <a:t>Photo credit: </a:t>
            </a:r>
            <a:r>
              <a:rPr lang="en-US" sz="1000" dirty="0" smtClean="0">
                <a:hlinkClick r:id="rId4"/>
              </a:rPr>
              <a:t>www.theguardian.com</a:t>
            </a:r>
            <a:r>
              <a:rPr lang="en-US" sz="1000" dirty="0" smtClean="0"/>
              <a:t> </a:t>
            </a:r>
            <a:endParaRPr lang="en-US" sz="1000" dirty="0"/>
          </a:p>
        </p:txBody>
      </p:sp>
      <p:sp>
        <p:nvSpPr>
          <p:cNvPr id="8" name="Title 4"/>
          <p:cNvSpPr txBox="1">
            <a:spLocks/>
          </p:cNvSpPr>
          <p:nvPr/>
        </p:nvSpPr>
        <p:spPr>
          <a:xfrm>
            <a:off x="1335086" y="233690"/>
            <a:ext cx="620695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000" dirty="0" smtClean="0">
                <a:solidFill>
                  <a:srgbClr val="000000"/>
                </a:solidFill>
                <a:latin typeface="Impact"/>
                <a:cs typeface="Impact"/>
              </a:rPr>
              <a:t>Spellcheck!</a:t>
            </a:r>
            <a:endParaRPr lang="en-US" sz="7000" dirty="0">
              <a:solidFill>
                <a:srgbClr val="000000"/>
              </a:solidFill>
              <a:latin typeface="Impact"/>
              <a:cs typeface="Impact"/>
            </a:endParaRPr>
          </a:p>
        </p:txBody>
      </p:sp>
    </p:spTree>
    <p:extLst>
      <p:ext uri="{BB962C8B-B14F-4D97-AF65-F5344CB8AC3E}">
        <p14:creationId xmlns:p14="http://schemas.microsoft.com/office/powerpoint/2010/main" val="1910145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80052" y="1330888"/>
            <a:ext cx="6970089" cy="1143000"/>
          </a:xfrm>
        </p:spPr>
        <p:txBody>
          <a:bodyPr>
            <a:noAutofit/>
          </a:bodyPr>
          <a:lstStyle/>
          <a:p>
            <a:pPr algn="l"/>
            <a:r>
              <a:rPr lang="en-US" sz="7000" dirty="0" smtClean="0">
                <a:latin typeface="Impact"/>
                <a:cs typeface="Impact"/>
              </a:rPr>
              <a:t>What’s the point ?</a:t>
            </a:r>
            <a:endParaRPr lang="en-US" sz="7000" dirty="0">
              <a:latin typeface="Impact"/>
              <a:cs typeface="Impact"/>
            </a:endParaRPr>
          </a:p>
        </p:txBody>
      </p:sp>
      <p:pic>
        <p:nvPicPr>
          <p:cNvPr id="6" name="Picture 5"/>
          <p:cNvPicPr>
            <a:picLocks noChangeAspect="1"/>
          </p:cNvPicPr>
          <p:nvPr/>
        </p:nvPicPr>
        <p:blipFill>
          <a:blip r:embed="rId3"/>
          <a:stretch>
            <a:fillRect/>
          </a:stretch>
        </p:blipFill>
        <p:spPr>
          <a:xfrm>
            <a:off x="1482749" y="3333416"/>
            <a:ext cx="6272565" cy="3524584"/>
          </a:xfrm>
          <a:prstGeom prst="rect">
            <a:avLst/>
          </a:prstGeom>
        </p:spPr>
      </p:pic>
      <p:sp>
        <p:nvSpPr>
          <p:cNvPr id="7" name="Rectangle 6"/>
          <p:cNvSpPr/>
          <p:nvPr/>
        </p:nvSpPr>
        <p:spPr>
          <a:xfrm>
            <a:off x="6718040" y="6518474"/>
            <a:ext cx="2347033" cy="246221"/>
          </a:xfrm>
          <a:prstGeom prst="rect">
            <a:avLst/>
          </a:prstGeom>
        </p:spPr>
        <p:txBody>
          <a:bodyPr wrap="square">
            <a:spAutoFit/>
          </a:bodyPr>
          <a:lstStyle/>
          <a:p>
            <a:r>
              <a:rPr lang="en-US" sz="1000" dirty="0" smtClean="0"/>
              <a:t>Photo credit: </a:t>
            </a:r>
            <a:r>
              <a:rPr lang="en-US" sz="1000" dirty="0" smtClean="0">
                <a:hlinkClick r:id="rId4"/>
              </a:rPr>
              <a:t>www.thefeedingdoctor.com</a:t>
            </a:r>
            <a:r>
              <a:rPr lang="en-US" sz="1000" dirty="0" smtClean="0"/>
              <a:t> </a:t>
            </a:r>
            <a:endParaRPr lang="en-US" sz="1000" dirty="0"/>
          </a:p>
        </p:txBody>
      </p:sp>
    </p:spTree>
    <p:extLst>
      <p:ext uri="{BB962C8B-B14F-4D97-AF65-F5344CB8AC3E}">
        <p14:creationId xmlns:p14="http://schemas.microsoft.com/office/powerpoint/2010/main" val="2817111491"/>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03251" y="4004035"/>
            <a:ext cx="4240750" cy="2853965"/>
          </a:xfrm>
          <a:prstGeom prst="rect">
            <a:avLst/>
          </a:prstGeom>
        </p:spPr>
      </p:pic>
      <p:sp>
        <p:nvSpPr>
          <p:cNvPr id="5" name="Title 4"/>
          <p:cNvSpPr>
            <a:spLocks noGrp="1"/>
          </p:cNvSpPr>
          <p:nvPr>
            <p:ph type="title"/>
          </p:nvPr>
        </p:nvSpPr>
        <p:spPr>
          <a:xfrm>
            <a:off x="378073" y="2087098"/>
            <a:ext cx="8511456" cy="1143000"/>
          </a:xfrm>
        </p:spPr>
        <p:txBody>
          <a:bodyPr>
            <a:noAutofit/>
          </a:bodyPr>
          <a:lstStyle/>
          <a:p>
            <a:pPr algn="l">
              <a:lnSpc>
                <a:spcPct val="110000"/>
              </a:lnSpc>
            </a:pPr>
            <a:r>
              <a:rPr lang="en-US" sz="5000" b="1" dirty="0" smtClean="0">
                <a:cs typeface="Impact"/>
              </a:rPr>
              <a:t>1. Improves literacy</a:t>
            </a:r>
            <a:br>
              <a:rPr lang="en-US" sz="5000" b="1" dirty="0" smtClean="0">
                <a:cs typeface="Impact"/>
              </a:rPr>
            </a:br>
            <a:r>
              <a:rPr lang="en-US" sz="5000" b="1" dirty="0" smtClean="0">
                <a:cs typeface="Impact"/>
              </a:rPr>
              <a:t>2. Improves subject knowledge </a:t>
            </a:r>
            <a:br>
              <a:rPr lang="en-US" sz="5000" b="1" dirty="0" smtClean="0">
                <a:cs typeface="Impact"/>
              </a:rPr>
            </a:br>
            <a:r>
              <a:rPr lang="en-US" sz="5000" b="1" dirty="0" smtClean="0">
                <a:cs typeface="Impact"/>
              </a:rPr>
              <a:t>3. Great starter</a:t>
            </a:r>
            <a:r>
              <a:rPr lang="en-US" sz="5000" b="1" dirty="0">
                <a:cs typeface="Impact"/>
              </a:rPr>
              <a:t> </a:t>
            </a:r>
            <a:r>
              <a:rPr lang="en-US" sz="5000" b="1" dirty="0" smtClean="0">
                <a:cs typeface="Impact"/>
              </a:rPr>
              <a:t>/ plenary </a:t>
            </a:r>
            <a:br>
              <a:rPr lang="en-US" sz="5000" b="1" dirty="0" smtClean="0">
                <a:cs typeface="Impact"/>
              </a:rPr>
            </a:br>
            <a:r>
              <a:rPr lang="en-US" sz="5000" b="1" dirty="0" smtClean="0">
                <a:cs typeface="Impact"/>
              </a:rPr>
              <a:t>4. Intentional fun with purpose</a:t>
            </a:r>
            <a:br>
              <a:rPr lang="en-US" sz="5000" b="1" dirty="0" smtClean="0">
                <a:cs typeface="Impact"/>
              </a:rPr>
            </a:br>
            <a:r>
              <a:rPr lang="en-US" sz="5000" b="1" dirty="0" smtClean="0">
                <a:cs typeface="Impact"/>
              </a:rPr>
              <a:t>5. Active learning</a:t>
            </a:r>
            <a:endParaRPr lang="en-US" sz="5000" b="1" dirty="0">
              <a:cs typeface="Impact"/>
            </a:endParaRPr>
          </a:p>
        </p:txBody>
      </p:sp>
      <p:sp>
        <p:nvSpPr>
          <p:cNvPr id="7" name="Rectangle 6"/>
          <p:cNvSpPr/>
          <p:nvPr/>
        </p:nvSpPr>
        <p:spPr>
          <a:xfrm>
            <a:off x="213271" y="6518474"/>
            <a:ext cx="2347033" cy="246221"/>
          </a:xfrm>
          <a:prstGeom prst="rect">
            <a:avLst/>
          </a:prstGeom>
        </p:spPr>
        <p:txBody>
          <a:bodyPr wrap="square">
            <a:spAutoFit/>
          </a:bodyPr>
          <a:lstStyle/>
          <a:p>
            <a:r>
              <a:rPr lang="en-US" sz="1000" dirty="0" smtClean="0"/>
              <a:t>Photo credit: </a:t>
            </a:r>
            <a:r>
              <a:rPr lang="en-US" sz="1000" dirty="0" smtClean="0">
                <a:hlinkClick r:id="rId4"/>
              </a:rPr>
              <a:t>www.lindseymcdivitt.com</a:t>
            </a:r>
            <a:endParaRPr lang="en-US" sz="1000" dirty="0"/>
          </a:p>
        </p:txBody>
      </p:sp>
    </p:spTree>
    <p:extLst>
      <p:ext uri="{BB962C8B-B14F-4D97-AF65-F5344CB8AC3E}">
        <p14:creationId xmlns:p14="http://schemas.microsoft.com/office/powerpoint/2010/main" val="1284811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20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5">
                                            <p:txEl>
                                              <p:pRg st="0" end="0"/>
                                            </p:txEl>
                                          </p:spTgt>
                                        </p:tgtEl>
                                      </p:cBhvr>
                                    </p:animEffect>
                                  </p:childTnLst>
                                </p:cTn>
                              </p:par>
                              <p:par>
                                <p:cTn id="12" presetID="10" presetClass="entr" presetSubtype="0" fill="hold"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91" y="122497"/>
            <a:ext cx="8229600" cy="1143000"/>
          </a:xfrm>
        </p:spPr>
        <p:txBody>
          <a:bodyPr>
            <a:normAutofit/>
          </a:bodyPr>
          <a:lstStyle/>
          <a:p>
            <a:r>
              <a:rPr lang="en-US" sz="3500" dirty="0" smtClean="0">
                <a:latin typeface="Impact"/>
                <a:cs typeface="Impact"/>
              </a:rPr>
              <a:t>Taken from the </a:t>
            </a:r>
            <a:r>
              <a:rPr lang="en-US" sz="3500" dirty="0" smtClean="0">
                <a:solidFill>
                  <a:srgbClr val="FF0000"/>
                </a:solidFill>
                <a:latin typeface="Impact"/>
                <a:cs typeface="Impact"/>
              </a:rPr>
              <a:t>Teacher Standards </a:t>
            </a:r>
            <a:r>
              <a:rPr lang="en-US" sz="3500" dirty="0" smtClean="0">
                <a:latin typeface="Impact"/>
                <a:cs typeface="Impact"/>
              </a:rPr>
              <a:t>(Canada)</a:t>
            </a:r>
            <a:endParaRPr lang="en-US" sz="3500" dirty="0">
              <a:latin typeface="Impact"/>
              <a:cs typeface="Impact"/>
            </a:endParaRPr>
          </a:p>
        </p:txBody>
      </p:sp>
      <p:sp>
        <p:nvSpPr>
          <p:cNvPr id="4" name="Slide Number Placeholder 3"/>
          <p:cNvSpPr>
            <a:spLocks noGrp="1"/>
          </p:cNvSpPr>
          <p:nvPr>
            <p:ph type="sldNum" sz="quarter" idx="12"/>
          </p:nvPr>
        </p:nvSpPr>
        <p:spPr/>
        <p:txBody>
          <a:bodyPr/>
          <a:lstStyle/>
          <a:p>
            <a:fld id="{E3DA1528-8248-3040-874C-DD34A6D63C34}" type="slidenum">
              <a:rPr lang="en-US" smtClean="0"/>
              <a:t>25</a:t>
            </a:fld>
            <a:endParaRPr lang="en-US"/>
          </a:p>
        </p:txBody>
      </p:sp>
      <p:pic>
        <p:nvPicPr>
          <p:cNvPr id="5" name="Picture 4"/>
          <p:cNvPicPr>
            <a:picLocks noChangeAspect="1"/>
          </p:cNvPicPr>
          <p:nvPr/>
        </p:nvPicPr>
        <p:blipFill>
          <a:blip r:embed="rId3"/>
          <a:stretch>
            <a:fillRect/>
          </a:stretch>
        </p:blipFill>
        <p:spPr>
          <a:xfrm>
            <a:off x="1936890" y="1072867"/>
            <a:ext cx="4763167" cy="5778711"/>
          </a:xfrm>
          <a:prstGeom prst="rect">
            <a:avLst/>
          </a:prstGeom>
        </p:spPr>
      </p:pic>
    </p:spTree>
    <p:extLst>
      <p:ext uri="{BB962C8B-B14F-4D97-AF65-F5344CB8AC3E}">
        <p14:creationId xmlns:p14="http://schemas.microsoft.com/office/powerpoint/2010/main" val="3750899273"/>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gT6zBpIYAE5qd-.jpg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672"/>
            <a:ext cx="9144000" cy="6054328"/>
          </a:xfrm>
          <a:prstGeom prst="rect">
            <a:avLst/>
          </a:prstGeom>
        </p:spPr>
      </p:pic>
      <p:sp>
        <p:nvSpPr>
          <p:cNvPr id="2" name="Title 1"/>
          <p:cNvSpPr>
            <a:spLocks noGrp="1"/>
          </p:cNvSpPr>
          <p:nvPr>
            <p:ph type="ctrTitle"/>
          </p:nvPr>
        </p:nvSpPr>
        <p:spPr>
          <a:xfrm>
            <a:off x="571954" y="182939"/>
            <a:ext cx="7784398" cy="833297"/>
          </a:xfrm>
        </p:spPr>
        <p:txBody>
          <a:bodyPr>
            <a:noAutofit/>
          </a:bodyPr>
          <a:lstStyle/>
          <a:p>
            <a:pPr algn="l"/>
            <a:r>
              <a:rPr lang="en-US" sz="5000" dirty="0" smtClean="0">
                <a:solidFill>
                  <a:srgbClr val="000000"/>
                </a:solidFill>
                <a:latin typeface="Impact"/>
                <a:cs typeface="Impact"/>
              </a:rPr>
              <a:t>Running thought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714840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65150" y="2650921"/>
            <a:ext cx="8229600" cy="1143000"/>
          </a:xfrm>
        </p:spPr>
        <p:txBody>
          <a:bodyPr>
            <a:noAutofit/>
          </a:bodyPr>
          <a:lstStyle/>
          <a:p>
            <a:pPr algn="l"/>
            <a:r>
              <a:rPr lang="en-US" altLang="en-US" sz="10000" dirty="0" smtClean="0">
                <a:latin typeface="Impact" pitchFamily="34" charset="0"/>
                <a:ea typeface="Impact" pitchFamily="34" charset="0"/>
                <a:cs typeface="Impact" pitchFamily="34" charset="0"/>
              </a:rPr>
              <a:t>Part </a:t>
            </a:r>
            <a:r>
              <a:rPr lang="en-US" altLang="en-US" sz="10000" dirty="0" smtClean="0">
                <a:solidFill>
                  <a:srgbClr val="FF0000"/>
                </a:solidFill>
                <a:latin typeface="Impact" pitchFamily="34" charset="0"/>
                <a:ea typeface="Impact" pitchFamily="34" charset="0"/>
                <a:cs typeface="Impact" pitchFamily="34" charset="0"/>
              </a:rPr>
              <a:t>one</a:t>
            </a: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two</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three</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four</a:t>
            </a:r>
            <a:endParaRPr lang="en-US" altLang="en-US" sz="10000" dirty="0" smtClean="0">
              <a:solidFill>
                <a:srgbClr val="FF0000"/>
              </a:solidFill>
              <a:latin typeface="Impact" pitchFamily="34" charset="0"/>
              <a:ea typeface="Impact" pitchFamily="34" charset="0"/>
              <a:cs typeface="Impact" pitchFamily="34" charset="0"/>
            </a:endParaRPr>
          </a:p>
        </p:txBody>
      </p:sp>
      <p:pic>
        <p:nvPicPr>
          <p:cNvPr id="2" name="Picture 1"/>
          <p:cNvPicPr>
            <a:picLocks noChangeAspect="1"/>
          </p:cNvPicPr>
          <p:nvPr/>
        </p:nvPicPr>
        <p:blipFill>
          <a:blip r:embed="rId3"/>
          <a:stretch>
            <a:fillRect/>
          </a:stretch>
        </p:blipFill>
        <p:spPr>
          <a:xfrm>
            <a:off x="5868844" y="2093266"/>
            <a:ext cx="3121898" cy="1873139"/>
          </a:xfrm>
          <a:prstGeom prst="rect">
            <a:avLst/>
          </a:prstGeom>
        </p:spPr>
      </p:pic>
    </p:spTree>
    <p:extLst>
      <p:ext uri="{BB962C8B-B14F-4D97-AF65-F5344CB8AC3E}">
        <p14:creationId xmlns:p14="http://schemas.microsoft.com/office/powerpoint/2010/main" val="347026186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What is a Good teacher?</a:t>
            </a:r>
            <a:endParaRPr lang="en-US" sz="5000" dirty="0">
              <a:solidFill>
                <a:srgbClr val="000000"/>
              </a:solidFill>
              <a:latin typeface="Impact"/>
              <a:cs typeface="Impact"/>
            </a:endParaRPr>
          </a:p>
        </p:txBody>
      </p:sp>
    </p:spTree>
    <p:extLst>
      <p:ext uri="{BB962C8B-B14F-4D97-AF65-F5344CB8AC3E}">
        <p14:creationId xmlns:p14="http://schemas.microsoft.com/office/powerpoint/2010/main" val="2316217946"/>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006" y="463128"/>
            <a:ext cx="7784398" cy="833297"/>
          </a:xfrm>
        </p:spPr>
        <p:txBody>
          <a:bodyPr>
            <a:noAutofit/>
          </a:bodyPr>
          <a:lstStyle/>
          <a:p>
            <a:pPr algn="l"/>
            <a:r>
              <a:rPr lang="en-GB" sz="3000" dirty="0"/>
              <a:t>Da Vinci ‘Vitruvian Man’ which </a:t>
            </a:r>
            <a:r>
              <a:rPr lang="en-GB" sz="3000" i="1" dirty="0"/>
              <a:t>“is a drawing is based on the correlations of ideal </a:t>
            </a:r>
            <a:r>
              <a:rPr lang="en-GB" sz="3000" i="1" dirty="0">
                <a:hlinkClick r:id="rId3" tooltip="Body proportions"/>
              </a:rPr>
              <a:t>human proportions.”</a:t>
            </a:r>
            <a:endParaRPr lang="en-US" sz="3000" dirty="0">
              <a:solidFill>
                <a:srgbClr val="000000"/>
              </a:solidFill>
              <a:latin typeface="Impact"/>
              <a:cs typeface="Impact"/>
            </a:endParaRPr>
          </a:p>
        </p:txBody>
      </p:sp>
      <p:pic>
        <p:nvPicPr>
          <p:cNvPr id="4" name="Picture 3"/>
          <p:cNvPicPr>
            <a:picLocks noChangeAspect="1"/>
          </p:cNvPicPr>
          <p:nvPr/>
        </p:nvPicPr>
        <p:blipFill>
          <a:blip r:embed="rId4"/>
          <a:stretch>
            <a:fillRect/>
          </a:stretch>
        </p:blipFill>
        <p:spPr>
          <a:xfrm>
            <a:off x="3904441" y="1588478"/>
            <a:ext cx="4862146" cy="4862146"/>
          </a:xfrm>
          <a:prstGeom prst="rect">
            <a:avLst/>
          </a:prstGeom>
        </p:spPr>
      </p:pic>
      <p:sp>
        <p:nvSpPr>
          <p:cNvPr id="5" name="Rectangle 4"/>
          <p:cNvSpPr/>
          <p:nvPr/>
        </p:nvSpPr>
        <p:spPr>
          <a:xfrm>
            <a:off x="257006" y="2165478"/>
            <a:ext cx="3283363" cy="2308324"/>
          </a:xfrm>
          <a:prstGeom prst="rect">
            <a:avLst/>
          </a:prstGeom>
        </p:spPr>
        <p:txBody>
          <a:bodyPr wrap="square">
            <a:spAutoFit/>
          </a:bodyPr>
          <a:lstStyle/>
          <a:p>
            <a:r>
              <a:rPr lang="en-GB" i="1" dirty="0">
                <a:solidFill>
                  <a:srgbClr val="333333"/>
                </a:solidFill>
                <a:latin typeface="+mj-lt"/>
              </a:rPr>
              <a:t>“….there ought to be the greatest harmony in the symmetrical relations of the different parts to the general magnitude of the whole…” </a:t>
            </a:r>
            <a:endParaRPr lang="en-GB" i="1" dirty="0" smtClean="0">
              <a:solidFill>
                <a:srgbClr val="333333"/>
              </a:solidFill>
              <a:latin typeface="+mj-lt"/>
            </a:endParaRPr>
          </a:p>
          <a:p>
            <a:endParaRPr lang="en-GB" i="1" dirty="0">
              <a:solidFill>
                <a:srgbClr val="333333"/>
              </a:solidFill>
              <a:latin typeface="+mj-lt"/>
            </a:endParaRPr>
          </a:p>
          <a:p>
            <a:r>
              <a:rPr lang="en-GB" i="1" dirty="0" smtClean="0">
                <a:solidFill>
                  <a:srgbClr val="333333"/>
                </a:solidFill>
                <a:latin typeface="+mj-lt"/>
              </a:rPr>
              <a:t>(</a:t>
            </a:r>
            <a:r>
              <a:rPr lang="en-GB" i="1" dirty="0">
                <a:solidFill>
                  <a:srgbClr val="333333"/>
                </a:solidFill>
                <a:latin typeface="+mj-lt"/>
              </a:rPr>
              <a:t>Source: Vitruvius’ </a:t>
            </a:r>
            <a:r>
              <a:rPr lang="en-GB" i="1" dirty="0">
                <a:solidFill>
                  <a:srgbClr val="DA1301"/>
                </a:solidFill>
                <a:latin typeface="+mj-lt"/>
                <a:hlinkClick r:id="rId5" tooltip="De architectura"/>
              </a:rPr>
              <a:t>De architectura</a:t>
            </a:r>
            <a:r>
              <a:rPr lang="en-GB" i="1" dirty="0">
                <a:solidFill>
                  <a:srgbClr val="333333"/>
                </a:solidFill>
                <a:latin typeface="+mj-lt"/>
              </a:rPr>
              <a:t> 3.1.2-3)</a:t>
            </a:r>
            <a:endParaRPr lang="en-GB" dirty="0">
              <a:latin typeface="+mj-lt"/>
            </a:endParaRPr>
          </a:p>
        </p:txBody>
      </p:sp>
      <p:sp>
        <p:nvSpPr>
          <p:cNvPr id="6" name="Rectangle 5"/>
          <p:cNvSpPr/>
          <p:nvPr/>
        </p:nvSpPr>
        <p:spPr>
          <a:xfrm>
            <a:off x="257006" y="5258442"/>
            <a:ext cx="2952155" cy="1015663"/>
          </a:xfrm>
          <a:prstGeom prst="rect">
            <a:avLst/>
          </a:prstGeom>
        </p:spPr>
        <p:txBody>
          <a:bodyPr wrap="none">
            <a:spAutoFit/>
          </a:bodyPr>
          <a:lstStyle/>
          <a:p>
            <a:pPr marL="342900" indent="-342900">
              <a:buFont typeface="Arial" panose="020B0604020202020204" pitchFamily="34" charset="0"/>
              <a:buChar char="•"/>
            </a:pPr>
            <a:r>
              <a:rPr lang="en-GB" sz="2000" dirty="0">
                <a:solidFill>
                  <a:srgbClr val="545454"/>
                </a:solidFill>
              </a:rPr>
              <a:t>Marcus </a:t>
            </a:r>
            <a:r>
              <a:rPr lang="en-GB" sz="2000" b="1" dirty="0">
                <a:solidFill>
                  <a:srgbClr val="545454"/>
                </a:solidFill>
              </a:rPr>
              <a:t>Vitruvius</a:t>
            </a:r>
            <a:r>
              <a:rPr lang="en-GB" sz="2000" dirty="0">
                <a:solidFill>
                  <a:srgbClr val="545454"/>
                </a:solidFill>
              </a:rPr>
              <a:t> </a:t>
            </a:r>
            <a:r>
              <a:rPr lang="en-GB" sz="2000" dirty="0" err="1" smtClean="0">
                <a:solidFill>
                  <a:srgbClr val="545454"/>
                </a:solidFill>
              </a:rPr>
              <a:t>Pollio</a:t>
            </a:r>
            <a:endParaRPr lang="en-GB" sz="2000" dirty="0" smtClean="0">
              <a:solidFill>
                <a:srgbClr val="545454"/>
              </a:solidFill>
            </a:endParaRPr>
          </a:p>
          <a:p>
            <a:pPr marL="342900" indent="-342900">
              <a:buFont typeface="Arial" panose="020B0604020202020204" pitchFamily="34" charset="0"/>
              <a:buChar char="•"/>
            </a:pPr>
            <a:r>
              <a:rPr lang="en-GB" sz="2000" dirty="0" smtClean="0">
                <a:solidFill>
                  <a:srgbClr val="545454"/>
                </a:solidFill>
              </a:rPr>
              <a:t>Roman architect</a:t>
            </a:r>
          </a:p>
          <a:p>
            <a:pPr marL="342900" indent="-342900">
              <a:buFont typeface="Arial" panose="020B0604020202020204" pitchFamily="34" charset="0"/>
              <a:buChar char="•"/>
            </a:pPr>
            <a:r>
              <a:rPr lang="en-GB" sz="2000" dirty="0" smtClean="0">
                <a:solidFill>
                  <a:srgbClr val="545454"/>
                </a:solidFill>
              </a:rPr>
              <a:t>Born c. 80-15 BC</a:t>
            </a:r>
            <a:r>
              <a:rPr lang="en-GB" sz="2000" dirty="0">
                <a:solidFill>
                  <a:srgbClr val="545454"/>
                </a:solidFill>
              </a:rPr>
              <a:t> </a:t>
            </a:r>
            <a:endParaRPr lang="en-GB" sz="2000" dirty="0"/>
          </a:p>
        </p:txBody>
      </p:sp>
    </p:spTree>
    <p:extLst>
      <p:ext uri="{BB962C8B-B14F-4D97-AF65-F5344CB8AC3E}">
        <p14:creationId xmlns:p14="http://schemas.microsoft.com/office/powerpoint/2010/main" val="231621794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832513"/>
            <a:ext cx="7784398" cy="833297"/>
          </a:xfrm>
        </p:spPr>
        <p:txBody>
          <a:bodyPr>
            <a:noAutofit/>
          </a:bodyPr>
          <a:lstStyle/>
          <a:p>
            <a:pPr algn="l"/>
            <a:r>
              <a:rPr lang="en-US" sz="4500" b="1" dirty="0" smtClean="0">
                <a:solidFill>
                  <a:srgbClr val="FF6600"/>
                </a:solidFill>
                <a:latin typeface="Century Gothic" panose="020B0502020202020204" pitchFamily="34" charset="0"/>
                <a:cs typeface="Impact"/>
              </a:rPr>
              <a:t>Pens</a:t>
            </a:r>
            <a:r>
              <a:rPr lang="en-US" sz="4500" dirty="0" smtClean="0">
                <a:solidFill>
                  <a:srgbClr val="000000"/>
                </a:solidFill>
                <a:latin typeface="Century Gothic" panose="020B0502020202020204" pitchFamily="34" charset="0"/>
                <a:cs typeface="Impact"/>
              </a:rPr>
              <a:t> – You will need one!</a:t>
            </a:r>
            <a:br>
              <a:rPr lang="en-US" sz="4500" dirty="0" smtClean="0">
                <a:solidFill>
                  <a:srgbClr val="000000"/>
                </a:solidFill>
                <a:latin typeface="Century Gothic" panose="020B0502020202020204" pitchFamily="34" charset="0"/>
                <a:cs typeface="Impact"/>
              </a:rPr>
            </a:br>
            <a:r>
              <a:rPr lang="en-US" sz="4500" b="1" dirty="0" smtClean="0">
                <a:solidFill>
                  <a:srgbClr val="0000FF"/>
                </a:solidFill>
                <a:latin typeface="Century Gothic" panose="020B0502020202020204" pitchFamily="34" charset="0"/>
                <a:cs typeface="Impact"/>
              </a:rPr>
              <a:t>Paper</a:t>
            </a:r>
            <a:r>
              <a:rPr lang="en-US" sz="4500" dirty="0" smtClean="0">
                <a:solidFill>
                  <a:srgbClr val="000000"/>
                </a:solidFill>
                <a:latin typeface="Century Gothic" panose="020B0502020202020204" pitchFamily="34" charset="0"/>
                <a:cs typeface="Impact"/>
              </a:rPr>
              <a:t> – Scribble thoughts.</a:t>
            </a:r>
            <a:br>
              <a:rPr lang="en-US" sz="4500" dirty="0" smtClean="0">
                <a:solidFill>
                  <a:srgbClr val="000000"/>
                </a:solidFill>
                <a:latin typeface="Century Gothic" panose="020B0502020202020204" pitchFamily="34" charset="0"/>
                <a:cs typeface="Impact"/>
              </a:rPr>
            </a:br>
            <a:r>
              <a:rPr lang="en-US" sz="4500" b="1" dirty="0" smtClean="0">
                <a:solidFill>
                  <a:srgbClr val="FF0000"/>
                </a:solidFill>
                <a:latin typeface="Century Gothic" panose="020B0502020202020204" pitchFamily="34" charset="0"/>
                <a:cs typeface="Impact"/>
              </a:rPr>
              <a:t>Conversation</a:t>
            </a:r>
            <a:r>
              <a:rPr lang="en-US" sz="4500" dirty="0" smtClean="0">
                <a:solidFill>
                  <a:srgbClr val="000000"/>
                </a:solidFill>
                <a:latin typeface="Century Gothic" panose="020B0502020202020204" pitchFamily="34" charset="0"/>
                <a:cs typeface="Impact"/>
              </a:rPr>
              <a:t> – Yes please!</a:t>
            </a:r>
            <a:endParaRPr lang="en-US" sz="4500" dirty="0">
              <a:solidFill>
                <a:srgbClr val="000000"/>
              </a:solidFill>
              <a:latin typeface="Century Gothic" panose="020B0502020202020204" pitchFamily="34" charset="0"/>
              <a:cs typeface="Impact"/>
            </a:endParaRPr>
          </a:p>
        </p:txBody>
      </p:sp>
      <p:pic>
        <p:nvPicPr>
          <p:cNvPr id="5" name="Picture 4"/>
          <p:cNvPicPr>
            <a:picLocks noChangeAspect="1"/>
          </p:cNvPicPr>
          <p:nvPr/>
        </p:nvPicPr>
        <p:blipFill>
          <a:blip r:embed="rId3"/>
          <a:stretch>
            <a:fillRect/>
          </a:stretch>
        </p:blipFill>
        <p:spPr>
          <a:xfrm>
            <a:off x="3700213" y="3757354"/>
            <a:ext cx="3715605" cy="2786704"/>
          </a:xfrm>
          <a:prstGeom prst="rect">
            <a:avLst/>
          </a:prstGeom>
        </p:spPr>
      </p:pic>
    </p:spTree>
    <p:extLst>
      <p:ext uri="{BB962C8B-B14F-4D97-AF65-F5344CB8AC3E}">
        <p14:creationId xmlns:p14="http://schemas.microsoft.com/office/powerpoint/2010/main" val="1063002589"/>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375" b="7375"/>
          <a:stretch/>
        </p:blipFill>
        <p:spPr>
          <a:xfrm>
            <a:off x="4398300" y="431652"/>
            <a:ext cx="4101030" cy="5658032"/>
          </a:xfrm>
          <a:prstGeom prst="rect">
            <a:avLst/>
          </a:prstGeom>
        </p:spPr>
      </p:pic>
      <p:sp>
        <p:nvSpPr>
          <p:cNvPr id="2" name="Title 1"/>
          <p:cNvSpPr>
            <a:spLocks noGrp="1"/>
          </p:cNvSpPr>
          <p:nvPr>
            <p:ph type="ctrTitle"/>
          </p:nvPr>
        </p:nvSpPr>
        <p:spPr>
          <a:xfrm>
            <a:off x="365743" y="366671"/>
            <a:ext cx="7784398" cy="833297"/>
          </a:xfrm>
        </p:spPr>
        <p:txBody>
          <a:bodyPr>
            <a:noAutofit/>
          </a:bodyPr>
          <a:lstStyle/>
          <a:p>
            <a:pPr algn="l"/>
            <a:r>
              <a:rPr lang="en-US" sz="5000" dirty="0" smtClean="0">
                <a:solidFill>
                  <a:srgbClr val="000000"/>
                </a:solidFill>
                <a:latin typeface="Impact"/>
                <a:cs typeface="Impact"/>
              </a:rPr>
              <a:t>The perfect teacher?</a:t>
            </a:r>
            <a:endParaRPr lang="en-US" sz="5000" dirty="0">
              <a:solidFill>
                <a:srgbClr val="000000"/>
              </a:solidFill>
              <a:latin typeface="Impact"/>
              <a:cs typeface="Impact"/>
            </a:endParaRPr>
          </a:p>
        </p:txBody>
      </p:sp>
      <p:sp>
        <p:nvSpPr>
          <p:cNvPr id="6" name="Rectangle 5"/>
          <p:cNvSpPr/>
          <p:nvPr/>
        </p:nvSpPr>
        <p:spPr>
          <a:xfrm>
            <a:off x="171148" y="6501853"/>
            <a:ext cx="2646878" cy="246221"/>
          </a:xfrm>
          <a:prstGeom prst="rect">
            <a:avLst/>
          </a:prstGeom>
        </p:spPr>
        <p:txBody>
          <a:bodyPr wrap="none">
            <a:spAutoFit/>
          </a:bodyPr>
          <a:lstStyle/>
          <a:p>
            <a:r>
              <a:rPr lang="en-US" sz="1000" dirty="0" smtClean="0"/>
              <a:t>Image: </a:t>
            </a:r>
            <a:r>
              <a:rPr lang="en-US" sz="1000" dirty="0" smtClean="0">
                <a:hlinkClick r:id="rId4"/>
              </a:rPr>
              <a:t>http</a:t>
            </a:r>
            <a:r>
              <a:rPr lang="en-US" sz="1000" dirty="0">
                <a:hlinkClick r:id="rId4"/>
              </a:rPr>
              <a:t>://</a:t>
            </a:r>
            <a:r>
              <a:rPr lang="en-US" sz="1000" dirty="0" smtClean="0">
                <a:hlinkClick r:id="rId4"/>
              </a:rPr>
              <a:t>vampireexplored.wordpress.com</a:t>
            </a:r>
            <a:r>
              <a:rPr lang="en-US" sz="1000" dirty="0" smtClean="0"/>
              <a:t> </a:t>
            </a:r>
            <a:endParaRPr lang="en-US" sz="1000" dirty="0"/>
          </a:p>
        </p:txBody>
      </p:sp>
    </p:spTree>
    <p:extLst>
      <p:ext uri="{BB962C8B-B14F-4D97-AF65-F5344CB8AC3E}">
        <p14:creationId xmlns:p14="http://schemas.microsoft.com/office/powerpoint/2010/main" val="377795316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0421" y="849989"/>
            <a:ext cx="7784398" cy="833297"/>
          </a:xfrm>
        </p:spPr>
        <p:txBody>
          <a:bodyPr>
            <a:noAutofit/>
          </a:bodyPr>
          <a:lstStyle/>
          <a:p>
            <a:r>
              <a:rPr lang="en-US" sz="5000" dirty="0" smtClean="0">
                <a:solidFill>
                  <a:srgbClr val="000000"/>
                </a:solidFill>
                <a:latin typeface="Impact"/>
                <a:cs typeface="Impact"/>
              </a:rPr>
              <a:t>If perfection is a </a:t>
            </a:r>
            <a:r>
              <a:rPr lang="en-US" sz="5000" dirty="0" smtClean="0">
                <a:solidFill>
                  <a:srgbClr val="FF0000"/>
                </a:solidFill>
                <a:latin typeface="Impact"/>
                <a:cs typeface="Impact"/>
              </a:rPr>
              <a:t>myth</a:t>
            </a:r>
            <a:r>
              <a:rPr lang="en-US" sz="5000" dirty="0" smtClean="0">
                <a:solidFill>
                  <a:srgbClr val="000000"/>
                </a:solidFill>
                <a:latin typeface="Impact"/>
                <a:cs typeface="Impact"/>
              </a:rPr>
              <a:t>, can goodness be achieved?</a:t>
            </a:r>
            <a:endParaRPr lang="en-US" sz="5000" dirty="0">
              <a:solidFill>
                <a:srgbClr val="000000"/>
              </a:solidFill>
              <a:latin typeface="Impact"/>
              <a:cs typeface="Impact"/>
            </a:endParaRPr>
          </a:p>
        </p:txBody>
      </p:sp>
      <p:sp>
        <p:nvSpPr>
          <p:cNvPr id="3" name="Title 1"/>
          <p:cNvSpPr txBox="1">
            <a:spLocks/>
          </p:cNvSpPr>
          <p:nvPr/>
        </p:nvSpPr>
        <p:spPr>
          <a:xfrm>
            <a:off x="293078" y="4492621"/>
            <a:ext cx="8593014"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rgbClr val="000000"/>
                </a:solidFill>
                <a:latin typeface="Impact"/>
                <a:cs typeface="Impact"/>
              </a:rPr>
              <a:t>What is a </a:t>
            </a:r>
            <a:r>
              <a:rPr lang="en-US" sz="6000" dirty="0" smtClean="0">
                <a:solidFill>
                  <a:srgbClr val="FF0000"/>
                </a:solidFill>
                <a:latin typeface="Impact"/>
                <a:cs typeface="Impact"/>
              </a:rPr>
              <a:t>Good</a:t>
            </a:r>
            <a:r>
              <a:rPr lang="en-US" sz="6000" dirty="0" smtClean="0">
                <a:solidFill>
                  <a:srgbClr val="000000"/>
                </a:solidFill>
                <a:latin typeface="Impact"/>
                <a:cs typeface="Impact"/>
              </a:rPr>
              <a:t> teacher?</a:t>
            </a:r>
          </a:p>
          <a:p>
            <a:endParaRPr lang="en-US" sz="3000" dirty="0" smtClean="0">
              <a:solidFill>
                <a:srgbClr val="000000"/>
              </a:solidFill>
              <a:latin typeface="Impact"/>
              <a:cs typeface="Impact"/>
            </a:endParaRPr>
          </a:p>
          <a:p>
            <a:endParaRPr lang="en-US" sz="3000" dirty="0">
              <a:solidFill>
                <a:srgbClr val="000000"/>
              </a:solidFill>
              <a:latin typeface="Impact"/>
              <a:cs typeface="Impact"/>
            </a:endParaRPr>
          </a:p>
          <a:p>
            <a:endParaRPr lang="en-US" sz="3000" dirty="0" smtClean="0">
              <a:solidFill>
                <a:srgbClr val="000000"/>
              </a:solidFill>
              <a:latin typeface="Impact"/>
              <a:cs typeface="Impact"/>
            </a:endParaRPr>
          </a:p>
          <a:p>
            <a:r>
              <a:rPr lang="en-GB" sz="3000" dirty="0" smtClean="0"/>
              <a:t>You </a:t>
            </a:r>
            <a:r>
              <a:rPr lang="en-GB" sz="3000" dirty="0"/>
              <a:t>will know this teacher </a:t>
            </a:r>
            <a:r>
              <a:rPr lang="en-GB" sz="3000" dirty="0" smtClean="0"/>
              <a:t>at QK. </a:t>
            </a:r>
          </a:p>
          <a:p>
            <a:r>
              <a:rPr lang="en-GB" sz="3000" dirty="0" smtClean="0"/>
              <a:t>It may be you or someone next </a:t>
            </a:r>
            <a:r>
              <a:rPr lang="en-GB" sz="3000" dirty="0"/>
              <a:t>door to you? </a:t>
            </a:r>
            <a:endParaRPr lang="en-US" sz="3000" dirty="0">
              <a:solidFill>
                <a:srgbClr val="000000"/>
              </a:solidFill>
              <a:latin typeface="Impact"/>
              <a:cs typeface="Impact"/>
            </a:endParaRPr>
          </a:p>
        </p:txBody>
      </p:sp>
    </p:spTree>
    <p:extLst>
      <p:ext uri="{BB962C8B-B14F-4D97-AF65-F5344CB8AC3E}">
        <p14:creationId xmlns:p14="http://schemas.microsoft.com/office/powerpoint/2010/main" val="2316217946"/>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0113" y="111435"/>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000000"/>
                </a:solidFill>
                <a:latin typeface="Impact"/>
                <a:cs typeface="Impact"/>
              </a:rPr>
              <a:t>Post It Notes</a:t>
            </a:r>
            <a:endParaRPr lang="en-US" sz="5000" dirty="0">
              <a:solidFill>
                <a:srgbClr val="000000"/>
              </a:solidFill>
              <a:latin typeface="Impact"/>
              <a:cs typeface="Impact"/>
            </a:endParaRPr>
          </a:p>
        </p:txBody>
      </p:sp>
      <p:pic>
        <p:nvPicPr>
          <p:cNvPr id="5" name="Picture 4"/>
          <p:cNvPicPr>
            <a:picLocks noChangeAspect="1"/>
          </p:cNvPicPr>
          <p:nvPr/>
        </p:nvPicPr>
        <p:blipFill>
          <a:blip r:embed="rId3"/>
          <a:stretch>
            <a:fillRect/>
          </a:stretch>
        </p:blipFill>
        <p:spPr>
          <a:xfrm>
            <a:off x="1719262" y="1078081"/>
            <a:ext cx="5253038" cy="4647013"/>
          </a:xfrm>
          <a:prstGeom prst="rect">
            <a:avLst/>
          </a:prstGeom>
        </p:spPr>
      </p:pic>
    </p:spTree>
    <p:extLst>
      <p:ext uri="{BB962C8B-B14F-4D97-AF65-F5344CB8AC3E}">
        <p14:creationId xmlns:p14="http://schemas.microsoft.com/office/powerpoint/2010/main" val="1445539061"/>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853" y="1096171"/>
            <a:ext cx="7784398" cy="833297"/>
          </a:xfrm>
        </p:spPr>
        <p:txBody>
          <a:bodyPr>
            <a:noAutofit/>
          </a:bodyPr>
          <a:lstStyle/>
          <a:p>
            <a:pPr algn="l"/>
            <a:r>
              <a:rPr lang="en-US" sz="5000" dirty="0" smtClean="0">
                <a:solidFill>
                  <a:srgbClr val="FF0000"/>
                </a:solidFill>
                <a:latin typeface="Impact"/>
                <a:cs typeface="Impact"/>
              </a:rPr>
              <a:t>Discuss</a:t>
            </a:r>
            <a:r>
              <a:rPr lang="en-US" sz="5000" dirty="0" smtClean="0">
                <a:solidFill>
                  <a:srgbClr val="000000"/>
                </a:solidFill>
                <a:latin typeface="Impact"/>
                <a:cs typeface="Impact"/>
              </a:rPr>
              <a:t> in your group.</a:t>
            </a:r>
            <a:br>
              <a:rPr lang="en-US" sz="5000" dirty="0" smtClean="0">
                <a:solidFill>
                  <a:srgbClr val="000000"/>
                </a:solidFill>
                <a:latin typeface="Impact"/>
                <a:cs typeface="Impact"/>
              </a:rPr>
            </a:br>
            <a:r>
              <a:rPr lang="en-US" sz="5000" dirty="0" smtClean="0">
                <a:solidFill>
                  <a:srgbClr val="000000"/>
                </a:solidFill>
                <a:latin typeface="Impact"/>
                <a:cs typeface="Impact"/>
              </a:rPr>
              <a:t/>
            </a:r>
            <a:br>
              <a:rPr lang="en-US" sz="5000" dirty="0" smtClean="0">
                <a:solidFill>
                  <a:srgbClr val="000000"/>
                </a:solidFill>
                <a:latin typeface="Impact"/>
                <a:cs typeface="Impact"/>
              </a:rPr>
            </a:br>
            <a:r>
              <a:rPr lang="en-US" sz="3500" b="1" dirty="0" smtClean="0">
                <a:solidFill>
                  <a:srgbClr val="000000"/>
                </a:solidFill>
                <a:latin typeface="+mn-lt"/>
                <a:cs typeface="Impact"/>
              </a:rPr>
              <a:t>5 minutes.</a:t>
            </a:r>
            <a:br>
              <a:rPr lang="en-US" sz="3500" b="1" dirty="0" smtClean="0">
                <a:solidFill>
                  <a:srgbClr val="000000"/>
                </a:solidFill>
                <a:latin typeface="+mn-lt"/>
                <a:cs typeface="Impact"/>
              </a:rPr>
            </a:br>
            <a:r>
              <a:rPr lang="en-US" sz="3500" b="1" dirty="0" smtClean="0">
                <a:solidFill>
                  <a:srgbClr val="000000"/>
                </a:solidFill>
                <a:latin typeface="+mn-lt"/>
                <a:cs typeface="Impact"/>
              </a:rPr>
              <a:t>Try to identify 5-10 keywords</a:t>
            </a:r>
            <a:endParaRPr lang="en-US" sz="3500" b="1" dirty="0">
              <a:solidFill>
                <a:srgbClr val="000000"/>
              </a:solidFill>
              <a:latin typeface="+mn-lt"/>
              <a:cs typeface="Impact"/>
            </a:endParaRPr>
          </a:p>
        </p:txBody>
      </p:sp>
      <p:sp>
        <p:nvSpPr>
          <p:cNvPr id="3" name="Title 1"/>
          <p:cNvSpPr txBox="1">
            <a:spLocks/>
          </p:cNvSpPr>
          <p:nvPr/>
        </p:nvSpPr>
        <p:spPr>
          <a:xfrm>
            <a:off x="725929" y="4026944"/>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dirty="0" smtClean="0">
                <a:solidFill>
                  <a:srgbClr val="000000"/>
                </a:solidFill>
                <a:latin typeface="Impact"/>
                <a:cs typeface="Impact"/>
              </a:rPr>
              <a:t>What is a </a:t>
            </a:r>
            <a:r>
              <a:rPr lang="en-US" sz="5000" dirty="0" smtClean="0">
                <a:solidFill>
                  <a:srgbClr val="FF0000"/>
                </a:solidFill>
                <a:latin typeface="Impact"/>
                <a:cs typeface="Impact"/>
              </a:rPr>
              <a:t>Good</a:t>
            </a:r>
            <a:r>
              <a:rPr lang="en-US" sz="5000" dirty="0" smtClean="0">
                <a:solidFill>
                  <a:srgbClr val="000000"/>
                </a:solidFill>
                <a:latin typeface="Impact"/>
                <a:cs typeface="Impact"/>
              </a:rPr>
              <a:t> teacher?</a:t>
            </a:r>
            <a:endParaRPr lang="en-US" sz="5000" dirty="0">
              <a:solidFill>
                <a:srgbClr val="000000"/>
              </a:solidFill>
              <a:latin typeface="Impact"/>
              <a:cs typeface="Impact"/>
            </a:endParaRPr>
          </a:p>
        </p:txBody>
      </p:sp>
      <p:sp>
        <p:nvSpPr>
          <p:cNvPr id="4" name="Frame 3"/>
          <p:cNvSpPr/>
          <p:nvPr/>
        </p:nvSpPr>
        <p:spPr>
          <a:xfrm>
            <a:off x="0" y="0"/>
            <a:ext cx="9144000" cy="6858000"/>
          </a:xfrm>
          <a:prstGeom prst="frame">
            <a:avLst>
              <a:gd name="adj1" fmla="val 175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44820201"/>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25929" y="3370452"/>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r>
              <a:rPr lang="en-GB" sz="5400" b="1" i="1" dirty="0"/>
              <a:t>“</a:t>
            </a:r>
            <a:r>
              <a:rPr lang="en-GB" sz="5400" b="1" dirty="0"/>
              <a:t>Sometimes the simplest questions in life are the hardest to answer.”</a:t>
            </a:r>
            <a:endParaRPr lang="en-GB" sz="5400" dirty="0"/>
          </a:p>
          <a:p>
            <a:r>
              <a:rPr lang="en-GB" sz="5400" dirty="0"/>
              <a:t/>
            </a:r>
            <a:br>
              <a:rPr lang="en-GB" sz="5400" dirty="0"/>
            </a:br>
            <a:endParaRPr lang="en-US" sz="5000" dirty="0">
              <a:solidFill>
                <a:srgbClr val="000000"/>
              </a:solidFill>
              <a:latin typeface="Impact"/>
              <a:cs typeface="Impact"/>
            </a:endParaRPr>
          </a:p>
        </p:txBody>
      </p:sp>
      <p:sp>
        <p:nvSpPr>
          <p:cNvPr id="4" name="Rectangle 3"/>
          <p:cNvSpPr/>
          <p:nvPr/>
        </p:nvSpPr>
        <p:spPr>
          <a:xfrm>
            <a:off x="164123" y="161164"/>
            <a:ext cx="1252266" cy="369332"/>
          </a:xfrm>
          <a:prstGeom prst="rect">
            <a:avLst/>
          </a:prstGeom>
        </p:spPr>
        <p:txBody>
          <a:bodyPr wrap="none">
            <a:spAutoFit/>
          </a:bodyPr>
          <a:lstStyle/>
          <a:p>
            <a:r>
              <a:rPr lang="en-US" dirty="0" smtClean="0">
                <a:solidFill>
                  <a:srgbClr val="000000"/>
                </a:solidFill>
                <a:latin typeface="Impact"/>
                <a:cs typeface="Impact"/>
              </a:rPr>
              <a:t>A thought …</a:t>
            </a:r>
            <a:endParaRPr lang="en-US" dirty="0">
              <a:solidFill>
                <a:srgbClr val="000000"/>
              </a:solidFill>
              <a:latin typeface="Impact"/>
              <a:cs typeface="Impact"/>
            </a:endParaRPr>
          </a:p>
        </p:txBody>
      </p:sp>
    </p:spTree>
    <p:extLst>
      <p:ext uri="{BB962C8B-B14F-4D97-AF65-F5344CB8AC3E}">
        <p14:creationId xmlns:p14="http://schemas.microsoft.com/office/powerpoint/2010/main" val="2316217946"/>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123" y="2526389"/>
            <a:ext cx="8804031" cy="833297"/>
          </a:xfrm>
        </p:spPr>
        <p:txBody>
          <a:bodyPr numCol="1">
            <a:noAutofit/>
          </a:bodyPr>
          <a:lstStyle/>
          <a:p>
            <a:pPr>
              <a:lnSpc>
                <a:spcPct val="150000"/>
              </a:lnSpc>
            </a:pPr>
            <a:r>
              <a:rPr lang="en-GB" sz="4000" i="1" dirty="0"/>
              <a:t>“Young people appreciate great teachers as much as they ever </a:t>
            </a:r>
            <a:r>
              <a:rPr lang="en-GB" sz="4000" i="1" dirty="0" smtClean="0"/>
              <a:t>did, </a:t>
            </a:r>
            <a:r>
              <a:rPr lang="en-GB" sz="4000" i="1" dirty="0"/>
              <a:t>but are more intolerant of mediocre ones.” </a:t>
            </a:r>
            <a:r>
              <a:rPr lang="en-GB" sz="4000" i="1" dirty="0" smtClean="0"/>
              <a:t/>
            </a:r>
            <a:br>
              <a:rPr lang="en-GB" sz="4000" i="1" dirty="0" smtClean="0"/>
            </a:br>
            <a:r>
              <a:rPr lang="en-GB" sz="2000" i="1" dirty="0" smtClean="0"/>
              <a:t>(Geoff Barton – Headteacher)</a:t>
            </a:r>
            <a:endParaRPr lang="en-US" sz="2000" b="1" dirty="0">
              <a:solidFill>
                <a:srgbClr val="000000"/>
              </a:solidFill>
              <a:cs typeface="Impact"/>
            </a:endParaRPr>
          </a:p>
        </p:txBody>
      </p:sp>
      <p:sp>
        <p:nvSpPr>
          <p:cNvPr id="3" name="Rectangle 2"/>
          <p:cNvSpPr/>
          <p:nvPr/>
        </p:nvSpPr>
        <p:spPr>
          <a:xfrm>
            <a:off x="164123" y="161164"/>
            <a:ext cx="1252266" cy="369332"/>
          </a:xfrm>
          <a:prstGeom prst="rect">
            <a:avLst/>
          </a:prstGeom>
        </p:spPr>
        <p:txBody>
          <a:bodyPr wrap="none">
            <a:spAutoFit/>
          </a:bodyPr>
          <a:lstStyle/>
          <a:p>
            <a:r>
              <a:rPr lang="en-US" dirty="0" smtClean="0">
                <a:solidFill>
                  <a:srgbClr val="000000"/>
                </a:solidFill>
                <a:latin typeface="Impact"/>
                <a:cs typeface="Impact"/>
              </a:rPr>
              <a:t>A thought …</a:t>
            </a:r>
            <a:endParaRPr lang="en-US" dirty="0">
              <a:solidFill>
                <a:srgbClr val="000000"/>
              </a:solidFill>
              <a:latin typeface="Impact"/>
              <a:cs typeface="Impact"/>
            </a:endParaRPr>
          </a:p>
        </p:txBody>
      </p:sp>
    </p:spTree>
    <p:extLst>
      <p:ext uri="{BB962C8B-B14F-4D97-AF65-F5344CB8AC3E}">
        <p14:creationId xmlns:p14="http://schemas.microsoft.com/office/powerpoint/2010/main" val="585055110"/>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0113" y="111435"/>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000000"/>
                </a:solidFill>
                <a:latin typeface="Impact"/>
                <a:cs typeface="Impact"/>
              </a:rPr>
              <a:t>Post It Notes</a:t>
            </a:r>
            <a:endParaRPr lang="en-US" sz="5000" dirty="0">
              <a:solidFill>
                <a:srgbClr val="000000"/>
              </a:solidFill>
              <a:latin typeface="Impact"/>
              <a:cs typeface="Impact"/>
            </a:endParaRPr>
          </a:p>
        </p:txBody>
      </p:sp>
      <p:pic>
        <p:nvPicPr>
          <p:cNvPr id="5" name="Picture 4"/>
          <p:cNvPicPr>
            <a:picLocks noChangeAspect="1"/>
          </p:cNvPicPr>
          <p:nvPr/>
        </p:nvPicPr>
        <p:blipFill>
          <a:blip r:embed="rId3"/>
          <a:stretch>
            <a:fillRect/>
          </a:stretch>
        </p:blipFill>
        <p:spPr>
          <a:xfrm>
            <a:off x="1719262" y="1078081"/>
            <a:ext cx="5253038" cy="4647013"/>
          </a:xfrm>
          <a:prstGeom prst="rect">
            <a:avLst/>
          </a:prstGeom>
        </p:spPr>
      </p:pic>
    </p:spTree>
    <p:extLst>
      <p:ext uri="{BB962C8B-B14F-4D97-AF65-F5344CB8AC3E}">
        <p14:creationId xmlns:p14="http://schemas.microsoft.com/office/powerpoint/2010/main" val="2852516359"/>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231" y="3276665"/>
            <a:ext cx="8804031" cy="833297"/>
          </a:xfrm>
        </p:spPr>
        <p:txBody>
          <a:bodyPr numCol="2">
            <a:noAutofit/>
          </a:bodyPr>
          <a:lstStyle/>
          <a:p>
            <a:r>
              <a:rPr lang="en-US" sz="3500" b="1" dirty="0" smtClean="0">
                <a:solidFill>
                  <a:srgbClr val="000000"/>
                </a:solidFill>
                <a:cs typeface="Impact"/>
              </a:rPr>
              <a:t>Engaging?</a:t>
            </a:r>
            <a:br>
              <a:rPr lang="en-US" sz="3500" b="1" dirty="0" smtClean="0">
                <a:solidFill>
                  <a:srgbClr val="000000"/>
                </a:solidFill>
                <a:cs typeface="Impact"/>
              </a:rPr>
            </a:br>
            <a:r>
              <a:rPr lang="en-US" sz="3500" b="1" dirty="0" err="1" smtClean="0">
                <a:solidFill>
                  <a:srgbClr val="000000"/>
                </a:solidFill>
                <a:cs typeface="Impact"/>
              </a:rPr>
              <a:t>Organised</a:t>
            </a:r>
            <a:r>
              <a:rPr lang="en-US" sz="3500" b="1" dirty="0" smtClean="0">
                <a:solidFill>
                  <a:srgbClr val="000000"/>
                </a:solidFill>
                <a:cs typeface="Impact"/>
              </a:rPr>
              <a:t>?</a:t>
            </a:r>
            <a:br>
              <a:rPr lang="en-US" sz="3500" b="1" dirty="0" smtClean="0">
                <a:solidFill>
                  <a:srgbClr val="000000"/>
                </a:solidFill>
                <a:cs typeface="Impact"/>
              </a:rPr>
            </a:br>
            <a:r>
              <a:rPr lang="en-US" sz="3500" b="1" dirty="0" smtClean="0">
                <a:solidFill>
                  <a:srgbClr val="000000"/>
                </a:solidFill>
                <a:cs typeface="Impact"/>
              </a:rPr>
              <a:t>Reflective?</a:t>
            </a:r>
            <a:br>
              <a:rPr lang="en-US" sz="3500" b="1" dirty="0" smtClean="0">
                <a:solidFill>
                  <a:srgbClr val="000000"/>
                </a:solidFill>
                <a:cs typeface="Impact"/>
              </a:rPr>
            </a:br>
            <a:r>
              <a:rPr lang="en-US" sz="3500" b="1" dirty="0" smtClean="0">
                <a:solidFill>
                  <a:srgbClr val="000000"/>
                </a:solidFill>
                <a:cs typeface="Impact"/>
              </a:rPr>
              <a:t>Subject expert?</a:t>
            </a:r>
            <a:br>
              <a:rPr lang="en-US" sz="3500" b="1" dirty="0" smtClean="0">
                <a:solidFill>
                  <a:srgbClr val="000000"/>
                </a:solidFill>
                <a:cs typeface="Impact"/>
              </a:rPr>
            </a:br>
            <a:r>
              <a:rPr lang="en-US" sz="3500" b="1" dirty="0" smtClean="0">
                <a:solidFill>
                  <a:srgbClr val="000000"/>
                </a:solidFill>
                <a:cs typeface="Impact"/>
              </a:rPr>
              <a:t>Maverick?</a:t>
            </a:r>
            <a:br>
              <a:rPr lang="en-US" sz="3500" b="1" dirty="0" smtClean="0">
                <a:solidFill>
                  <a:srgbClr val="000000"/>
                </a:solidFill>
                <a:cs typeface="Impact"/>
              </a:rPr>
            </a:br>
            <a:r>
              <a:rPr lang="en-US" sz="3500" b="1" dirty="0" smtClean="0">
                <a:solidFill>
                  <a:srgbClr val="000000"/>
                </a:solidFill>
                <a:cs typeface="Impact"/>
              </a:rPr>
              <a:t>Makes mistakes?</a:t>
            </a:r>
            <a:br>
              <a:rPr lang="en-US" sz="3500" b="1" dirty="0" smtClean="0">
                <a:solidFill>
                  <a:srgbClr val="000000"/>
                </a:solidFill>
                <a:cs typeface="Impact"/>
              </a:rPr>
            </a:br>
            <a:r>
              <a:rPr lang="en-US" sz="3500" b="1" dirty="0" smtClean="0">
                <a:solidFill>
                  <a:srgbClr val="000000"/>
                </a:solidFill>
                <a:cs typeface="Impact"/>
              </a:rPr>
              <a:t>Takes risks?</a:t>
            </a:r>
            <a:br>
              <a:rPr lang="en-US" sz="3500" b="1" dirty="0" smtClean="0">
                <a:solidFill>
                  <a:srgbClr val="000000"/>
                </a:solidFill>
                <a:cs typeface="Impact"/>
              </a:rPr>
            </a:br>
            <a:r>
              <a:rPr lang="en-US" sz="3500" b="1" dirty="0" smtClean="0">
                <a:solidFill>
                  <a:srgbClr val="000000"/>
                </a:solidFill>
                <a:cs typeface="Impact"/>
              </a:rPr>
              <a:t>Breaks down barriers?</a:t>
            </a:r>
            <a:br>
              <a:rPr lang="en-US" sz="3500" b="1" dirty="0" smtClean="0">
                <a:solidFill>
                  <a:srgbClr val="000000"/>
                </a:solidFill>
                <a:cs typeface="Impact"/>
              </a:rPr>
            </a:br>
            <a:r>
              <a:rPr lang="en-US" sz="3500" b="1" dirty="0" smtClean="0">
                <a:solidFill>
                  <a:srgbClr val="000000"/>
                </a:solidFill>
                <a:cs typeface="Impact"/>
              </a:rPr>
              <a:t>Professional?</a:t>
            </a:r>
            <a:br>
              <a:rPr lang="en-US" sz="3500" b="1" dirty="0" smtClean="0">
                <a:solidFill>
                  <a:srgbClr val="000000"/>
                </a:solidFill>
                <a:cs typeface="Impact"/>
              </a:rPr>
            </a:br>
            <a:r>
              <a:rPr lang="en-US" sz="3500" b="1" dirty="0" smtClean="0">
                <a:solidFill>
                  <a:srgbClr val="000000"/>
                </a:solidFill>
                <a:cs typeface="Impact"/>
              </a:rPr>
              <a:t>Says no?</a:t>
            </a:r>
            <a:endParaRPr lang="en-US" sz="3500" b="1" dirty="0">
              <a:solidFill>
                <a:srgbClr val="000000"/>
              </a:solidFill>
              <a:cs typeface="Impact"/>
            </a:endParaRPr>
          </a:p>
        </p:txBody>
      </p:sp>
      <p:sp>
        <p:nvSpPr>
          <p:cNvPr id="4" name="Title 1"/>
          <p:cNvSpPr txBox="1">
            <a:spLocks/>
          </p:cNvSpPr>
          <p:nvPr/>
        </p:nvSpPr>
        <p:spPr>
          <a:xfrm>
            <a:off x="210113" y="111435"/>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000000"/>
                </a:solidFill>
                <a:latin typeface="Impact"/>
                <a:cs typeface="Impact"/>
              </a:rPr>
              <a:t>Suggestions …</a:t>
            </a:r>
            <a:endParaRPr lang="en-US" sz="5000" dirty="0">
              <a:solidFill>
                <a:srgbClr val="000000"/>
              </a:solidFill>
              <a:latin typeface="Impact"/>
              <a:cs typeface="Impact"/>
            </a:endParaRPr>
          </a:p>
        </p:txBody>
      </p:sp>
    </p:spTree>
    <p:extLst>
      <p:ext uri="{BB962C8B-B14F-4D97-AF65-F5344CB8AC3E}">
        <p14:creationId xmlns:p14="http://schemas.microsoft.com/office/powerpoint/2010/main" val="1264639984"/>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t_m_mi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697" y="0"/>
            <a:ext cx="4554940" cy="6858000"/>
          </a:xfrm>
          <a:prstGeom prst="rect">
            <a:avLst/>
          </a:prstGeom>
        </p:spPr>
      </p:pic>
      <p:sp>
        <p:nvSpPr>
          <p:cNvPr id="8" name="Rectangle 7"/>
          <p:cNvSpPr/>
          <p:nvPr/>
        </p:nvSpPr>
        <p:spPr>
          <a:xfrm>
            <a:off x="6619461" y="653245"/>
            <a:ext cx="2496546" cy="5632311"/>
          </a:xfrm>
          <a:prstGeom prst="rect">
            <a:avLst/>
          </a:prstGeom>
          <a:noFill/>
        </p:spPr>
        <p:txBody>
          <a:bodyPr wrap="square" lIns="91440" tIns="45720" rIns="91440" bIns="45720">
            <a:spAutoFit/>
          </a:bodyPr>
          <a:lstStyle/>
          <a:p>
            <a:pPr algn="r"/>
            <a:r>
              <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Engaging</a:t>
            </a:r>
          </a:p>
          <a:p>
            <a:pPr algn="r"/>
            <a:r>
              <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Visionary </a:t>
            </a:r>
            <a:endPar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r"/>
            <a:r>
              <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Audacious</a:t>
            </a:r>
            <a:endPar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r"/>
            <a:r>
              <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Organised</a:t>
            </a:r>
          </a:p>
          <a:p>
            <a:pPr algn="r"/>
            <a:r>
              <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Reflective</a:t>
            </a:r>
          </a:p>
          <a:p>
            <a:pPr algn="r"/>
            <a:r>
              <a:rPr lang="en-GB"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Dexterous</a:t>
            </a:r>
          </a:p>
          <a:p>
            <a:pPr algn="r"/>
            <a:r>
              <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Supportive</a:t>
            </a:r>
          </a:p>
          <a:p>
            <a:pPr algn="r"/>
            <a:r>
              <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Subject-expert</a:t>
            </a:r>
            <a:endPar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r"/>
            <a:r>
              <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High </a:t>
            </a:r>
            <a:r>
              <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expectations</a:t>
            </a:r>
          </a:p>
          <a:p>
            <a:pPr algn="r"/>
            <a:r>
              <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Reciprocal-feedback</a:t>
            </a:r>
            <a:endPar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r"/>
            <a:r>
              <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Breaks down barriers</a:t>
            </a:r>
          </a:p>
          <a:p>
            <a:pPr algn="r"/>
            <a:r>
              <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Communicates</a:t>
            </a:r>
            <a:endPar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r"/>
            <a:endParaRPr lang="en-GB" sz="1200" dirty="0" smtClean="0">
              <a:ln w="12700">
                <a:solidFill>
                  <a:schemeClr val="tx2">
                    <a:satMod val="155000"/>
                  </a:schemeClr>
                </a:solidFill>
                <a:prstDash val="solid"/>
              </a:ln>
              <a:solidFill>
                <a:schemeClr val="bg2">
                  <a:tint val="85000"/>
                  <a:satMod val="155000"/>
                </a:schemeClr>
              </a:solidFill>
            </a:endParaRPr>
          </a:p>
          <a:p>
            <a:pPr algn="r"/>
            <a:endParaRPr lang="en-GB" sz="1200" dirty="0">
              <a:ln w="12700">
                <a:solidFill>
                  <a:schemeClr val="tx2">
                    <a:satMod val="155000"/>
                  </a:schemeClr>
                </a:solidFill>
                <a:prstDash val="solid"/>
              </a:ln>
              <a:solidFill>
                <a:schemeClr val="bg2">
                  <a:tint val="85000"/>
                  <a:satMod val="155000"/>
                </a:schemeClr>
              </a:solidFill>
            </a:endParaRPr>
          </a:p>
          <a:p>
            <a:pPr algn="r"/>
            <a:endParaRPr lang="en-GB" sz="1200" dirty="0" smtClean="0">
              <a:ln w="12700">
                <a:solidFill>
                  <a:schemeClr val="tx2">
                    <a:satMod val="155000"/>
                  </a:schemeClr>
                </a:solidFill>
                <a:prstDash val="solid"/>
              </a:ln>
              <a:solidFill>
                <a:schemeClr val="bg2">
                  <a:tint val="85000"/>
                  <a:satMod val="155000"/>
                </a:schemeClr>
              </a:solidFill>
            </a:endParaRPr>
          </a:p>
          <a:p>
            <a:pPr algn="r"/>
            <a:endParaRPr lang="en-GB" sz="1200" dirty="0">
              <a:ln w="12700">
                <a:solidFill>
                  <a:schemeClr val="tx2">
                    <a:satMod val="155000"/>
                  </a:schemeClr>
                </a:solidFill>
                <a:prstDash val="solid"/>
              </a:ln>
              <a:solidFill>
                <a:schemeClr val="bg2">
                  <a:tint val="85000"/>
                  <a:satMod val="155000"/>
                </a:schemeClr>
              </a:solidFill>
            </a:endParaRPr>
          </a:p>
          <a:p>
            <a:pPr algn="r"/>
            <a:endParaRPr lang="en-GB" sz="1200" dirty="0" smtClean="0">
              <a:ln w="12700">
                <a:solidFill>
                  <a:schemeClr val="tx2">
                    <a:satMod val="155000"/>
                  </a:schemeClr>
                </a:solidFill>
                <a:prstDash val="solid"/>
              </a:ln>
              <a:solidFill>
                <a:schemeClr val="bg2">
                  <a:tint val="85000"/>
                  <a:satMod val="155000"/>
                </a:schemeClr>
              </a:solidFill>
            </a:endParaRPr>
          </a:p>
          <a:p>
            <a:pPr algn="r"/>
            <a:endParaRPr lang="en-GB" sz="1200" dirty="0" smtClean="0">
              <a:ln w="12700">
                <a:solidFill>
                  <a:schemeClr val="tx2">
                    <a:satMod val="155000"/>
                  </a:schemeClr>
                </a:solidFill>
                <a:prstDash val="solid"/>
              </a:ln>
              <a:solidFill>
                <a:schemeClr val="bg2">
                  <a:tint val="85000"/>
                  <a:satMod val="155000"/>
                </a:schemeClr>
              </a:solidFill>
            </a:endParaRPr>
          </a:p>
          <a:p>
            <a:pPr algn="r"/>
            <a:endParaRPr lang="en-GB" sz="1200" dirty="0">
              <a:ln w="12700">
                <a:solidFill>
                  <a:schemeClr val="tx2">
                    <a:satMod val="155000"/>
                  </a:schemeClr>
                </a:solidFill>
                <a:prstDash val="solid"/>
              </a:ln>
              <a:solidFill>
                <a:schemeClr val="bg2">
                  <a:tint val="85000"/>
                  <a:satMod val="155000"/>
                </a:schemeClr>
              </a:solidFill>
            </a:endParaRPr>
          </a:p>
          <a:p>
            <a:pPr algn="r"/>
            <a:endParaRPr lang="en-GB" sz="1200" dirty="0" smtClean="0">
              <a:ln w="12700">
                <a:solidFill>
                  <a:schemeClr val="tx2">
                    <a:satMod val="155000"/>
                  </a:schemeClr>
                </a:solidFill>
                <a:prstDash val="solid"/>
              </a:ln>
              <a:solidFill>
                <a:schemeClr val="bg2">
                  <a:tint val="85000"/>
                  <a:satMod val="155000"/>
                </a:schemeClr>
              </a:solidFill>
            </a:endParaRPr>
          </a:p>
          <a:p>
            <a:pPr algn="r"/>
            <a:endParaRPr lang="en-GB" sz="1200" dirty="0">
              <a:ln w="12700">
                <a:solidFill>
                  <a:schemeClr val="tx2">
                    <a:satMod val="155000"/>
                  </a:schemeClr>
                </a:solidFill>
                <a:prstDash val="solid"/>
              </a:ln>
              <a:solidFill>
                <a:schemeClr val="bg2">
                  <a:tint val="85000"/>
                  <a:satMod val="155000"/>
                </a:schemeClr>
              </a:solidFill>
            </a:endParaRPr>
          </a:p>
          <a:p>
            <a:pPr algn="r"/>
            <a:r>
              <a:rPr lang="en-GB" sz="1200" dirty="0" smtClean="0">
                <a:ln w="12700">
                  <a:solidFill>
                    <a:schemeClr val="tx2">
                      <a:satMod val="155000"/>
                    </a:schemeClr>
                  </a:solidFill>
                  <a:prstDash val="solid"/>
                </a:ln>
                <a:solidFill>
                  <a:schemeClr val="bg2">
                    <a:tint val="85000"/>
                    <a:satMod val="155000"/>
                  </a:schemeClr>
                </a:solidFill>
              </a:rPr>
              <a:t>The above captures the article here.</a:t>
            </a:r>
          </a:p>
        </p:txBody>
      </p:sp>
      <p:sp>
        <p:nvSpPr>
          <p:cNvPr id="2" name="Rectangle 1"/>
          <p:cNvSpPr/>
          <p:nvPr/>
        </p:nvSpPr>
        <p:spPr>
          <a:xfrm>
            <a:off x="2058095" y="12050"/>
            <a:ext cx="4789966" cy="430887"/>
          </a:xfrm>
          <a:prstGeom prst="rect">
            <a:avLst/>
          </a:prstGeom>
        </p:spPr>
        <p:txBody>
          <a:bodyPr wrap="none">
            <a:spAutoFit/>
          </a:bodyPr>
          <a:lstStyle/>
          <a:p>
            <a:r>
              <a:rPr lang="en-GB" sz="2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visual anatomy of a GREAT teacher.</a:t>
            </a:r>
            <a:endParaRPr lang="en-GB" sz="2200" dirty="0"/>
          </a:p>
        </p:txBody>
      </p:sp>
      <p:sp>
        <p:nvSpPr>
          <p:cNvPr id="3" name="Rectangle 2"/>
          <p:cNvSpPr/>
          <p:nvPr/>
        </p:nvSpPr>
        <p:spPr>
          <a:xfrm rot="749157">
            <a:off x="3712138" y="2369220"/>
            <a:ext cx="1646669" cy="307777"/>
          </a:xfrm>
          <a:prstGeom prst="rect">
            <a:avLst/>
          </a:prstGeom>
        </p:spPr>
        <p:txBody>
          <a:bodyPr wrap="none">
            <a:spAutoFit/>
          </a:bodyPr>
          <a:lstStyle/>
          <a:p>
            <a:r>
              <a:rPr lang="en-GB"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 @TeacherToolkit</a:t>
            </a:r>
            <a:endParaRPr lang="en-GB" sz="1400" dirty="0"/>
          </a:p>
        </p:txBody>
      </p:sp>
      <p:sp>
        <p:nvSpPr>
          <p:cNvPr id="5" name="Rectangle 4"/>
          <p:cNvSpPr/>
          <p:nvPr/>
        </p:nvSpPr>
        <p:spPr>
          <a:xfrm>
            <a:off x="-67004" y="6457890"/>
            <a:ext cx="2231701" cy="400110"/>
          </a:xfrm>
          <a:prstGeom prst="rect">
            <a:avLst/>
          </a:prstGeom>
        </p:spPr>
        <p:txBody>
          <a:bodyPr wrap="none">
            <a:spAutoFit/>
          </a:bodyPr>
          <a:lstStyle/>
          <a:p>
            <a:r>
              <a:rPr lang="en-GB" sz="1000" dirty="0" smtClean="0">
                <a:solidFill>
                  <a:schemeClr val="bg1"/>
                </a:solidFill>
              </a:rPr>
              <a:t>Image credit: BLT Photo</a:t>
            </a:r>
          </a:p>
          <a:p>
            <a:r>
              <a:rPr lang="en-GB" sz="1000" dirty="0" smtClean="0">
                <a:solidFill>
                  <a:schemeClr val="bg1"/>
                </a:solidFill>
              </a:rPr>
              <a:t>http</a:t>
            </a:r>
            <a:r>
              <a:rPr lang="en-GB" sz="1000" dirty="0">
                <a:solidFill>
                  <a:schemeClr val="bg1"/>
                </a:solidFill>
              </a:rPr>
              <a:t>://bltphoto.wordpress.com/about/</a:t>
            </a:r>
          </a:p>
        </p:txBody>
      </p:sp>
      <p:sp>
        <p:nvSpPr>
          <p:cNvPr id="9" name="Rectangle 8"/>
          <p:cNvSpPr/>
          <p:nvPr/>
        </p:nvSpPr>
        <p:spPr>
          <a:xfrm>
            <a:off x="6848061" y="6227057"/>
            <a:ext cx="2156166" cy="461665"/>
          </a:xfrm>
          <a:prstGeom prst="rect">
            <a:avLst/>
          </a:prstGeom>
        </p:spPr>
        <p:txBody>
          <a:bodyPr wrap="square">
            <a:spAutoFit/>
          </a:bodyPr>
          <a:lstStyle/>
          <a:p>
            <a:r>
              <a:rPr lang="en-US" sz="1200" dirty="0">
                <a:solidFill>
                  <a:schemeClr val="bg1"/>
                </a:solidFill>
              </a:rPr>
              <a:t>http://</a:t>
            </a:r>
            <a:r>
              <a:rPr lang="en-US" sz="1200" dirty="0" smtClean="0">
                <a:solidFill>
                  <a:schemeClr val="bg1"/>
                </a:solidFill>
              </a:rPr>
              <a:t>wp.me/p2HFBD-27z</a:t>
            </a:r>
          </a:p>
          <a:p>
            <a:r>
              <a:rPr lang="en-US" sz="1200" dirty="0" smtClean="0">
                <a:solidFill>
                  <a:schemeClr val="bg1"/>
                </a:solidFill>
              </a:rPr>
              <a:t>Web: www.teachertoolkit.me</a:t>
            </a:r>
            <a:endParaRPr lang="en-US" sz="1200" dirty="0">
              <a:solidFill>
                <a:schemeClr val="bg1"/>
              </a:solidFill>
            </a:endParaRPr>
          </a:p>
        </p:txBody>
      </p:sp>
    </p:spTree>
    <p:extLst>
      <p:ext uri="{BB962C8B-B14F-4D97-AF65-F5344CB8AC3E}">
        <p14:creationId xmlns:p14="http://schemas.microsoft.com/office/powerpoint/2010/main" val="3472872216"/>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Do we </a:t>
            </a:r>
            <a:r>
              <a:rPr lang="en-US" sz="5000" dirty="0" smtClean="0">
                <a:solidFill>
                  <a:srgbClr val="FF0000"/>
                </a:solidFill>
                <a:latin typeface="Impact"/>
                <a:cs typeface="Impact"/>
              </a:rPr>
              <a:t>agree</a:t>
            </a:r>
            <a:r>
              <a:rPr lang="en-US" sz="5000" dirty="0" smtClean="0">
                <a:solidFill>
                  <a:srgbClr val="000000"/>
                </a:solidFill>
                <a:latin typeface="Impact"/>
                <a:cs typeface="Impact"/>
              </a:rPr>
              <a:t>?</a:t>
            </a:r>
            <a:endParaRPr lang="en-US" sz="5000" dirty="0">
              <a:solidFill>
                <a:srgbClr val="000000"/>
              </a:solidFill>
              <a:latin typeface="Impact"/>
              <a:cs typeface="Impact"/>
            </a:endParaRPr>
          </a:p>
        </p:txBody>
      </p:sp>
      <p:sp>
        <p:nvSpPr>
          <p:cNvPr id="3" name="Rectangle 2"/>
          <p:cNvSpPr/>
          <p:nvPr/>
        </p:nvSpPr>
        <p:spPr>
          <a:xfrm>
            <a:off x="691661" y="1718182"/>
            <a:ext cx="7573107" cy="2945678"/>
          </a:xfrm>
          <a:prstGeom prst="rect">
            <a:avLst/>
          </a:prstGeom>
        </p:spPr>
        <p:txBody>
          <a:bodyPr wrap="square">
            <a:spAutoFit/>
          </a:bodyPr>
          <a:lstStyle/>
          <a:p>
            <a:pPr>
              <a:lnSpc>
                <a:spcPct val="150000"/>
              </a:lnSpc>
            </a:pPr>
            <a:r>
              <a:rPr lang="en-GB" sz="2500" i="1" dirty="0" smtClean="0">
                <a:solidFill>
                  <a:srgbClr val="333333"/>
                </a:solidFill>
              </a:rPr>
              <a:t>“</a:t>
            </a:r>
            <a:r>
              <a:rPr lang="en-GB" sz="2500" i="1" dirty="0"/>
              <a:t>No two teachers are the same, nor should they </a:t>
            </a:r>
            <a:r>
              <a:rPr lang="en-GB" sz="2500" i="1" dirty="0" smtClean="0"/>
              <a:t>be</a:t>
            </a:r>
            <a:r>
              <a:rPr lang="en-GB" sz="2500" i="1" dirty="0" smtClean="0">
                <a:solidFill>
                  <a:srgbClr val="333333"/>
                </a:solidFill>
              </a:rPr>
              <a:t> … All </a:t>
            </a:r>
            <a:r>
              <a:rPr lang="en-GB" sz="2500" i="1" dirty="0">
                <a:solidFill>
                  <a:srgbClr val="333333"/>
                </a:solidFill>
              </a:rPr>
              <a:t>good teachers share the same goal: to give children and young people the best chance in life. However, the way in which they reach that goal will depend on what works for them and their pupils.”</a:t>
            </a:r>
            <a:endParaRPr lang="en-GB" sz="2500" i="1" dirty="0"/>
          </a:p>
        </p:txBody>
      </p:sp>
      <p:sp>
        <p:nvSpPr>
          <p:cNvPr id="4" name="Title 1"/>
          <p:cNvSpPr txBox="1">
            <a:spLocks/>
          </p:cNvSpPr>
          <p:nvPr/>
        </p:nvSpPr>
        <p:spPr>
          <a:xfrm>
            <a:off x="864545" y="5221078"/>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5000" dirty="0" smtClean="0">
                <a:solidFill>
                  <a:srgbClr val="FF0000"/>
                </a:solidFill>
                <a:latin typeface="Impact"/>
                <a:cs typeface="Impact"/>
              </a:rPr>
              <a:t>Who?</a:t>
            </a:r>
            <a:endParaRPr lang="en-US" sz="5000" dirty="0">
              <a:solidFill>
                <a:srgbClr val="000000"/>
              </a:solidFill>
              <a:latin typeface="Impact"/>
              <a:cs typeface="Impact"/>
            </a:endParaRPr>
          </a:p>
        </p:txBody>
      </p:sp>
    </p:spTree>
    <p:extLst>
      <p:ext uri="{BB962C8B-B14F-4D97-AF65-F5344CB8AC3E}">
        <p14:creationId xmlns:p14="http://schemas.microsoft.com/office/powerpoint/2010/main" val="231621794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43797"/>
            <a:ext cx="8338930" cy="1470025"/>
          </a:xfrm>
        </p:spPr>
        <p:txBody>
          <a:bodyPr>
            <a:normAutofit fontScale="90000"/>
          </a:bodyPr>
          <a:lstStyle/>
          <a:p>
            <a:pPr algn="l"/>
            <a:r>
              <a:rPr lang="en-US" sz="5600" b="1" dirty="0" smtClean="0">
                <a:latin typeface="Century Gothic"/>
                <a:cs typeface="Century Gothic"/>
              </a:rPr>
              <a:t>What is a Good Teacher?</a:t>
            </a:r>
            <a:r>
              <a:rPr lang="en-US" b="1" dirty="0" smtClean="0">
                <a:latin typeface="Century Gothic"/>
                <a:cs typeface="Century Gothic"/>
              </a:rPr>
              <a:t/>
            </a:r>
            <a:br>
              <a:rPr lang="en-US"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sz="3300" b="1" dirty="0" smtClean="0">
                <a:latin typeface="Century Gothic"/>
                <a:cs typeface="Century Gothic"/>
              </a:rPr>
              <a:t>by </a:t>
            </a:r>
            <a:r>
              <a:rPr lang="en-US" sz="3300" b="1" dirty="0" smtClean="0">
                <a:solidFill>
                  <a:srgbClr val="FF0000"/>
                </a:solidFill>
                <a:latin typeface="Century Gothic"/>
                <a:cs typeface="Century Gothic"/>
              </a:rPr>
              <a:t>Ross M. McGill</a:t>
            </a:r>
            <a:br>
              <a:rPr lang="en-US" sz="3300" b="1" dirty="0" smtClean="0">
                <a:solidFill>
                  <a:srgbClr val="FF0000"/>
                </a:solidFill>
                <a:latin typeface="Century Gothic"/>
                <a:cs typeface="Century Gothic"/>
              </a:rPr>
            </a:br>
            <a:r>
              <a:rPr lang="en-US" sz="2800" b="1" dirty="0" smtClean="0">
                <a:latin typeface="Century Gothic"/>
                <a:cs typeface="Century Gothic"/>
              </a:rPr>
              <a:t>Deputy Headteacher</a:t>
            </a:r>
            <a:br>
              <a:rPr lang="en-US" sz="2800" b="1" dirty="0" smtClean="0">
                <a:latin typeface="Century Gothic"/>
                <a:cs typeface="Century Gothic"/>
              </a:rPr>
            </a:br>
            <a:r>
              <a:rPr lang="en-US" sz="2800" b="1" dirty="0" smtClean="0">
                <a:latin typeface="Century Gothic"/>
                <a:cs typeface="Century Gothic"/>
              </a:rPr>
              <a:t>Quintin Kynaston</a:t>
            </a:r>
            <a:br>
              <a:rPr lang="en-US" sz="2800" b="1" dirty="0" smtClean="0">
                <a:latin typeface="Century Gothic"/>
                <a:cs typeface="Century Gothic"/>
              </a:rPr>
            </a:br>
            <a:r>
              <a:rPr lang="en-US" sz="2800" b="1" dirty="0" smtClean="0">
                <a:latin typeface="Century Gothic"/>
                <a:cs typeface="Century Gothic"/>
              </a:rPr>
              <a:t/>
            </a:r>
            <a:br>
              <a:rPr lang="en-US" sz="2800" b="1" dirty="0" smtClean="0">
                <a:latin typeface="Century Gothic"/>
                <a:cs typeface="Century Gothic"/>
              </a:rPr>
            </a:br>
            <a:r>
              <a:rPr lang="en-US" sz="2800" b="1" dirty="0" smtClean="0">
                <a:solidFill>
                  <a:srgbClr val="FF0000"/>
                </a:solidFill>
                <a:latin typeface="Century Gothic"/>
                <a:cs typeface="Century Gothic"/>
              </a:rPr>
              <a:t>@TeacherToolkit</a:t>
            </a:r>
            <a:br>
              <a:rPr lang="en-US" sz="2800" b="1" dirty="0" smtClean="0">
                <a:solidFill>
                  <a:srgbClr val="FF0000"/>
                </a:solidFill>
                <a:latin typeface="Century Gothic"/>
                <a:cs typeface="Century Gothic"/>
              </a:rPr>
            </a:br>
            <a:r>
              <a:rPr lang="en-US" sz="2800" b="1" dirty="0" smtClean="0">
                <a:solidFill>
                  <a:srgbClr val="FF0000"/>
                </a:solidFill>
                <a:latin typeface="Century Gothic"/>
                <a:cs typeface="Century Gothic"/>
              </a:rPr>
              <a:t>www.TeacherToolkit.me</a:t>
            </a:r>
            <a:endParaRPr lang="en-US" sz="2800" dirty="0">
              <a:solidFill>
                <a:srgbClr val="FF0000"/>
              </a:solidFill>
              <a:latin typeface="Century Gothic"/>
              <a:cs typeface="Century Gothic"/>
            </a:endParaRPr>
          </a:p>
        </p:txBody>
      </p:sp>
      <p:grpSp>
        <p:nvGrpSpPr>
          <p:cNvPr id="9" name="Group 8"/>
          <p:cNvGrpSpPr/>
          <p:nvPr/>
        </p:nvGrpSpPr>
        <p:grpSpPr>
          <a:xfrm>
            <a:off x="4572000" y="5091041"/>
            <a:ext cx="4362824" cy="1562090"/>
            <a:chOff x="4380450" y="4554328"/>
            <a:chExt cx="4362824" cy="1562090"/>
          </a:xfrm>
        </p:grpSpPr>
        <p:pic>
          <p:nvPicPr>
            <p:cNvPr id="3" name="Picture 2"/>
            <p:cNvPicPr>
              <a:picLocks noChangeAspect="1"/>
            </p:cNvPicPr>
            <p:nvPr/>
          </p:nvPicPr>
          <p:blipFill>
            <a:blip r:embed="rId2"/>
            <a:stretch>
              <a:fillRect/>
            </a:stretch>
          </p:blipFill>
          <p:spPr>
            <a:xfrm>
              <a:off x="5937124" y="4554328"/>
              <a:ext cx="2806150" cy="1562090"/>
            </a:xfrm>
            <a:prstGeom prst="rect">
              <a:avLst/>
            </a:prstGeom>
          </p:spPr>
        </p:pic>
        <p:pic>
          <p:nvPicPr>
            <p:cNvPr id="4" name="Picture 3"/>
            <p:cNvPicPr>
              <a:picLocks noChangeAspect="1"/>
            </p:cNvPicPr>
            <p:nvPr/>
          </p:nvPicPr>
          <p:blipFill>
            <a:blip r:embed="rId3"/>
            <a:stretch>
              <a:fillRect/>
            </a:stretch>
          </p:blipFill>
          <p:spPr>
            <a:xfrm>
              <a:off x="4380450" y="4554328"/>
              <a:ext cx="1556674" cy="1556674"/>
            </a:xfrm>
            <a:prstGeom prst="rect">
              <a:avLst/>
            </a:prstGeom>
          </p:spPr>
        </p:pic>
      </p:gr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703891424"/>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err="1" smtClean="0">
                <a:solidFill>
                  <a:srgbClr val="000000"/>
                </a:solidFill>
                <a:latin typeface="Impact"/>
                <a:cs typeface="Impact"/>
              </a:rPr>
              <a:t>Wilshaw</a:t>
            </a:r>
            <a:endParaRPr lang="en-US" sz="5000" dirty="0">
              <a:solidFill>
                <a:srgbClr val="000000"/>
              </a:solidFill>
              <a:latin typeface="Impact"/>
              <a:cs typeface="Impact"/>
            </a:endParaRPr>
          </a:p>
        </p:txBody>
      </p:sp>
      <p:sp>
        <p:nvSpPr>
          <p:cNvPr id="3" name="Rectangle 2"/>
          <p:cNvSpPr/>
          <p:nvPr/>
        </p:nvSpPr>
        <p:spPr>
          <a:xfrm>
            <a:off x="2090008" y="6119265"/>
            <a:ext cx="5509846" cy="369332"/>
          </a:xfrm>
          <a:prstGeom prst="rect">
            <a:avLst/>
          </a:prstGeom>
        </p:spPr>
        <p:txBody>
          <a:bodyPr wrap="square">
            <a:spAutoFit/>
          </a:bodyPr>
          <a:lstStyle/>
          <a:p>
            <a:pPr algn="ctr">
              <a:defRPr/>
            </a:pPr>
            <a:r>
              <a:rPr lang="en-GB" dirty="0">
                <a:hlinkClick r:id="rId3"/>
              </a:rPr>
              <a:t>http://</a:t>
            </a:r>
            <a:r>
              <a:rPr lang="en-GB" dirty="0" smtClean="0">
                <a:hlinkClick r:id="rId3"/>
              </a:rPr>
              <a:t>youtu.be/is31rrXubQ0?t=58s</a:t>
            </a:r>
            <a:r>
              <a:rPr lang="en-GB" dirty="0" smtClean="0"/>
              <a:t> – to 7m38s</a:t>
            </a:r>
            <a:endParaRPr lang="en-GB" dirty="0"/>
          </a:p>
        </p:txBody>
      </p:sp>
      <p:pic>
        <p:nvPicPr>
          <p:cNvPr id="4" name="Picture 3"/>
          <p:cNvPicPr>
            <a:picLocks noChangeAspect="1"/>
          </p:cNvPicPr>
          <p:nvPr/>
        </p:nvPicPr>
        <p:blipFill>
          <a:blip r:embed="rId4"/>
          <a:stretch>
            <a:fillRect/>
          </a:stretch>
        </p:blipFill>
        <p:spPr>
          <a:xfrm>
            <a:off x="1301260" y="1111668"/>
            <a:ext cx="7051064" cy="4609381"/>
          </a:xfrm>
          <a:prstGeom prst="rect">
            <a:avLst/>
          </a:prstGeom>
        </p:spPr>
      </p:pic>
    </p:spTree>
    <p:extLst>
      <p:ext uri="{BB962C8B-B14F-4D97-AF65-F5344CB8AC3E}">
        <p14:creationId xmlns:p14="http://schemas.microsoft.com/office/powerpoint/2010/main" val="2316217946"/>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2316" y="1717950"/>
            <a:ext cx="7784398" cy="833297"/>
          </a:xfrm>
        </p:spPr>
        <p:txBody>
          <a:bodyPr>
            <a:noAutofit/>
          </a:bodyPr>
          <a:lstStyle/>
          <a:p>
            <a:pPr algn="l"/>
            <a:r>
              <a:rPr lang="en-US" sz="5000" dirty="0" smtClean="0">
                <a:solidFill>
                  <a:srgbClr val="FF0000"/>
                </a:solidFill>
                <a:latin typeface="Impact"/>
                <a:cs typeface="Impact"/>
              </a:rPr>
              <a:t>Self</a:t>
            </a:r>
            <a:br>
              <a:rPr lang="en-US" sz="5000" dirty="0" smtClean="0">
                <a:solidFill>
                  <a:srgbClr val="FF0000"/>
                </a:solidFill>
                <a:latin typeface="Impact"/>
                <a:cs typeface="Impact"/>
              </a:rPr>
            </a:br>
            <a:r>
              <a:rPr lang="en-US" sz="5000" dirty="0" smtClean="0">
                <a:solidFill>
                  <a:srgbClr val="FF0000"/>
                </a:solidFill>
                <a:latin typeface="Impact"/>
                <a:cs typeface="Impact"/>
              </a:rPr>
              <a:t>-</a:t>
            </a:r>
            <a:r>
              <a:rPr lang="en-US" sz="5000" dirty="0" smtClean="0">
                <a:solidFill>
                  <a:srgbClr val="FF0000"/>
                </a:solidFill>
                <a:latin typeface="Impact"/>
                <a:cs typeface="Impact"/>
              </a:rPr>
              <a:t>evaluate </a:t>
            </a:r>
            <a:r>
              <a:rPr lang="en-US" sz="5000" dirty="0" smtClean="0">
                <a:solidFill>
                  <a:srgbClr val="FF0000"/>
                </a:solidFill>
                <a:latin typeface="Impact"/>
                <a:cs typeface="Impact"/>
              </a:rPr>
              <a:t/>
            </a:r>
            <a:br>
              <a:rPr lang="en-US" sz="5000" dirty="0" smtClean="0">
                <a:solidFill>
                  <a:srgbClr val="FF0000"/>
                </a:solidFill>
                <a:latin typeface="Impact"/>
                <a:cs typeface="Impact"/>
              </a:rPr>
            </a:br>
            <a:r>
              <a:rPr lang="en-US" sz="5000" dirty="0" smtClean="0">
                <a:latin typeface="Impact"/>
                <a:cs typeface="Impact"/>
              </a:rPr>
              <a:t>yourself</a:t>
            </a:r>
            <a:r>
              <a:rPr lang="en-US" sz="5000" dirty="0" smtClean="0">
                <a:solidFill>
                  <a:srgbClr val="000000"/>
                </a:solidFill>
                <a:latin typeface="Impact"/>
                <a:cs typeface="Impact"/>
              </a:rPr>
              <a:t>.</a:t>
            </a:r>
            <a:br>
              <a:rPr lang="en-US" sz="5000" dirty="0" smtClean="0">
                <a:solidFill>
                  <a:srgbClr val="000000"/>
                </a:solidFill>
                <a:latin typeface="Impact"/>
                <a:cs typeface="Impact"/>
              </a:rPr>
            </a:br>
            <a:r>
              <a:rPr lang="en-US" sz="5000" dirty="0" smtClean="0">
                <a:solidFill>
                  <a:srgbClr val="000000"/>
                </a:solidFill>
                <a:latin typeface="Impact"/>
                <a:cs typeface="Impact"/>
              </a:rPr>
              <a:t/>
            </a:r>
            <a:br>
              <a:rPr lang="en-US" sz="5000" dirty="0" smtClean="0">
                <a:solidFill>
                  <a:srgbClr val="000000"/>
                </a:solidFill>
                <a:latin typeface="Impact"/>
                <a:cs typeface="Impact"/>
              </a:rPr>
            </a:br>
            <a:r>
              <a:rPr lang="en-US" sz="3500" b="1" dirty="0" smtClean="0">
                <a:solidFill>
                  <a:srgbClr val="000000"/>
                </a:solidFill>
                <a:latin typeface="+mn-lt"/>
                <a:cs typeface="Impact"/>
              </a:rPr>
              <a:t>10 minutes.</a:t>
            </a:r>
            <a:br>
              <a:rPr lang="en-US" sz="3500" b="1" dirty="0" smtClean="0">
                <a:solidFill>
                  <a:srgbClr val="000000"/>
                </a:solidFill>
                <a:latin typeface="+mn-lt"/>
                <a:cs typeface="Impact"/>
              </a:rPr>
            </a:br>
            <a:endParaRPr lang="en-US" sz="3500" b="1" dirty="0">
              <a:solidFill>
                <a:srgbClr val="000000"/>
              </a:solidFill>
              <a:latin typeface="+mn-lt"/>
              <a:cs typeface="Impact"/>
            </a:endParaRPr>
          </a:p>
        </p:txBody>
      </p:sp>
      <p:sp>
        <p:nvSpPr>
          <p:cNvPr id="3" name="Title 1"/>
          <p:cNvSpPr txBox="1">
            <a:spLocks/>
          </p:cNvSpPr>
          <p:nvPr/>
        </p:nvSpPr>
        <p:spPr>
          <a:xfrm>
            <a:off x="233565" y="5305026"/>
            <a:ext cx="8499025"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smtClean="0">
                <a:solidFill>
                  <a:srgbClr val="000000"/>
                </a:solidFill>
                <a:latin typeface="Impact"/>
                <a:cs typeface="Impact"/>
              </a:rPr>
              <a:t>Teacher Standards</a:t>
            </a:r>
            <a:endParaRPr lang="en-US" sz="3000" dirty="0">
              <a:solidFill>
                <a:srgbClr val="000000"/>
              </a:solidFill>
              <a:latin typeface="Impact"/>
              <a:cs typeface="Impact"/>
            </a:endParaRPr>
          </a:p>
        </p:txBody>
      </p:sp>
      <p:sp>
        <p:nvSpPr>
          <p:cNvPr id="4" name="Frame 3"/>
          <p:cNvSpPr/>
          <p:nvPr/>
        </p:nvSpPr>
        <p:spPr>
          <a:xfrm>
            <a:off x="0" y="0"/>
            <a:ext cx="9144000" cy="6858000"/>
          </a:xfrm>
          <a:prstGeom prst="frame">
            <a:avLst>
              <a:gd name="adj1" fmla="val 175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3646813" y="366712"/>
            <a:ext cx="5048250" cy="6124575"/>
          </a:xfrm>
          <a:prstGeom prst="rect">
            <a:avLst/>
          </a:prstGeom>
        </p:spPr>
      </p:pic>
    </p:spTree>
    <p:extLst>
      <p:ext uri="{BB962C8B-B14F-4D97-AF65-F5344CB8AC3E}">
        <p14:creationId xmlns:p14="http://schemas.microsoft.com/office/powerpoint/2010/main" val="4017968503"/>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853" y="1127530"/>
            <a:ext cx="7784398" cy="833297"/>
          </a:xfrm>
        </p:spPr>
        <p:txBody>
          <a:bodyPr>
            <a:noAutofit/>
          </a:bodyPr>
          <a:lstStyle/>
          <a:p>
            <a:pPr algn="l"/>
            <a:r>
              <a:rPr lang="en-US" sz="5000" dirty="0" smtClean="0">
                <a:solidFill>
                  <a:srgbClr val="FF0000"/>
                </a:solidFill>
                <a:latin typeface="Impact"/>
                <a:cs typeface="Impact"/>
              </a:rPr>
              <a:t>Self-evaluate </a:t>
            </a:r>
            <a:r>
              <a:rPr lang="en-US" sz="5000" dirty="0" smtClean="0">
                <a:latin typeface="Impact"/>
                <a:cs typeface="Impact"/>
              </a:rPr>
              <a:t>yourself</a:t>
            </a:r>
            <a:r>
              <a:rPr lang="en-US" sz="5000" dirty="0" smtClean="0">
                <a:solidFill>
                  <a:srgbClr val="000000"/>
                </a:solidFill>
                <a:latin typeface="Impact"/>
                <a:cs typeface="Impact"/>
              </a:rPr>
              <a:t>.</a:t>
            </a:r>
            <a:br>
              <a:rPr lang="en-US" sz="5000" dirty="0" smtClean="0">
                <a:solidFill>
                  <a:srgbClr val="000000"/>
                </a:solidFill>
                <a:latin typeface="Impact"/>
                <a:cs typeface="Impact"/>
              </a:rPr>
            </a:br>
            <a:r>
              <a:rPr lang="en-US" sz="5000" dirty="0" smtClean="0">
                <a:solidFill>
                  <a:srgbClr val="000000"/>
                </a:solidFill>
                <a:latin typeface="Impact"/>
                <a:cs typeface="Impact"/>
              </a:rPr>
              <a:t/>
            </a:r>
            <a:br>
              <a:rPr lang="en-US" sz="5000" dirty="0" smtClean="0">
                <a:solidFill>
                  <a:srgbClr val="000000"/>
                </a:solidFill>
                <a:latin typeface="Impact"/>
                <a:cs typeface="Impact"/>
              </a:rPr>
            </a:br>
            <a:r>
              <a:rPr lang="en-US" sz="3500" b="1" dirty="0" smtClean="0">
                <a:solidFill>
                  <a:srgbClr val="000000"/>
                </a:solidFill>
                <a:latin typeface="+mn-lt"/>
                <a:cs typeface="Impact"/>
              </a:rPr>
              <a:t>10 minutes.</a:t>
            </a:r>
            <a:br>
              <a:rPr lang="en-US" sz="3500" b="1" dirty="0" smtClean="0">
                <a:solidFill>
                  <a:srgbClr val="000000"/>
                </a:solidFill>
                <a:latin typeface="+mn-lt"/>
                <a:cs typeface="Impact"/>
              </a:rPr>
            </a:br>
            <a:endParaRPr lang="en-US" sz="3500" b="1" dirty="0">
              <a:solidFill>
                <a:srgbClr val="000000"/>
              </a:solidFill>
              <a:latin typeface="+mn-lt"/>
              <a:cs typeface="Impact"/>
            </a:endParaRPr>
          </a:p>
        </p:txBody>
      </p:sp>
      <p:sp>
        <p:nvSpPr>
          <p:cNvPr id="3" name="Title 1"/>
          <p:cNvSpPr txBox="1">
            <a:spLocks/>
          </p:cNvSpPr>
          <p:nvPr/>
        </p:nvSpPr>
        <p:spPr>
          <a:xfrm>
            <a:off x="233565" y="5305026"/>
            <a:ext cx="8499025"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00"/>
                </a:solidFill>
                <a:latin typeface="Impact"/>
                <a:cs typeface="Impact"/>
              </a:rPr>
              <a:t>Teacher Standards</a:t>
            </a:r>
            <a:endParaRPr lang="en-US" sz="4000" dirty="0">
              <a:solidFill>
                <a:srgbClr val="000000"/>
              </a:solidFill>
              <a:latin typeface="Impact"/>
              <a:cs typeface="Impact"/>
            </a:endParaRPr>
          </a:p>
        </p:txBody>
      </p:sp>
      <p:sp>
        <p:nvSpPr>
          <p:cNvPr id="4" name="Frame 3"/>
          <p:cNvSpPr/>
          <p:nvPr/>
        </p:nvSpPr>
        <p:spPr>
          <a:xfrm>
            <a:off x="0" y="0"/>
            <a:ext cx="9144000" cy="6858000"/>
          </a:xfrm>
          <a:prstGeom prst="frame">
            <a:avLst>
              <a:gd name="adj1" fmla="val 175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5" name="Picture 4"/>
          <p:cNvPicPr>
            <a:picLocks noChangeAspect="1"/>
          </p:cNvPicPr>
          <p:nvPr/>
        </p:nvPicPr>
        <p:blipFill>
          <a:blip r:embed="rId3"/>
          <a:stretch>
            <a:fillRect/>
          </a:stretch>
        </p:blipFill>
        <p:spPr>
          <a:xfrm>
            <a:off x="3210790" y="1364929"/>
            <a:ext cx="4411935" cy="3940097"/>
          </a:xfrm>
          <a:prstGeom prst="rect">
            <a:avLst/>
          </a:prstGeom>
        </p:spPr>
      </p:pic>
    </p:spTree>
    <p:extLst>
      <p:ext uri="{BB962C8B-B14F-4D97-AF65-F5344CB8AC3E}">
        <p14:creationId xmlns:p14="http://schemas.microsoft.com/office/powerpoint/2010/main" val="1080689160"/>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8" y="17651"/>
            <a:ext cx="8799071" cy="833297"/>
          </a:xfrm>
        </p:spPr>
        <p:txBody>
          <a:bodyPr>
            <a:noAutofit/>
          </a:bodyPr>
          <a:lstStyle/>
          <a:p>
            <a:pPr algn="l"/>
            <a:r>
              <a:rPr lang="en-US" sz="4500" dirty="0" smtClean="0">
                <a:solidFill>
                  <a:srgbClr val="FF0000"/>
                </a:solidFill>
                <a:latin typeface="Impact"/>
                <a:cs typeface="Impact"/>
              </a:rPr>
              <a:t>1. </a:t>
            </a:r>
            <a:r>
              <a:rPr lang="en-US" sz="4500" dirty="0" smtClean="0">
                <a:solidFill>
                  <a:srgbClr val="000000"/>
                </a:solidFill>
                <a:latin typeface="Impact"/>
                <a:cs typeface="Impact"/>
              </a:rPr>
              <a:t>Self Review Your Practice</a:t>
            </a:r>
            <a:endParaRPr lang="en-US" sz="4500" dirty="0">
              <a:solidFill>
                <a:srgbClr val="FF0000"/>
              </a:solidFill>
              <a:latin typeface="Impact"/>
              <a:cs typeface="Impact"/>
            </a:endParaRPr>
          </a:p>
        </p:txBody>
      </p:sp>
      <p:pic>
        <p:nvPicPr>
          <p:cNvPr id="3" name="Picture 2"/>
          <p:cNvPicPr>
            <a:picLocks noChangeAspect="1"/>
          </p:cNvPicPr>
          <p:nvPr/>
        </p:nvPicPr>
        <p:blipFill>
          <a:blip r:embed="rId3"/>
          <a:stretch>
            <a:fillRect/>
          </a:stretch>
        </p:blipFill>
        <p:spPr>
          <a:xfrm>
            <a:off x="7249287" y="227245"/>
            <a:ext cx="1666112" cy="2344047"/>
          </a:xfrm>
          <a:prstGeom prst="rect">
            <a:avLst/>
          </a:prstGeom>
        </p:spPr>
      </p:pic>
      <p:pic>
        <p:nvPicPr>
          <p:cNvPr id="5" name="Picture 4"/>
          <p:cNvPicPr>
            <a:picLocks noChangeAspect="1"/>
          </p:cNvPicPr>
          <p:nvPr/>
        </p:nvPicPr>
        <p:blipFill>
          <a:blip r:embed="rId4"/>
          <a:stretch>
            <a:fillRect/>
          </a:stretch>
        </p:blipFill>
        <p:spPr>
          <a:xfrm>
            <a:off x="0" y="2780886"/>
            <a:ext cx="9134475" cy="2943225"/>
          </a:xfrm>
          <a:prstGeom prst="rect">
            <a:avLst/>
          </a:prstGeom>
        </p:spPr>
      </p:pic>
    </p:spTree>
    <p:extLst>
      <p:ext uri="{BB962C8B-B14F-4D97-AF65-F5344CB8AC3E}">
        <p14:creationId xmlns:p14="http://schemas.microsoft.com/office/powerpoint/2010/main" val="3643332214"/>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49287" y="227245"/>
            <a:ext cx="1666112" cy="2344047"/>
          </a:xfrm>
          <a:prstGeom prst="rect">
            <a:avLst/>
          </a:prstGeom>
        </p:spPr>
      </p:pic>
      <p:pic>
        <p:nvPicPr>
          <p:cNvPr id="4" name="Picture 3"/>
          <p:cNvPicPr>
            <a:picLocks noChangeAspect="1"/>
          </p:cNvPicPr>
          <p:nvPr/>
        </p:nvPicPr>
        <p:blipFill>
          <a:blip r:embed="rId4"/>
          <a:stretch>
            <a:fillRect/>
          </a:stretch>
        </p:blipFill>
        <p:spPr>
          <a:xfrm>
            <a:off x="152400" y="2780886"/>
            <a:ext cx="8991600" cy="3752850"/>
          </a:xfrm>
          <a:prstGeom prst="rect">
            <a:avLst/>
          </a:prstGeom>
        </p:spPr>
      </p:pic>
      <p:sp>
        <p:nvSpPr>
          <p:cNvPr id="7" name="Title 1"/>
          <p:cNvSpPr txBox="1">
            <a:spLocks/>
          </p:cNvSpPr>
          <p:nvPr/>
        </p:nvSpPr>
        <p:spPr>
          <a:xfrm>
            <a:off x="116328" y="17651"/>
            <a:ext cx="8799071"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500" dirty="0" smtClean="0">
                <a:solidFill>
                  <a:srgbClr val="FF0000"/>
                </a:solidFill>
                <a:latin typeface="Impact"/>
                <a:cs typeface="Impact"/>
              </a:rPr>
              <a:t>2. </a:t>
            </a:r>
            <a:r>
              <a:rPr lang="en-US" sz="4500" dirty="0" smtClean="0">
                <a:solidFill>
                  <a:srgbClr val="000000"/>
                </a:solidFill>
                <a:latin typeface="Impact"/>
                <a:cs typeface="Impact"/>
              </a:rPr>
              <a:t>Self Review Your Practice</a:t>
            </a:r>
            <a:endParaRPr lang="en-US" sz="4500" dirty="0">
              <a:solidFill>
                <a:srgbClr val="FF0000"/>
              </a:solidFill>
              <a:latin typeface="Impact"/>
              <a:cs typeface="Impact"/>
            </a:endParaRPr>
          </a:p>
        </p:txBody>
      </p:sp>
    </p:spTree>
    <p:extLst>
      <p:ext uri="{BB962C8B-B14F-4D97-AF65-F5344CB8AC3E}">
        <p14:creationId xmlns:p14="http://schemas.microsoft.com/office/powerpoint/2010/main" val="2177837032"/>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49287" y="227245"/>
            <a:ext cx="1666112" cy="2344047"/>
          </a:xfrm>
          <a:prstGeom prst="rect">
            <a:avLst/>
          </a:prstGeom>
        </p:spPr>
      </p:pic>
      <p:pic>
        <p:nvPicPr>
          <p:cNvPr id="4" name="Picture 3"/>
          <p:cNvPicPr>
            <a:picLocks noChangeAspect="1"/>
          </p:cNvPicPr>
          <p:nvPr/>
        </p:nvPicPr>
        <p:blipFill>
          <a:blip r:embed="rId4"/>
          <a:stretch>
            <a:fillRect/>
          </a:stretch>
        </p:blipFill>
        <p:spPr>
          <a:xfrm>
            <a:off x="133350" y="2216426"/>
            <a:ext cx="9010650" cy="4572000"/>
          </a:xfrm>
          <a:prstGeom prst="rect">
            <a:avLst/>
          </a:prstGeom>
        </p:spPr>
      </p:pic>
      <p:sp>
        <p:nvSpPr>
          <p:cNvPr id="9" name="Title 1"/>
          <p:cNvSpPr>
            <a:spLocks noGrp="1"/>
          </p:cNvSpPr>
          <p:nvPr>
            <p:ph type="ctrTitle"/>
          </p:nvPr>
        </p:nvSpPr>
        <p:spPr>
          <a:xfrm>
            <a:off x="116328" y="17651"/>
            <a:ext cx="8799071" cy="833297"/>
          </a:xfrm>
        </p:spPr>
        <p:txBody>
          <a:bodyPr>
            <a:noAutofit/>
          </a:bodyPr>
          <a:lstStyle/>
          <a:p>
            <a:pPr algn="l"/>
            <a:r>
              <a:rPr lang="en-US" sz="4500" dirty="0" smtClean="0">
                <a:solidFill>
                  <a:srgbClr val="FF0000"/>
                </a:solidFill>
                <a:latin typeface="Impact"/>
                <a:cs typeface="Impact"/>
              </a:rPr>
              <a:t>3. </a:t>
            </a:r>
            <a:r>
              <a:rPr lang="en-US" sz="4500" dirty="0" smtClean="0">
                <a:solidFill>
                  <a:srgbClr val="000000"/>
                </a:solidFill>
                <a:latin typeface="Impact"/>
                <a:cs typeface="Impact"/>
              </a:rPr>
              <a:t>Self Review Your Practice</a:t>
            </a:r>
            <a:endParaRPr lang="en-US" sz="4500" dirty="0">
              <a:solidFill>
                <a:srgbClr val="FF0000"/>
              </a:solidFill>
              <a:latin typeface="Impact"/>
              <a:cs typeface="Impact"/>
            </a:endParaRPr>
          </a:p>
        </p:txBody>
      </p:sp>
    </p:spTree>
    <p:extLst>
      <p:ext uri="{BB962C8B-B14F-4D97-AF65-F5344CB8AC3E}">
        <p14:creationId xmlns:p14="http://schemas.microsoft.com/office/powerpoint/2010/main" val="1254010169"/>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49287" y="227245"/>
            <a:ext cx="1666112" cy="2344047"/>
          </a:xfrm>
          <a:prstGeom prst="rect">
            <a:avLst/>
          </a:prstGeom>
        </p:spPr>
      </p:pic>
      <p:pic>
        <p:nvPicPr>
          <p:cNvPr id="4" name="Picture 3"/>
          <p:cNvPicPr>
            <a:picLocks noChangeAspect="1"/>
          </p:cNvPicPr>
          <p:nvPr/>
        </p:nvPicPr>
        <p:blipFill>
          <a:blip r:embed="rId4"/>
          <a:stretch>
            <a:fillRect/>
          </a:stretch>
        </p:blipFill>
        <p:spPr>
          <a:xfrm>
            <a:off x="76200" y="2571292"/>
            <a:ext cx="9067800" cy="4124325"/>
          </a:xfrm>
          <a:prstGeom prst="rect">
            <a:avLst/>
          </a:prstGeom>
        </p:spPr>
      </p:pic>
      <p:sp>
        <p:nvSpPr>
          <p:cNvPr id="7" name="Title 1"/>
          <p:cNvSpPr>
            <a:spLocks noGrp="1"/>
          </p:cNvSpPr>
          <p:nvPr>
            <p:ph type="ctrTitle"/>
          </p:nvPr>
        </p:nvSpPr>
        <p:spPr>
          <a:xfrm>
            <a:off x="116328" y="17651"/>
            <a:ext cx="8799071" cy="833297"/>
          </a:xfrm>
        </p:spPr>
        <p:txBody>
          <a:bodyPr>
            <a:noAutofit/>
          </a:bodyPr>
          <a:lstStyle/>
          <a:p>
            <a:pPr algn="l"/>
            <a:r>
              <a:rPr lang="en-US" sz="4500" dirty="0" smtClean="0">
                <a:solidFill>
                  <a:srgbClr val="FF0000"/>
                </a:solidFill>
                <a:latin typeface="Impact"/>
                <a:cs typeface="Impact"/>
              </a:rPr>
              <a:t>4. </a:t>
            </a:r>
            <a:r>
              <a:rPr lang="en-US" sz="4500" dirty="0" smtClean="0">
                <a:solidFill>
                  <a:srgbClr val="000000"/>
                </a:solidFill>
                <a:latin typeface="Impact"/>
                <a:cs typeface="Impact"/>
              </a:rPr>
              <a:t>Self Review Your Practice</a:t>
            </a:r>
            <a:endParaRPr lang="en-US" sz="4500" dirty="0">
              <a:solidFill>
                <a:srgbClr val="FF0000"/>
              </a:solidFill>
              <a:latin typeface="Impact"/>
              <a:cs typeface="Impact"/>
            </a:endParaRPr>
          </a:p>
        </p:txBody>
      </p:sp>
    </p:spTree>
    <p:extLst>
      <p:ext uri="{BB962C8B-B14F-4D97-AF65-F5344CB8AC3E}">
        <p14:creationId xmlns:p14="http://schemas.microsoft.com/office/powerpoint/2010/main" val="3774726873"/>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49287" y="227245"/>
            <a:ext cx="1666112" cy="2344047"/>
          </a:xfrm>
          <a:prstGeom prst="rect">
            <a:avLst/>
          </a:prstGeom>
        </p:spPr>
      </p:pic>
      <p:pic>
        <p:nvPicPr>
          <p:cNvPr id="4" name="Picture 3"/>
          <p:cNvPicPr>
            <a:picLocks noChangeAspect="1"/>
          </p:cNvPicPr>
          <p:nvPr/>
        </p:nvPicPr>
        <p:blipFill>
          <a:blip r:embed="rId4"/>
          <a:stretch>
            <a:fillRect/>
          </a:stretch>
        </p:blipFill>
        <p:spPr>
          <a:xfrm>
            <a:off x="0" y="2138155"/>
            <a:ext cx="9077325" cy="4629150"/>
          </a:xfrm>
          <a:prstGeom prst="rect">
            <a:avLst/>
          </a:prstGeom>
        </p:spPr>
      </p:pic>
      <p:sp>
        <p:nvSpPr>
          <p:cNvPr id="6" name="Title 1"/>
          <p:cNvSpPr>
            <a:spLocks noGrp="1"/>
          </p:cNvSpPr>
          <p:nvPr>
            <p:ph type="ctrTitle"/>
          </p:nvPr>
        </p:nvSpPr>
        <p:spPr>
          <a:xfrm>
            <a:off x="116328" y="17651"/>
            <a:ext cx="8799071" cy="833297"/>
          </a:xfrm>
        </p:spPr>
        <p:txBody>
          <a:bodyPr>
            <a:noAutofit/>
          </a:bodyPr>
          <a:lstStyle/>
          <a:p>
            <a:pPr algn="l"/>
            <a:r>
              <a:rPr lang="en-US" sz="4500" dirty="0">
                <a:solidFill>
                  <a:srgbClr val="FF0000"/>
                </a:solidFill>
                <a:latin typeface="Impact"/>
                <a:cs typeface="Impact"/>
              </a:rPr>
              <a:t>5</a:t>
            </a:r>
            <a:r>
              <a:rPr lang="en-US" sz="4500" dirty="0" smtClean="0">
                <a:solidFill>
                  <a:srgbClr val="FF0000"/>
                </a:solidFill>
                <a:latin typeface="Impact"/>
                <a:cs typeface="Impact"/>
              </a:rPr>
              <a:t>. </a:t>
            </a:r>
            <a:r>
              <a:rPr lang="en-US" sz="4500" dirty="0" smtClean="0">
                <a:solidFill>
                  <a:srgbClr val="000000"/>
                </a:solidFill>
                <a:latin typeface="Impact"/>
                <a:cs typeface="Impact"/>
              </a:rPr>
              <a:t>Self Review Your Practice</a:t>
            </a:r>
            <a:endParaRPr lang="en-US" sz="4500" dirty="0">
              <a:solidFill>
                <a:srgbClr val="FF0000"/>
              </a:solidFill>
              <a:latin typeface="Impact"/>
              <a:cs typeface="Impact"/>
            </a:endParaRPr>
          </a:p>
        </p:txBody>
      </p:sp>
    </p:spTree>
    <p:extLst>
      <p:ext uri="{BB962C8B-B14F-4D97-AF65-F5344CB8AC3E}">
        <p14:creationId xmlns:p14="http://schemas.microsoft.com/office/powerpoint/2010/main" val="2300672359"/>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49287" y="227245"/>
            <a:ext cx="1666112" cy="2344047"/>
          </a:xfrm>
          <a:prstGeom prst="rect">
            <a:avLst/>
          </a:prstGeom>
        </p:spPr>
      </p:pic>
      <p:pic>
        <p:nvPicPr>
          <p:cNvPr id="4" name="Picture 3"/>
          <p:cNvPicPr>
            <a:picLocks noChangeAspect="1"/>
          </p:cNvPicPr>
          <p:nvPr/>
        </p:nvPicPr>
        <p:blipFill>
          <a:blip r:embed="rId4"/>
          <a:stretch>
            <a:fillRect/>
          </a:stretch>
        </p:blipFill>
        <p:spPr>
          <a:xfrm>
            <a:off x="116328" y="2973043"/>
            <a:ext cx="9029700" cy="3714750"/>
          </a:xfrm>
          <a:prstGeom prst="rect">
            <a:avLst/>
          </a:prstGeom>
        </p:spPr>
      </p:pic>
      <p:sp>
        <p:nvSpPr>
          <p:cNvPr id="6" name="Title 1"/>
          <p:cNvSpPr>
            <a:spLocks noGrp="1"/>
          </p:cNvSpPr>
          <p:nvPr>
            <p:ph type="ctrTitle"/>
          </p:nvPr>
        </p:nvSpPr>
        <p:spPr>
          <a:xfrm>
            <a:off x="116328" y="17651"/>
            <a:ext cx="8799071" cy="833297"/>
          </a:xfrm>
        </p:spPr>
        <p:txBody>
          <a:bodyPr>
            <a:noAutofit/>
          </a:bodyPr>
          <a:lstStyle/>
          <a:p>
            <a:pPr algn="l"/>
            <a:r>
              <a:rPr lang="en-US" sz="4500" dirty="0" smtClean="0">
                <a:solidFill>
                  <a:srgbClr val="FF0000"/>
                </a:solidFill>
                <a:latin typeface="Impact"/>
                <a:cs typeface="Impact"/>
              </a:rPr>
              <a:t>6. </a:t>
            </a:r>
            <a:r>
              <a:rPr lang="en-US" sz="4500" dirty="0" smtClean="0">
                <a:solidFill>
                  <a:srgbClr val="000000"/>
                </a:solidFill>
                <a:latin typeface="Impact"/>
                <a:cs typeface="Impact"/>
              </a:rPr>
              <a:t>Self Review Your Practice</a:t>
            </a:r>
            <a:endParaRPr lang="en-US" sz="4500" dirty="0">
              <a:solidFill>
                <a:srgbClr val="FF0000"/>
              </a:solidFill>
              <a:latin typeface="Impact"/>
              <a:cs typeface="Impact"/>
            </a:endParaRPr>
          </a:p>
        </p:txBody>
      </p:sp>
    </p:spTree>
    <p:extLst>
      <p:ext uri="{BB962C8B-B14F-4D97-AF65-F5344CB8AC3E}">
        <p14:creationId xmlns:p14="http://schemas.microsoft.com/office/powerpoint/2010/main" val="4163328012"/>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49287" y="227245"/>
            <a:ext cx="1666112" cy="2344047"/>
          </a:xfrm>
          <a:prstGeom prst="rect">
            <a:avLst/>
          </a:prstGeom>
        </p:spPr>
      </p:pic>
      <p:pic>
        <p:nvPicPr>
          <p:cNvPr id="4" name="Picture 3"/>
          <p:cNvPicPr>
            <a:picLocks noChangeAspect="1"/>
          </p:cNvPicPr>
          <p:nvPr/>
        </p:nvPicPr>
        <p:blipFill>
          <a:blip r:embed="rId4"/>
          <a:stretch>
            <a:fillRect/>
          </a:stretch>
        </p:blipFill>
        <p:spPr>
          <a:xfrm>
            <a:off x="0" y="2706963"/>
            <a:ext cx="9058275" cy="4048125"/>
          </a:xfrm>
          <a:prstGeom prst="rect">
            <a:avLst/>
          </a:prstGeom>
        </p:spPr>
      </p:pic>
      <p:sp>
        <p:nvSpPr>
          <p:cNvPr id="6" name="Title 1"/>
          <p:cNvSpPr>
            <a:spLocks noGrp="1"/>
          </p:cNvSpPr>
          <p:nvPr>
            <p:ph type="ctrTitle"/>
          </p:nvPr>
        </p:nvSpPr>
        <p:spPr>
          <a:xfrm>
            <a:off x="116328" y="17651"/>
            <a:ext cx="8799071" cy="833297"/>
          </a:xfrm>
        </p:spPr>
        <p:txBody>
          <a:bodyPr>
            <a:noAutofit/>
          </a:bodyPr>
          <a:lstStyle/>
          <a:p>
            <a:pPr algn="l"/>
            <a:r>
              <a:rPr lang="en-US" sz="4500" dirty="0" smtClean="0">
                <a:solidFill>
                  <a:srgbClr val="FF0000"/>
                </a:solidFill>
                <a:latin typeface="Impact"/>
                <a:cs typeface="Impact"/>
              </a:rPr>
              <a:t>7. </a:t>
            </a:r>
            <a:r>
              <a:rPr lang="en-US" sz="4500" dirty="0" smtClean="0">
                <a:solidFill>
                  <a:srgbClr val="000000"/>
                </a:solidFill>
                <a:latin typeface="Impact"/>
                <a:cs typeface="Impact"/>
              </a:rPr>
              <a:t>Self Review Your Practice</a:t>
            </a:r>
            <a:endParaRPr lang="en-US" sz="4500" dirty="0">
              <a:solidFill>
                <a:srgbClr val="FF0000"/>
              </a:solidFill>
              <a:latin typeface="Impact"/>
              <a:cs typeface="Impact"/>
            </a:endParaRPr>
          </a:p>
        </p:txBody>
      </p:sp>
    </p:spTree>
    <p:extLst>
      <p:ext uri="{BB962C8B-B14F-4D97-AF65-F5344CB8AC3E}">
        <p14:creationId xmlns:p14="http://schemas.microsoft.com/office/powerpoint/2010/main" val="338393515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149" r="-3149"/>
          <a:stretch/>
        </p:blipFill>
        <p:spPr>
          <a:xfrm>
            <a:off x="824400" y="1649465"/>
            <a:ext cx="8013700" cy="4457700"/>
          </a:xfrm>
          <a:prstGeom prst="rect">
            <a:avLst/>
          </a:prstGeom>
        </p:spPr>
      </p:pic>
      <p:sp>
        <p:nvSpPr>
          <p:cNvPr id="2" name="Title 1"/>
          <p:cNvSpPr>
            <a:spLocks noGrp="1"/>
          </p:cNvSpPr>
          <p:nvPr>
            <p:ph type="ctrTitle"/>
          </p:nvPr>
        </p:nvSpPr>
        <p:spPr>
          <a:xfrm>
            <a:off x="571954" y="328364"/>
            <a:ext cx="7784398" cy="833297"/>
          </a:xfrm>
        </p:spPr>
        <p:txBody>
          <a:bodyPr>
            <a:noAutofit/>
          </a:bodyPr>
          <a:lstStyle/>
          <a:p>
            <a:pPr algn="l"/>
            <a:r>
              <a:rPr lang="en-US" sz="5000" b="1" dirty="0" smtClean="0">
                <a:solidFill>
                  <a:srgbClr val="000000"/>
                </a:solidFill>
                <a:latin typeface="Century Gothic" panose="020B0502020202020204" pitchFamily="34" charset="0"/>
                <a:cs typeface="Impact"/>
              </a:rPr>
              <a:t>Who am I?</a:t>
            </a:r>
            <a:endParaRPr lang="en-US" sz="5000" b="1" dirty="0">
              <a:solidFill>
                <a:srgbClr val="000000"/>
              </a:solidFill>
              <a:latin typeface="Century Gothic" panose="020B0502020202020204" pitchFamily="34" charset="0"/>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pic>
        <p:nvPicPr>
          <p:cNvPr id="4" name="Picture 3"/>
          <p:cNvPicPr>
            <a:picLocks noChangeAspect="1"/>
          </p:cNvPicPr>
          <p:nvPr/>
        </p:nvPicPr>
        <p:blipFill rotWithShape="1">
          <a:blip r:embed="rId5"/>
          <a:srcRect t="-6074" b="6074"/>
          <a:stretch/>
        </p:blipFill>
        <p:spPr>
          <a:xfrm>
            <a:off x="756143" y="1362865"/>
            <a:ext cx="3540873" cy="4721164"/>
          </a:xfrm>
          <a:prstGeom prst="rect">
            <a:avLst/>
          </a:prstGeom>
        </p:spPr>
      </p:pic>
      <p:sp>
        <p:nvSpPr>
          <p:cNvPr id="10" name="Title 1"/>
          <p:cNvSpPr txBox="1">
            <a:spLocks/>
          </p:cNvSpPr>
          <p:nvPr/>
        </p:nvSpPr>
        <p:spPr>
          <a:xfrm>
            <a:off x="773802" y="5919658"/>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smtClean="0">
                <a:solidFill>
                  <a:srgbClr val="000000"/>
                </a:solidFill>
                <a:latin typeface="Impact"/>
                <a:cs typeface="Impact"/>
              </a:rPr>
              <a:t>	Aged 11 - 1985					Aged 40 - 2013</a:t>
            </a:r>
            <a:endParaRPr lang="en-US" sz="3000" dirty="0">
              <a:solidFill>
                <a:srgbClr val="000000"/>
              </a:solidFill>
              <a:latin typeface="Impact"/>
              <a:cs typeface="Impact"/>
            </a:endParaRPr>
          </a:p>
        </p:txBody>
      </p:sp>
    </p:spTree>
    <p:extLst>
      <p:ext uri="{BB962C8B-B14F-4D97-AF65-F5344CB8AC3E}">
        <p14:creationId xmlns:p14="http://schemas.microsoft.com/office/powerpoint/2010/main" val="3464709331"/>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49287" y="227245"/>
            <a:ext cx="1666112" cy="2344047"/>
          </a:xfrm>
          <a:prstGeom prst="rect">
            <a:avLst/>
          </a:prstGeom>
        </p:spPr>
      </p:pic>
      <p:pic>
        <p:nvPicPr>
          <p:cNvPr id="4" name="Picture 3"/>
          <p:cNvPicPr>
            <a:picLocks noChangeAspect="1"/>
          </p:cNvPicPr>
          <p:nvPr/>
        </p:nvPicPr>
        <p:blipFill>
          <a:blip r:embed="rId4"/>
          <a:stretch>
            <a:fillRect/>
          </a:stretch>
        </p:blipFill>
        <p:spPr>
          <a:xfrm>
            <a:off x="95250" y="2571292"/>
            <a:ext cx="9048750" cy="4171950"/>
          </a:xfrm>
          <a:prstGeom prst="rect">
            <a:avLst/>
          </a:prstGeom>
        </p:spPr>
      </p:pic>
      <p:sp>
        <p:nvSpPr>
          <p:cNvPr id="7" name="Title 1"/>
          <p:cNvSpPr>
            <a:spLocks noGrp="1"/>
          </p:cNvSpPr>
          <p:nvPr>
            <p:ph type="ctrTitle"/>
          </p:nvPr>
        </p:nvSpPr>
        <p:spPr>
          <a:xfrm>
            <a:off x="116328" y="17651"/>
            <a:ext cx="8799071" cy="833297"/>
          </a:xfrm>
        </p:spPr>
        <p:txBody>
          <a:bodyPr>
            <a:noAutofit/>
          </a:bodyPr>
          <a:lstStyle/>
          <a:p>
            <a:pPr algn="l"/>
            <a:r>
              <a:rPr lang="en-US" sz="4500" dirty="0" smtClean="0">
                <a:solidFill>
                  <a:srgbClr val="FF0000"/>
                </a:solidFill>
                <a:latin typeface="Impact"/>
                <a:cs typeface="Impact"/>
              </a:rPr>
              <a:t>8. </a:t>
            </a:r>
            <a:r>
              <a:rPr lang="en-US" sz="4500" dirty="0" smtClean="0">
                <a:solidFill>
                  <a:srgbClr val="000000"/>
                </a:solidFill>
                <a:latin typeface="Impact"/>
                <a:cs typeface="Impact"/>
              </a:rPr>
              <a:t>Self Review Your Practice</a:t>
            </a:r>
            <a:endParaRPr lang="en-US" sz="4500" dirty="0">
              <a:solidFill>
                <a:srgbClr val="FF0000"/>
              </a:solidFill>
              <a:latin typeface="Impact"/>
              <a:cs typeface="Impact"/>
            </a:endParaRPr>
          </a:p>
        </p:txBody>
      </p:sp>
    </p:spTree>
    <p:extLst>
      <p:ext uri="{BB962C8B-B14F-4D97-AF65-F5344CB8AC3E}">
        <p14:creationId xmlns:p14="http://schemas.microsoft.com/office/powerpoint/2010/main" val="970477164"/>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5300"/>
            <a:ext cx="9144000" cy="636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a:spLocks noChangeArrowheads="1"/>
          </p:cNvSpPr>
          <p:nvPr/>
        </p:nvSpPr>
        <p:spPr bwMode="auto">
          <a:xfrm>
            <a:off x="7099300" y="6535738"/>
            <a:ext cx="1890713"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dirty="0"/>
              <a:t>Image: </a:t>
            </a:r>
            <a:r>
              <a:rPr lang="en-US" altLang="en-US" sz="1000" dirty="0">
                <a:hlinkClick r:id="rId4"/>
              </a:rPr>
              <a:t>http://4.bp.blogspot.com</a:t>
            </a:r>
            <a:r>
              <a:rPr lang="en-US" altLang="en-US" sz="1000" dirty="0"/>
              <a:t> </a:t>
            </a:r>
          </a:p>
        </p:txBody>
      </p:sp>
      <p:sp>
        <p:nvSpPr>
          <p:cNvPr id="56322" name="Title 1"/>
          <p:cNvSpPr>
            <a:spLocks noGrp="1"/>
          </p:cNvSpPr>
          <p:nvPr>
            <p:ph type="title"/>
          </p:nvPr>
        </p:nvSpPr>
        <p:spPr>
          <a:xfrm>
            <a:off x="565150" y="2683875"/>
            <a:ext cx="8229600" cy="1143000"/>
          </a:xfrm>
        </p:spPr>
        <p:txBody>
          <a:bodyPr>
            <a:normAutofit fontScale="90000"/>
          </a:bodyPr>
          <a:lstStyle/>
          <a:p>
            <a:pPr algn="r"/>
            <a:r>
              <a:rPr lang="en-US" altLang="en-US" sz="6000" dirty="0" smtClean="0">
                <a:latin typeface="Impact" pitchFamily="34" charset="0"/>
                <a:ea typeface="Impact" pitchFamily="34" charset="0"/>
                <a:cs typeface="Impact" pitchFamily="34" charset="0"/>
              </a:rPr>
              <a:t>Questions?</a:t>
            </a: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endParaRPr lang="en-US" altLang="en-US" sz="2000" dirty="0" smtClean="0">
              <a:solidFill>
                <a:srgbClr val="FF0000"/>
              </a:solidFill>
              <a:latin typeface="Impact" pitchFamily="34" charset="0"/>
              <a:ea typeface="Impact" pitchFamily="34" charset="0"/>
              <a:cs typeface="Impact" pitchFamily="34" charset="0"/>
            </a:endParaRPr>
          </a:p>
        </p:txBody>
      </p:sp>
    </p:spTree>
    <p:extLst>
      <p:ext uri="{BB962C8B-B14F-4D97-AF65-F5344CB8AC3E}">
        <p14:creationId xmlns:p14="http://schemas.microsoft.com/office/powerpoint/2010/main" val="771716213"/>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gT6zBpIYAE5qd-.jpg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672"/>
            <a:ext cx="9144000" cy="6054328"/>
          </a:xfrm>
          <a:prstGeom prst="rect">
            <a:avLst/>
          </a:prstGeom>
        </p:spPr>
      </p:pic>
      <p:sp>
        <p:nvSpPr>
          <p:cNvPr id="2" name="Title 1"/>
          <p:cNvSpPr>
            <a:spLocks noGrp="1"/>
          </p:cNvSpPr>
          <p:nvPr>
            <p:ph type="ctrTitle"/>
          </p:nvPr>
        </p:nvSpPr>
        <p:spPr>
          <a:xfrm>
            <a:off x="571954" y="182939"/>
            <a:ext cx="7784398" cy="833297"/>
          </a:xfrm>
        </p:spPr>
        <p:txBody>
          <a:bodyPr>
            <a:noAutofit/>
          </a:bodyPr>
          <a:lstStyle/>
          <a:p>
            <a:pPr algn="l"/>
            <a:r>
              <a:rPr lang="en-US" sz="5000" dirty="0" smtClean="0">
                <a:solidFill>
                  <a:srgbClr val="000000"/>
                </a:solidFill>
                <a:latin typeface="Impact"/>
                <a:cs typeface="Impact"/>
              </a:rPr>
              <a:t>Don’t forget</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964005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65150" y="2650921"/>
            <a:ext cx="8229600" cy="1143000"/>
          </a:xfrm>
        </p:spPr>
        <p:txBody>
          <a:bodyPr>
            <a:noAutofit/>
          </a:bodyPr>
          <a:lstStyle/>
          <a:p>
            <a:pPr algn="l"/>
            <a:r>
              <a:rPr lang="en-US" altLang="en-US" sz="10000" dirty="0" smtClean="0">
                <a:latin typeface="Impact" pitchFamily="34" charset="0"/>
                <a:ea typeface="Impact" pitchFamily="34" charset="0"/>
                <a:cs typeface="Impact" pitchFamily="34" charset="0"/>
              </a:rPr>
              <a:t>Part one</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a:t>
            </a:r>
            <a:r>
              <a:rPr lang="en-US" altLang="en-US" sz="10000" dirty="0" smtClean="0">
                <a:solidFill>
                  <a:srgbClr val="FF0000"/>
                </a:solidFill>
                <a:latin typeface="Impact" pitchFamily="34" charset="0"/>
                <a:ea typeface="Impact" pitchFamily="34" charset="0"/>
                <a:cs typeface="Impact" pitchFamily="34" charset="0"/>
              </a:rPr>
              <a:t>two</a:t>
            </a: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three</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four</a:t>
            </a:r>
            <a:endParaRPr lang="en-US" altLang="en-US" sz="10000" dirty="0" smtClean="0">
              <a:solidFill>
                <a:srgbClr val="FF0000"/>
              </a:solidFill>
              <a:latin typeface="Impact" pitchFamily="34" charset="0"/>
              <a:ea typeface="Impact" pitchFamily="34" charset="0"/>
              <a:cs typeface="Impact" pitchFamily="34" charset="0"/>
            </a:endParaRPr>
          </a:p>
        </p:txBody>
      </p:sp>
      <p:pic>
        <p:nvPicPr>
          <p:cNvPr id="2" name="Picture 1"/>
          <p:cNvPicPr>
            <a:picLocks noChangeAspect="1"/>
          </p:cNvPicPr>
          <p:nvPr/>
        </p:nvPicPr>
        <p:blipFill>
          <a:blip r:embed="rId3"/>
          <a:stretch>
            <a:fillRect/>
          </a:stretch>
        </p:blipFill>
        <p:spPr>
          <a:xfrm>
            <a:off x="5868844" y="2093266"/>
            <a:ext cx="3121898" cy="1873139"/>
          </a:xfrm>
          <a:prstGeom prst="rect">
            <a:avLst/>
          </a:prstGeom>
        </p:spPr>
      </p:pic>
    </p:spTree>
    <p:extLst>
      <p:ext uri="{BB962C8B-B14F-4D97-AF65-F5344CB8AC3E}">
        <p14:creationId xmlns:p14="http://schemas.microsoft.com/office/powerpoint/2010/main" val="1559508916"/>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8" y="17651"/>
            <a:ext cx="8892489" cy="833297"/>
          </a:xfrm>
        </p:spPr>
        <p:txBody>
          <a:bodyPr>
            <a:noAutofit/>
          </a:bodyPr>
          <a:lstStyle/>
          <a:p>
            <a:pPr marL="914400" indent="-914400" algn="l">
              <a:buFont typeface="+mj-lt"/>
              <a:buAutoNum type="arabicPeriod"/>
            </a:pPr>
            <a:r>
              <a:rPr lang="en-US" sz="5000" b="1" dirty="0" smtClean="0">
                <a:solidFill>
                  <a:srgbClr val="000000"/>
                </a:solidFill>
                <a:latin typeface="Century Gothic"/>
                <a:cs typeface="Century Gothic"/>
              </a:rPr>
              <a:t>What is a Good teacher?</a:t>
            </a:r>
            <a:endParaRPr lang="en-US" sz="5000" b="1" dirty="0">
              <a:solidFill>
                <a:srgbClr val="000000"/>
              </a:solidFill>
              <a:latin typeface="Century Gothic"/>
              <a:cs typeface="Century Gothic"/>
            </a:endParaRPr>
          </a:p>
        </p:txBody>
      </p:sp>
    </p:spTree>
    <p:extLst>
      <p:ext uri="{BB962C8B-B14F-4D97-AF65-F5344CB8AC3E}">
        <p14:creationId xmlns:p14="http://schemas.microsoft.com/office/powerpoint/2010/main" val="325075106"/>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347413"/>
            <a:ext cx="8872646" cy="833297"/>
          </a:xfrm>
        </p:spPr>
        <p:txBody>
          <a:bodyPr>
            <a:noAutofit/>
          </a:bodyPr>
          <a:lstStyle/>
          <a:p>
            <a:pPr algn="l"/>
            <a:r>
              <a:rPr lang="en-US" sz="5000" b="1" dirty="0" smtClean="0">
                <a:solidFill>
                  <a:srgbClr val="000000"/>
                </a:solidFill>
                <a:latin typeface="Century Gothic"/>
                <a:cs typeface="Century Gothic"/>
              </a:rPr>
              <a:t>1. What is a Good teacher?</a:t>
            </a:r>
            <a:br>
              <a:rPr lang="en-US" sz="5000" b="1" dirty="0" smtClean="0">
                <a:solidFill>
                  <a:srgbClr val="000000"/>
                </a:solidFill>
                <a:latin typeface="Century Gothic"/>
                <a:cs typeface="Century Gothic"/>
              </a:rPr>
            </a:br>
            <a:r>
              <a:rPr lang="en-US" sz="5000" b="1" dirty="0" smtClean="0">
                <a:solidFill>
                  <a:srgbClr val="000000"/>
                </a:solidFill>
                <a:latin typeface="Century Gothic"/>
                <a:cs typeface="Century Gothic"/>
              </a:rPr>
              <a:t>2. </a:t>
            </a:r>
            <a:r>
              <a:rPr lang="en-US" sz="5000" b="1" dirty="0" smtClean="0">
                <a:solidFill>
                  <a:srgbClr val="FF0000"/>
                </a:solidFill>
                <a:latin typeface="Century Gothic"/>
                <a:cs typeface="Century Gothic"/>
              </a:rPr>
              <a:t>How do you know?</a:t>
            </a:r>
            <a:endParaRPr lang="en-US" sz="5000" b="1" dirty="0">
              <a:solidFill>
                <a:srgbClr val="FF0000"/>
              </a:solidFill>
              <a:latin typeface="Century Gothic"/>
              <a:cs typeface="Century Gothic"/>
            </a:endParaRPr>
          </a:p>
        </p:txBody>
      </p:sp>
    </p:spTree>
    <p:extLst>
      <p:ext uri="{BB962C8B-B14F-4D97-AF65-F5344CB8AC3E}">
        <p14:creationId xmlns:p14="http://schemas.microsoft.com/office/powerpoint/2010/main" val="1021459885"/>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04017"/>
            <a:ext cx="9143999" cy="5953984"/>
          </a:xfrm>
          <a:prstGeom prst="rect">
            <a:avLst/>
          </a:prstGeom>
        </p:spPr>
      </p:pic>
      <p:sp>
        <p:nvSpPr>
          <p:cNvPr id="2" name="Title 1"/>
          <p:cNvSpPr>
            <a:spLocks noGrp="1"/>
          </p:cNvSpPr>
          <p:nvPr>
            <p:ph type="ctrTitle"/>
          </p:nvPr>
        </p:nvSpPr>
        <p:spPr>
          <a:xfrm>
            <a:off x="555610" y="1464970"/>
            <a:ext cx="4841744" cy="702734"/>
          </a:xfrm>
        </p:spPr>
        <p:txBody>
          <a:bodyPr>
            <a:noAutofit/>
          </a:bodyPr>
          <a:lstStyle/>
          <a:p>
            <a:r>
              <a:rPr lang="en-US" sz="8000" b="1" dirty="0" smtClean="0">
                <a:solidFill>
                  <a:srgbClr val="008000"/>
                </a:solidFill>
                <a:latin typeface="Century Gothic"/>
                <a:cs typeface="Century Gothic"/>
              </a:rPr>
              <a:t>Open</a:t>
            </a:r>
            <a:r>
              <a:rPr lang="en-US" sz="8000" b="1" dirty="0" smtClean="0">
                <a:latin typeface="Century Gothic"/>
                <a:cs typeface="Century Gothic"/>
              </a:rPr>
              <a:t> </a:t>
            </a:r>
            <a:br>
              <a:rPr lang="en-US" sz="8000" b="1" dirty="0" smtClean="0">
                <a:latin typeface="Century Gothic"/>
                <a:cs typeface="Century Gothic"/>
              </a:rPr>
            </a:br>
            <a:r>
              <a:rPr lang="en-US" sz="8000" b="1" dirty="0" smtClean="0">
                <a:latin typeface="Century Gothic"/>
                <a:cs typeface="Century Gothic"/>
              </a:rPr>
              <a:t>vs. </a:t>
            </a:r>
            <a:br>
              <a:rPr lang="en-US" sz="8000" b="1" dirty="0" smtClean="0">
                <a:latin typeface="Century Gothic"/>
                <a:cs typeface="Century Gothic"/>
              </a:rPr>
            </a:br>
            <a:r>
              <a:rPr lang="en-US" sz="8000" b="1" dirty="0" smtClean="0">
                <a:solidFill>
                  <a:srgbClr val="FF0000"/>
                </a:solidFill>
                <a:latin typeface="Century Gothic"/>
                <a:cs typeface="Century Gothic"/>
              </a:rPr>
              <a:t>Closed</a:t>
            </a:r>
            <a:endParaRPr lang="en-US" sz="8000" b="1" dirty="0">
              <a:solidFill>
                <a:srgbClr val="FF0000"/>
              </a:solidFill>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159848583"/>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vs. </a:t>
            </a:r>
            <a:r>
              <a:rPr lang="en-US" sz="5000" b="1" dirty="0" smtClean="0">
                <a:solidFill>
                  <a:srgbClr val="FF0000"/>
                </a:solidFill>
                <a:latin typeface="Century Gothic"/>
                <a:cs typeface="Century Gothic"/>
              </a:rPr>
              <a:t>Closed</a:t>
            </a:r>
            <a:endParaRPr lang="en-US" sz="5000" b="1" dirty="0">
              <a:solidFill>
                <a:srgbClr val="FF0000"/>
              </a:solidFill>
              <a:latin typeface="Century Gothic"/>
              <a:cs typeface="Century Gothic"/>
            </a:endParaRPr>
          </a:p>
        </p:txBody>
      </p:sp>
      <p:sp>
        <p:nvSpPr>
          <p:cNvPr id="3" name="Title 1"/>
          <p:cNvSpPr txBox="1">
            <a:spLocks/>
          </p:cNvSpPr>
          <p:nvPr/>
        </p:nvSpPr>
        <p:spPr>
          <a:xfrm>
            <a:off x="535156" y="2683245"/>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 formative</a:t>
            </a:r>
          </a:p>
          <a:p>
            <a:r>
              <a:rPr lang="en-US" sz="5000" b="1" dirty="0" smtClean="0">
                <a:solidFill>
                  <a:srgbClr val="FF0000"/>
                </a:solidFill>
                <a:latin typeface="Century Gothic"/>
                <a:cs typeface="Century Gothic"/>
              </a:rPr>
              <a:t>Closed</a:t>
            </a:r>
            <a:r>
              <a:rPr lang="en-US" sz="5000" b="1" dirty="0" smtClean="0">
                <a:solidFill>
                  <a:srgbClr val="000000"/>
                </a:solidFill>
                <a:latin typeface="Century Gothic"/>
                <a:cs typeface="Century Gothic"/>
              </a:rPr>
              <a:t> = summative</a:t>
            </a:r>
            <a:endParaRPr lang="en-US" sz="5000" b="1" dirty="0">
              <a:solidFill>
                <a:srgbClr val="000000"/>
              </a:solidFill>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99403550"/>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vs. </a:t>
            </a:r>
            <a:r>
              <a:rPr lang="en-US" sz="5000" b="1" dirty="0" smtClean="0">
                <a:solidFill>
                  <a:srgbClr val="FF0000"/>
                </a:solidFill>
                <a:latin typeface="Century Gothic"/>
                <a:cs typeface="Century Gothic"/>
              </a:rPr>
              <a:t>Closed</a:t>
            </a:r>
            <a:endParaRPr lang="en-US" sz="5000" b="1" dirty="0">
              <a:solidFill>
                <a:srgbClr val="FF0000"/>
              </a:solidFill>
              <a:latin typeface="Century Gothic"/>
              <a:cs typeface="Century Gothic"/>
            </a:endParaRPr>
          </a:p>
        </p:txBody>
      </p:sp>
      <p:sp>
        <p:nvSpPr>
          <p:cNvPr id="3" name="Title 1"/>
          <p:cNvSpPr txBox="1">
            <a:spLocks/>
          </p:cNvSpPr>
          <p:nvPr/>
        </p:nvSpPr>
        <p:spPr>
          <a:xfrm>
            <a:off x="116329" y="3446972"/>
            <a:ext cx="8203225"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 formative</a:t>
            </a:r>
          </a:p>
          <a:p>
            <a:endParaRPr lang="en-US" sz="5000" b="1" dirty="0">
              <a:solidFill>
                <a:srgbClr val="000000"/>
              </a:solidFill>
              <a:latin typeface="Century Gothic"/>
              <a:cs typeface="Century Gothic"/>
            </a:endParaRPr>
          </a:p>
          <a:p>
            <a:r>
              <a:rPr lang="en-US" sz="5000" b="1" dirty="0" smtClean="0">
                <a:solidFill>
                  <a:srgbClr val="000000"/>
                </a:solidFill>
                <a:latin typeface="Century Gothic"/>
                <a:cs typeface="Century Gothic"/>
              </a:rPr>
              <a:t>To develop</a:t>
            </a:r>
          </a:p>
          <a:p>
            <a:r>
              <a:rPr lang="en-US" sz="5000" b="1" dirty="0" smtClean="0">
                <a:solidFill>
                  <a:srgbClr val="000000"/>
                </a:solidFill>
                <a:latin typeface="Century Gothic"/>
                <a:cs typeface="Century Gothic"/>
              </a:rPr>
              <a:t>To inform</a:t>
            </a:r>
          </a:p>
          <a:p>
            <a:r>
              <a:rPr lang="en-US" sz="5000" b="1" dirty="0" smtClean="0">
                <a:solidFill>
                  <a:srgbClr val="000000"/>
                </a:solidFill>
                <a:latin typeface="Century Gothic"/>
                <a:cs typeface="Century Gothic"/>
              </a:rPr>
              <a:t>To improve</a:t>
            </a: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8818260"/>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vs. </a:t>
            </a:r>
            <a:r>
              <a:rPr lang="en-US" sz="5000" b="1" dirty="0" smtClean="0">
                <a:solidFill>
                  <a:srgbClr val="FF0000"/>
                </a:solidFill>
                <a:latin typeface="Century Gothic"/>
                <a:cs typeface="Century Gothic"/>
              </a:rPr>
              <a:t>Closed</a:t>
            </a:r>
            <a:endParaRPr lang="en-US" sz="5000" b="1" dirty="0">
              <a:solidFill>
                <a:srgbClr val="FF0000"/>
              </a:solidFill>
              <a:latin typeface="Century Gothic"/>
              <a:cs typeface="Century Gothic"/>
            </a:endParaRPr>
          </a:p>
        </p:txBody>
      </p:sp>
      <p:sp>
        <p:nvSpPr>
          <p:cNvPr id="3" name="Title 1"/>
          <p:cNvSpPr txBox="1">
            <a:spLocks/>
          </p:cNvSpPr>
          <p:nvPr/>
        </p:nvSpPr>
        <p:spPr>
          <a:xfrm>
            <a:off x="116329" y="3446972"/>
            <a:ext cx="8203225"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rgbClr val="FF0000"/>
                </a:solidFill>
                <a:latin typeface="Century Gothic"/>
                <a:cs typeface="Century Gothic"/>
              </a:rPr>
              <a:t>Closed</a:t>
            </a:r>
            <a:r>
              <a:rPr lang="en-US" sz="5000" b="1" dirty="0" smtClean="0">
                <a:solidFill>
                  <a:srgbClr val="000000"/>
                </a:solidFill>
                <a:latin typeface="Century Gothic"/>
                <a:cs typeface="Century Gothic"/>
              </a:rPr>
              <a:t> = summative</a:t>
            </a:r>
          </a:p>
          <a:p>
            <a:endParaRPr lang="en-US" sz="5000" b="1" dirty="0">
              <a:solidFill>
                <a:srgbClr val="000000"/>
              </a:solidFill>
              <a:latin typeface="Century Gothic"/>
              <a:cs typeface="Century Gothic"/>
            </a:endParaRPr>
          </a:p>
          <a:p>
            <a:r>
              <a:rPr lang="en-US" sz="5000" b="1" dirty="0" smtClean="0">
                <a:solidFill>
                  <a:srgbClr val="000000"/>
                </a:solidFill>
                <a:latin typeface="Century Gothic"/>
                <a:cs typeface="Century Gothic"/>
              </a:rPr>
              <a:t>To measure</a:t>
            </a:r>
          </a:p>
          <a:p>
            <a:r>
              <a:rPr lang="en-US" sz="5000" b="1" dirty="0" smtClean="0">
                <a:solidFill>
                  <a:srgbClr val="000000"/>
                </a:solidFill>
                <a:latin typeface="Century Gothic"/>
                <a:cs typeface="Century Gothic"/>
              </a:rPr>
              <a:t>To report</a:t>
            </a:r>
          </a:p>
          <a:p>
            <a:r>
              <a:rPr lang="en-US" sz="5000" b="1" dirty="0" smtClean="0">
                <a:solidFill>
                  <a:srgbClr val="000000"/>
                </a:solidFill>
                <a:latin typeface="Century Gothic"/>
                <a:cs typeface="Century Gothic"/>
              </a:rPr>
              <a:t>To support students?</a:t>
            </a: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78032799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954" y="182939"/>
            <a:ext cx="7784398" cy="833297"/>
          </a:xfrm>
        </p:spPr>
        <p:txBody>
          <a:bodyPr>
            <a:noAutofit/>
          </a:bodyPr>
          <a:lstStyle/>
          <a:p>
            <a:pPr algn="l"/>
            <a:r>
              <a:rPr lang="en-US" sz="5000" b="1" dirty="0" smtClean="0">
                <a:solidFill>
                  <a:srgbClr val="000000"/>
                </a:solidFill>
                <a:latin typeface="Century Gothic" panose="020B0502020202020204" pitchFamily="34" charset="0"/>
                <a:cs typeface="Impact"/>
              </a:rPr>
              <a:t>Education snapshot</a:t>
            </a:r>
            <a:endParaRPr lang="en-US" sz="5000" b="1" dirty="0">
              <a:solidFill>
                <a:srgbClr val="000000"/>
              </a:solidFill>
              <a:latin typeface="Century Gothic" panose="020B0502020202020204" pitchFamily="34" charset="0"/>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
        <p:nvSpPr>
          <p:cNvPr id="5" name="Rectangle 4"/>
          <p:cNvSpPr/>
          <p:nvPr/>
        </p:nvSpPr>
        <p:spPr>
          <a:xfrm>
            <a:off x="10179" y="1422366"/>
            <a:ext cx="7474184" cy="5035353"/>
          </a:xfrm>
          <a:prstGeom prst="rect">
            <a:avLst/>
          </a:prstGeom>
        </p:spPr>
        <p:txBody>
          <a:bodyPr wrap="square">
            <a:spAutoFit/>
          </a:bodyPr>
          <a:lstStyle/>
          <a:p>
            <a:pPr marL="285750" indent="-285750">
              <a:lnSpc>
                <a:spcPct val="150000"/>
              </a:lnSpc>
              <a:buFont typeface="Arial"/>
              <a:buChar char="•"/>
            </a:pPr>
            <a:r>
              <a:rPr lang="en-US" dirty="0" smtClean="0"/>
              <a:t>2025 </a:t>
            </a:r>
            <a:r>
              <a:rPr lang="en-US" dirty="0"/>
              <a:t>– </a:t>
            </a:r>
            <a:r>
              <a:rPr lang="en-US" dirty="0" err="1"/>
              <a:t>EdD</a:t>
            </a:r>
            <a:r>
              <a:rPr lang="en-US" dirty="0" smtClean="0"/>
              <a:t>? NPQH?</a:t>
            </a:r>
            <a:endParaRPr lang="en-US" dirty="0"/>
          </a:p>
          <a:p>
            <a:pPr marL="285750" indent="-285750">
              <a:lnSpc>
                <a:spcPct val="150000"/>
              </a:lnSpc>
              <a:buFont typeface="Arial"/>
              <a:buChar char="•"/>
            </a:pPr>
            <a:r>
              <a:rPr lang="en-US" dirty="0" smtClean="0"/>
              <a:t>2004-06 </a:t>
            </a:r>
            <a:r>
              <a:rPr lang="en-US" dirty="0"/>
              <a:t>= </a:t>
            </a:r>
            <a:r>
              <a:rPr lang="en-US" dirty="0" smtClean="0"/>
              <a:t>1</a:t>
            </a:r>
            <a:r>
              <a:rPr lang="en-US" baseline="30000" dirty="0" smtClean="0"/>
              <a:t>st</a:t>
            </a:r>
            <a:r>
              <a:rPr lang="en-US" dirty="0" smtClean="0"/>
              <a:t> Masters </a:t>
            </a:r>
            <a:r>
              <a:rPr lang="en-US" dirty="0"/>
              <a:t>degree.</a:t>
            </a:r>
          </a:p>
          <a:p>
            <a:pPr marL="285750" indent="-285750">
              <a:lnSpc>
                <a:spcPct val="150000"/>
              </a:lnSpc>
              <a:buFont typeface="Arial"/>
              <a:buChar char="•"/>
            </a:pPr>
            <a:r>
              <a:rPr lang="en-US" dirty="0" smtClean="0"/>
              <a:t>1993-97 </a:t>
            </a:r>
            <a:r>
              <a:rPr lang="en-US" dirty="0"/>
              <a:t>= </a:t>
            </a:r>
            <a:r>
              <a:rPr lang="en-US" dirty="0" err="1"/>
              <a:t>BAEd</a:t>
            </a:r>
            <a:r>
              <a:rPr lang="en-US" dirty="0"/>
              <a:t> </a:t>
            </a:r>
            <a:r>
              <a:rPr lang="en-US" dirty="0" err="1"/>
              <a:t>Hons</a:t>
            </a:r>
            <a:r>
              <a:rPr lang="en-US" dirty="0"/>
              <a:t> (QTS) Goldsmiths College</a:t>
            </a:r>
          </a:p>
          <a:p>
            <a:pPr marL="285750" indent="-285750">
              <a:lnSpc>
                <a:spcPct val="150000"/>
              </a:lnSpc>
              <a:buFont typeface="Arial"/>
              <a:buChar char="•"/>
            </a:pPr>
            <a:r>
              <a:rPr lang="en-US" dirty="0" smtClean="0"/>
              <a:t>1991-93 </a:t>
            </a:r>
            <a:r>
              <a:rPr lang="en-US" dirty="0"/>
              <a:t>= x4 A-levels. Dropped one; failed another; passed two!</a:t>
            </a:r>
          </a:p>
          <a:p>
            <a:pPr marL="285750" indent="-285750">
              <a:lnSpc>
                <a:spcPct val="150000"/>
              </a:lnSpc>
              <a:buFont typeface="Arial"/>
              <a:buChar char="•"/>
            </a:pPr>
            <a:r>
              <a:rPr lang="en-US" dirty="0" smtClean="0"/>
              <a:t>1991 </a:t>
            </a:r>
            <a:r>
              <a:rPr lang="en-US" dirty="0"/>
              <a:t>= I repeated my GCSE year = x13 GCSEs</a:t>
            </a:r>
          </a:p>
          <a:p>
            <a:pPr marL="285750" indent="-285750">
              <a:lnSpc>
                <a:spcPct val="150000"/>
              </a:lnSpc>
              <a:buFont typeface="Arial"/>
              <a:buChar char="•"/>
            </a:pPr>
            <a:r>
              <a:rPr lang="en-US" dirty="0" smtClean="0"/>
              <a:t>Passed English </a:t>
            </a:r>
            <a:r>
              <a:rPr lang="en-US" dirty="0"/>
              <a:t>Literature </a:t>
            </a:r>
            <a:r>
              <a:rPr lang="en-US" dirty="0" smtClean="0"/>
              <a:t>= </a:t>
            </a:r>
            <a:r>
              <a:rPr lang="en-US" dirty="0"/>
              <a:t>grade C</a:t>
            </a:r>
          </a:p>
          <a:p>
            <a:pPr marL="285750" indent="-285750">
              <a:lnSpc>
                <a:spcPct val="150000"/>
              </a:lnSpc>
              <a:buFont typeface="Arial"/>
              <a:buChar char="•"/>
            </a:pPr>
            <a:r>
              <a:rPr lang="en-US" dirty="0" smtClean="0"/>
              <a:t>Failed English </a:t>
            </a:r>
            <a:r>
              <a:rPr lang="en-US" dirty="0"/>
              <a:t>Language </a:t>
            </a:r>
            <a:r>
              <a:rPr lang="en-US" dirty="0" smtClean="0"/>
              <a:t>= </a:t>
            </a:r>
            <a:r>
              <a:rPr lang="en-US" dirty="0"/>
              <a:t>grade D</a:t>
            </a:r>
          </a:p>
          <a:p>
            <a:pPr marL="285750" indent="-285750">
              <a:lnSpc>
                <a:spcPct val="150000"/>
              </a:lnSpc>
              <a:buFont typeface="Arial"/>
              <a:buChar char="•"/>
            </a:pPr>
            <a:r>
              <a:rPr lang="en-US" dirty="0" smtClean="0"/>
              <a:t>Failed GCSE </a:t>
            </a:r>
            <a:r>
              <a:rPr lang="en-US" dirty="0" err="1" smtClean="0"/>
              <a:t>Maths</a:t>
            </a:r>
            <a:r>
              <a:rPr lang="en-US" dirty="0" smtClean="0"/>
              <a:t> = </a:t>
            </a:r>
            <a:r>
              <a:rPr lang="en-US" dirty="0"/>
              <a:t>grade D.</a:t>
            </a:r>
          </a:p>
          <a:p>
            <a:pPr marL="285750" indent="-285750">
              <a:lnSpc>
                <a:spcPct val="150000"/>
              </a:lnSpc>
              <a:buFont typeface="Arial"/>
              <a:buChar char="•"/>
            </a:pPr>
            <a:r>
              <a:rPr lang="en-US" dirty="0" smtClean="0">
                <a:solidFill>
                  <a:srgbClr val="FF0000"/>
                </a:solidFill>
              </a:rPr>
              <a:t>Left school = x3 </a:t>
            </a:r>
            <a:r>
              <a:rPr lang="en-US" dirty="0">
                <a:solidFill>
                  <a:srgbClr val="FF0000"/>
                </a:solidFill>
              </a:rPr>
              <a:t>grade C+</a:t>
            </a:r>
          </a:p>
          <a:p>
            <a:pPr marL="285750" indent="-285750">
              <a:lnSpc>
                <a:spcPct val="150000"/>
              </a:lnSpc>
              <a:buFont typeface="Arial"/>
              <a:buChar char="•"/>
            </a:pPr>
            <a:r>
              <a:rPr lang="en-US" dirty="0" smtClean="0"/>
              <a:t>GCSEs </a:t>
            </a:r>
            <a:r>
              <a:rPr lang="en-US" dirty="0"/>
              <a:t>in 1990 </a:t>
            </a:r>
            <a:r>
              <a:rPr lang="en-US" dirty="0" smtClean="0"/>
              <a:t>= </a:t>
            </a:r>
            <a:r>
              <a:rPr lang="en-US" dirty="0"/>
              <a:t>2 years after 1988 Education Act </a:t>
            </a:r>
          </a:p>
          <a:p>
            <a:pPr marL="285750" indent="-285750">
              <a:lnSpc>
                <a:spcPct val="150000"/>
              </a:lnSpc>
              <a:buFont typeface="Arial"/>
              <a:buChar char="•"/>
            </a:pPr>
            <a:r>
              <a:rPr lang="en-US" dirty="0" smtClean="0"/>
              <a:t>x3 </a:t>
            </a:r>
            <a:r>
              <a:rPr lang="en-US" dirty="0"/>
              <a:t>secondary </a:t>
            </a:r>
            <a:r>
              <a:rPr lang="en-US" dirty="0" smtClean="0"/>
              <a:t>schools = </a:t>
            </a:r>
            <a:r>
              <a:rPr lang="en-US" dirty="0"/>
              <a:t>Newcastle; S. Wales; </a:t>
            </a:r>
            <a:r>
              <a:rPr lang="en-US" dirty="0" err="1"/>
              <a:t>Blackpool</a:t>
            </a:r>
            <a:endParaRPr lang="en-US" dirty="0"/>
          </a:p>
          <a:p>
            <a:pPr marL="285750" indent="-285750">
              <a:lnSpc>
                <a:spcPct val="150000"/>
              </a:lnSpc>
              <a:buFont typeface="Arial"/>
              <a:buChar char="•"/>
            </a:pPr>
            <a:r>
              <a:rPr lang="en-US" dirty="0" smtClean="0"/>
              <a:t>x4 primary schools = nr. Glasgow; Dundee; London; Newcastle</a:t>
            </a:r>
          </a:p>
        </p:txBody>
      </p:sp>
      <p:pic>
        <p:nvPicPr>
          <p:cNvPr id="8" name="Picture 7"/>
          <p:cNvPicPr>
            <a:picLocks noChangeAspect="1"/>
          </p:cNvPicPr>
          <p:nvPr/>
        </p:nvPicPr>
        <p:blipFill rotWithShape="1">
          <a:blip r:embed="rId4"/>
          <a:srcRect t="-6074" b="6074"/>
          <a:stretch/>
        </p:blipFill>
        <p:spPr>
          <a:xfrm>
            <a:off x="7353966" y="4240165"/>
            <a:ext cx="1592350" cy="2123133"/>
          </a:xfrm>
          <a:prstGeom prst="rect">
            <a:avLst/>
          </a:prstGeom>
        </p:spPr>
      </p:pic>
      <p:pic>
        <p:nvPicPr>
          <p:cNvPr id="15" name="Picture 14"/>
          <p:cNvPicPr>
            <a:picLocks noChangeAspect="1"/>
          </p:cNvPicPr>
          <p:nvPr/>
        </p:nvPicPr>
        <p:blipFill rotWithShape="1">
          <a:blip r:embed="rId5"/>
          <a:srcRect l="46477" r="-46477"/>
          <a:stretch/>
        </p:blipFill>
        <p:spPr>
          <a:xfrm>
            <a:off x="7462800" y="1016236"/>
            <a:ext cx="2826609" cy="1572329"/>
          </a:xfrm>
          <a:prstGeom prst="rect">
            <a:avLst/>
          </a:prstGeom>
        </p:spPr>
      </p:pic>
    </p:spTree>
    <p:extLst>
      <p:ext uri="{BB962C8B-B14F-4D97-AF65-F5344CB8AC3E}">
        <p14:creationId xmlns:p14="http://schemas.microsoft.com/office/powerpoint/2010/main" val="672086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5">
                                            <p:txEl>
                                              <p:pRg st="11" end="11"/>
                                            </p:txEl>
                                          </p:spTgt>
                                        </p:tgtEl>
                                        <p:attrNameLst>
                                          <p:attrName>style.visibility</p:attrName>
                                        </p:attrNameLst>
                                      </p:cBhvr>
                                      <p:to>
                                        <p:strVal val="visible"/>
                                      </p:to>
                                    </p:set>
                                    <p:anim calcmode="lin" valueType="num">
                                      <p:cBhvr>
                                        <p:cTn id="7" dur="500" fill="hold"/>
                                        <p:tgtEl>
                                          <p:spTgt spid="5">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11" end="11"/>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11" end="1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5">
                                            <p:txEl>
                                              <p:pRg st="10" end="10"/>
                                            </p:txEl>
                                          </p:spTgt>
                                        </p:tgtEl>
                                        <p:attrNameLst>
                                          <p:attrName>style.visibility</p:attrName>
                                        </p:attrNameLst>
                                      </p:cBhvr>
                                      <p:to>
                                        <p:strVal val="visible"/>
                                      </p:to>
                                    </p:set>
                                    <p:anim calcmode="lin" valueType="num">
                                      <p:cBhvr>
                                        <p:cTn id="16" dur="500" fill="hold"/>
                                        <p:tgtEl>
                                          <p:spTgt spid="5">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10" end="1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wd">
                                    <p:tmPct val="10000"/>
                                  </p:iterate>
                                  <p:childTnLst>
                                    <p:set>
                                      <p:cBhvr>
                                        <p:cTn id="24" dur="1" fill="hold">
                                          <p:stCondLst>
                                            <p:cond delay="0"/>
                                          </p:stCondLst>
                                        </p:cTn>
                                        <p:tgtEl>
                                          <p:spTgt spid="5">
                                            <p:txEl>
                                              <p:pRg st="9" end="9"/>
                                            </p:txEl>
                                          </p:spTgt>
                                        </p:tgtEl>
                                        <p:attrNameLst>
                                          <p:attrName>style.visibility</p:attrName>
                                        </p:attrNameLst>
                                      </p:cBhvr>
                                      <p:to>
                                        <p:strVal val="visible"/>
                                      </p:to>
                                    </p:set>
                                    <p:anim calcmode="lin" valueType="num">
                                      <p:cBhvr>
                                        <p:cTn id="25" dur="500" fill="hold"/>
                                        <p:tgtEl>
                                          <p:spTgt spid="5">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xEl>
                                              <p:pRg st="9" end="9"/>
                                            </p:txEl>
                                          </p:spTgt>
                                        </p:tgtEl>
                                        <p:attrNameLst>
                                          <p:attrName>ppt_y</p:attrName>
                                        </p:attrNameLst>
                                      </p:cBhvr>
                                      <p:tavLst>
                                        <p:tav tm="0">
                                          <p:val>
                                            <p:strVal val="#ppt_y"/>
                                          </p:val>
                                        </p:tav>
                                        <p:tav tm="100000">
                                          <p:val>
                                            <p:strVal val="#ppt_y"/>
                                          </p:val>
                                        </p:tav>
                                      </p:tavLst>
                                    </p:anim>
                                    <p:anim calcmode="lin" valueType="num">
                                      <p:cBhvr>
                                        <p:cTn id="27" dur="500" fill="hold"/>
                                        <p:tgtEl>
                                          <p:spTgt spid="5">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wd">
                                    <p:tmPct val="10000"/>
                                  </p:iterate>
                                  <p:childTnLst>
                                    <p:set>
                                      <p:cBhvr>
                                        <p:cTn id="33" dur="1" fill="hold">
                                          <p:stCondLst>
                                            <p:cond delay="0"/>
                                          </p:stCondLst>
                                        </p:cTn>
                                        <p:tgtEl>
                                          <p:spTgt spid="5">
                                            <p:txEl>
                                              <p:pRg st="8" end="8"/>
                                            </p:txEl>
                                          </p:spTgt>
                                        </p:tgtEl>
                                        <p:attrNameLst>
                                          <p:attrName>style.visibility</p:attrName>
                                        </p:attrNameLst>
                                      </p:cBhvr>
                                      <p:to>
                                        <p:strVal val="visible"/>
                                      </p:to>
                                    </p:set>
                                    <p:anim calcmode="lin" valueType="num">
                                      <p:cBhvr>
                                        <p:cTn id="34" dur="500" fill="hold"/>
                                        <p:tgtEl>
                                          <p:spTgt spid="5">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
                                            <p:txEl>
                                              <p:pRg st="8" end="8"/>
                                            </p:txEl>
                                          </p:spTgt>
                                        </p:tgtEl>
                                        <p:attrNameLst>
                                          <p:attrName>ppt_y</p:attrName>
                                        </p:attrNameLst>
                                      </p:cBhvr>
                                      <p:tavLst>
                                        <p:tav tm="0">
                                          <p:val>
                                            <p:strVal val="#ppt_y"/>
                                          </p:val>
                                        </p:tav>
                                        <p:tav tm="100000">
                                          <p:val>
                                            <p:strVal val="#ppt_y"/>
                                          </p:val>
                                        </p:tav>
                                      </p:tavLst>
                                    </p:anim>
                                    <p:anim calcmode="lin" valueType="num">
                                      <p:cBhvr>
                                        <p:cTn id="36" dur="500" fill="hold"/>
                                        <p:tgtEl>
                                          <p:spTgt spid="5">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p:cTn id="43" dur="500" fill="hold"/>
                                        <p:tgtEl>
                                          <p:spTgt spid="5">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5">
                                            <p:txEl>
                                              <p:pRg st="7" end="7"/>
                                            </p:txEl>
                                          </p:spTgt>
                                        </p:tgtEl>
                                        <p:attrNameLst>
                                          <p:attrName>ppt_y</p:attrName>
                                        </p:attrNameLst>
                                      </p:cBhvr>
                                      <p:tavLst>
                                        <p:tav tm="0">
                                          <p:val>
                                            <p:strVal val="#ppt_y"/>
                                          </p:val>
                                        </p:tav>
                                        <p:tav tm="100000">
                                          <p:val>
                                            <p:strVal val="#ppt_y"/>
                                          </p:val>
                                        </p:tav>
                                      </p:tavLst>
                                    </p:anim>
                                    <p:anim calcmode="lin" valueType="num">
                                      <p:cBhvr>
                                        <p:cTn id="45" dur="500" fill="hold"/>
                                        <p:tgtEl>
                                          <p:spTgt spid="5">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5">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10000"/>
                                  </p:iterate>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500" fill="hold"/>
                                        <p:tgtEl>
                                          <p:spTgt spid="5">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5">
                                            <p:txEl>
                                              <p:pRg st="6" end="6"/>
                                            </p:txEl>
                                          </p:spTgt>
                                        </p:tgtEl>
                                        <p:attrNameLst>
                                          <p:attrName>ppt_y</p:attrName>
                                        </p:attrNameLst>
                                      </p:cBhvr>
                                      <p:tavLst>
                                        <p:tav tm="0">
                                          <p:val>
                                            <p:strVal val="#ppt_y"/>
                                          </p:val>
                                        </p:tav>
                                        <p:tav tm="100000">
                                          <p:val>
                                            <p:strVal val="#ppt_y"/>
                                          </p:val>
                                        </p:tav>
                                      </p:tavLst>
                                    </p:anim>
                                    <p:anim calcmode="lin" valueType="num">
                                      <p:cBhvr>
                                        <p:cTn id="54" dur="500" fill="hold"/>
                                        <p:tgtEl>
                                          <p:spTgt spid="5">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5">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5">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wd">
                                    <p:tmPct val="10000"/>
                                  </p:iterate>
                                  <p:childTnLst>
                                    <p:set>
                                      <p:cBhvr>
                                        <p:cTn id="60" dur="1" fill="hold">
                                          <p:stCondLst>
                                            <p:cond delay="0"/>
                                          </p:stCondLst>
                                        </p:cTn>
                                        <p:tgtEl>
                                          <p:spTgt spid="5">
                                            <p:txEl>
                                              <p:pRg st="5" end="5"/>
                                            </p:txEl>
                                          </p:spTgt>
                                        </p:tgtEl>
                                        <p:attrNameLst>
                                          <p:attrName>style.visibility</p:attrName>
                                        </p:attrNameLst>
                                      </p:cBhvr>
                                      <p:to>
                                        <p:strVal val="visible"/>
                                      </p:to>
                                    </p:set>
                                    <p:anim calcmode="lin" valueType="num">
                                      <p:cBhvr>
                                        <p:cTn id="61" dur="500" fill="hold"/>
                                        <p:tgtEl>
                                          <p:spTgt spid="5">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5">
                                            <p:txEl>
                                              <p:pRg st="5" end="5"/>
                                            </p:txEl>
                                          </p:spTgt>
                                        </p:tgtEl>
                                        <p:attrNameLst>
                                          <p:attrName>ppt_y</p:attrName>
                                        </p:attrNameLst>
                                      </p:cBhvr>
                                      <p:tavLst>
                                        <p:tav tm="0">
                                          <p:val>
                                            <p:strVal val="#ppt_y"/>
                                          </p:val>
                                        </p:tav>
                                        <p:tav tm="100000">
                                          <p:val>
                                            <p:strVal val="#ppt_y"/>
                                          </p:val>
                                        </p:tav>
                                      </p:tavLst>
                                    </p:anim>
                                    <p:anim calcmode="lin" valueType="num">
                                      <p:cBhvr>
                                        <p:cTn id="63" dur="500" fill="hold"/>
                                        <p:tgtEl>
                                          <p:spTgt spid="5">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5">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5">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wd">
                                    <p:tmPct val="10000"/>
                                  </p:iterate>
                                  <p:childTnLst>
                                    <p:set>
                                      <p:cBhvr>
                                        <p:cTn id="69" dur="1" fill="hold">
                                          <p:stCondLst>
                                            <p:cond delay="0"/>
                                          </p:stCondLst>
                                        </p:cTn>
                                        <p:tgtEl>
                                          <p:spTgt spid="5">
                                            <p:txEl>
                                              <p:pRg st="4" end="4"/>
                                            </p:txEl>
                                          </p:spTgt>
                                        </p:tgtEl>
                                        <p:attrNameLst>
                                          <p:attrName>style.visibility</p:attrName>
                                        </p:attrNameLst>
                                      </p:cBhvr>
                                      <p:to>
                                        <p:strVal val="visible"/>
                                      </p:to>
                                    </p:set>
                                    <p:anim calcmode="lin" valueType="num">
                                      <p:cBhvr>
                                        <p:cTn id="70" dur="500" fill="hold"/>
                                        <p:tgtEl>
                                          <p:spTgt spid="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5">
                                            <p:txEl>
                                              <p:pRg st="4" end="4"/>
                                            </p:txEl>
                                          </p:spTgt>
                                        </p:tgtEl>
                                        <p:attrNameLst>
                                          <p:attrName>ppt_y</p:attrName>
                                        </p:attrNameLst>
                                      </p:cBhvr>
                                      <p:tavLst>
                                        <p:tav tm="0">
                                          <p:val>
                                            <p:strVal val="#ppt_y"/>
                                          </p:val>
                                        </p:tav>
                                        <p:tav tm="100000">
                                          <p:val>
                                            <p:strVal val="#ppt_y"/>
                                          </p:val>
                                        </p:tav>
                                      </p:tavLst>
                                    </p:anim>
                                    <p:anim calcmode="lin" valueType="num">
                                      <p:cBhvr>
                                        <p:cTn id="72" dur="500" fill="hold"/>
                                        <p:tgtEl>
                                          <p:spTgt spid="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5">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wd">
                                    <p:tmPct val="10000"/>
                                  </p:iterate>
                                  <p:childTnLst>
                                    <p:set>
                                      <p:cBhvr>
                                        <p:cTn id="78" dur="1" fill="hold">
                                          <p:stCondLst>
                                            <p:cond delay="0"/>
                                          </p:stCondLst>
                                        </p:cTn>
                                        <p:tgtEl>
                                          <p:spTgt spid="5">
                                            <p:txEl>
                                              <p:pRg st="3" end="3"/>
                                            </p:txEl>
                                          </p:spTgt>
                                        </p:tgtEl>
                                        <p:attrNameLst>
                                          <p:attrName>style.visibility</p:attrName>
                                        </p:attrNameLst>
                                      </p:cBhvr>
                                      <p:to>
                                        <p:strVal val="visible"/>
                                      </p:to>
                                    </p:set>
                                    <p:anim calcmode="lin" valueType="num">
                                      <p:cBhvr>
                                        <p:cTn id="79" dur="500" fill="hold"/>
                                        <p:tgtEl>
                                          <p:spTgt spid="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81" dur="500" fill="hold"/>
                                        <p:tgtEl>
                                          <p:spTgt spid="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5">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wd">
                                    <p:tmPct val="10000"/>
                                  </p:iterate>
                                  <p:childTnLst>
                                    <p:set>
                                      <p:cBhvr>
                                        <p:cTn id="87" dur="1" fill="hold">
                                          <p:stCondLst>
                                            <p:cond delay="0"/>
                                          </p:stCondLst>
                                        </p:cTn>
                                        <p:tgtEl>
                                          <p:spTgt spid="5">
                                            <p:txEl>
                                              <p:pRg st="2" end="2"/>
                                            </p:txEl>
                                          </p:spTgt>
                                        </p:tgtEl>
                                        <p:attrNameLst>
                                          <p:attrName>style.visibility</p:attrName>
                                        </p:attrNameLst>
                                      </p:cBhvr>
                                      <p:to>
                                        <p:strVal val="visible"/>
                                      </p:to>
                                    </p:set>
                                    <p:anim calcmode="lin" valueType="num">
                                      <p:cBhvr>
                                        <p:cTn id="88" dur="500" fill="hold"/>
                                        <p:tgtEl>
                                          <p:spTgt spid="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90" dur="500" fill="hold"/>
                                        <p:tgtEl>
                                          <p:spTgt spid="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5">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wd">
                                    <p:tmPct val="10000"/>
                                  </p:iterate>
                                  <p:childTnLst>
                                    <p:set>
                                      <p:cBhvr>
                                        <p:cTn id="96" dur="1" fill="hold">
                                          <p:stCondLst>
                                            <p:cond delay="0"/>
                                          </p:stCondLst>
                                        </p:cTn>
                                        <p:tgtEl>
                                          <p:spTgt spid="5">
                                            <p:txEl>
                                              <p:pRg st="1" end="1"/>
                                            </p:txEl>
                                          </p:spTgt>
                                        </p:tgtEl>
                                        <p:attrNameLst>
                                          <p:attrName>style.visibility</p:attrName>
                                        </p:attrNameLst>
                                      </p:cBhvr>
                                      <p:to>
                                        <p:strVal val="visible"/>
                                      </p:to>
                                    </p:set>
                                    <p:anim calcmode="lin" valueType="num">
                                      <p:cBhvr>
                                        <p:cTn id="97"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99"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5">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wd">
                                    <p:tmPct val="10000"/>
                                  </p:iterate>
                                  <p:childTnLst>
                                    <p:set>
                                      <p:cBhvr>
                                        <p:cTn id="105" dur="1" fill="hold">
                                          <p:stCondLst>
                                            <p:cond delay="0"/>
                                          </p:stCondLst>
                                        </p:cTn>
                                        <p:tgtEl>
                                          <p:spTgt spid="5">
                                            <p:txEl>
                                              <p:pRg st="0" end="0"/>
                                            </p:txEl>
                                          </p:spTgt>
                                        </p:tgtEl>
                                        <p:attrNameLst>
                                          <p:attrName>style.visibility</p:attrName>
                                        </p:attrNameLst>
                                      </p:cBhvr>
                                      <p:to>
                                        <p:strVal val="visible"/>
                                      </p:to>
                                    </p:set>
                                    <p:anim calcmode="lin" valueType="num">
                                      <p:cBhvr>
                                        <p:cTn id="10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0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rev="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itle 1"/>
          <p:cNvSpPr>
            <a:spLocks noGrp="1"/>
          </p:cNvSpPr>
          <p:nvPr>
            <p:ph type="title"/>
          </p:nvPr>
        </p:nvSpPr>
        <p:spPr>
          <a:xfrm>
            <a:off x="637382" y="1683638"/>
            <a:ext cx="4932362" cy="1143000"/>
          </a:xfrm>
        </p:spPr>
        <p:txBody>
          <a:bodyPr/>
          <a:lstStyle/>
          <a:p>
            <a:r>
              <a:rPr lang="en-US" altLang="en-US" sz="6000" dirty="0" smtClean="0">
                <a:latin typeface="Impact" pitchFamily="34" charset="0"/>
                <a:ea typeface="Impact" pitchFamily="34" charset="0"/>
                <a:cs typeface="Impact" pitchFamily="34" charset="0"/>
              </a:rPr>
              <a:t>Time to </a:t>
            </a:r>
            <a:r>
              <a:rPr lang="en-US" altLang="en-US" sz="6000" dirty="0" smtClean="0">
                <a:solidFill>
                  <a:srgbClr val="FF0000"/>
                </a:solidFill>
                <a:latin typeface="Impact" pitchFamily="34" charset="0"/>
                <a:ea typeface="Impact" pitchFamily="34" charset="0"/>
                <a:cs typeface="Impact" pitchFamily="34" charset="0"/>
              </a:rPr>
              <a:t>think</a:t>
            </a:r>
            <a:r>
              <a:rPr lang="en-US" altLang="en-US" sz="6000" dirty="0" smtClean="0">
                <a:latin typeface="Impact" pitchFamily="34" charset="0"/>
                <a:ea typeface="Impact" pitchFamily="34" charset="0"/>
                <a:cs typeface="Impact" pitchFamily="34" charset="0"/>
              </a:rPr>
              <a:t>!</a:t>
            </a:r>
          </a:p>
        </p:txBody>
      </p:sp>
      <p:pic>
        <p:nvPicPr>
          <p:cNvPr id="3" name="Picture 2"/>
          <p:cNvPicPr>
            <a:picLocks noChangeAspect="1"/>
          </p:cNvPicPr>
          <p:nvPr/>
        </p:nvPicPr>
        <p:blipFill>
          <a:blip r:embed="rId3"/>
          <a:stretch>
            <a:fillRect/>
          </a:stretch>
        </p:blipFill>
        <p:spPr>
          <a:xfrm>
            <a:off x="6062472" y="2550989"/>
            <a:ext cx="3002602" cy="4307011"/>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478935543"/>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853" y="1127530"/>
            <a:ext cx="7784398" cy="833297"/>
          </a:xfrm>
        </p:spPr>
        <p:txBody>
          <a:bodyPr>
            <a:noAutofit/>
          </a:bodyPr>
          <a:lstStyle/>
          <a:p>
            <a:pPr algn="l"/>
            <a:r>
              <a:rPr lang="en-US" sz="5000" dirty="0" smtClean="0">
                <a:solidFill>
                  <a:srgbClr val="FF0000"/>
                </a:solidFill>
                <a:latin typeface="Impact"/>
                <a:cs typeface="Impact"/>
              </a:rPr>
              <a:t>Discuss</a:t>
            </a:r>
            <a:r>
              <a:rPr lang="en-US" sz="5000" dirty="0" smtClean="0">
                <a:solidFill>
                  <a:srgbClr val="000000"/>
                </a:solidFill>
                <a:latin typeface="Impact"/>
                <a:cs typeface="Impact"/>
              </a:rPr>
              <a:t> in your group.</a:t>
            </a:r>
            <a:br>
              <a:rPr lang="en-US" sz="5000" dirty="0" smtClean="0">
                <a:solidFill>
                  <a:srgbClr val="000000"/>
                </a:solidFill>
                <a:latin typeface="Impact"/>
                <a:cs typeface="Impact"/>
              </a:rPr>
            </a:br>
            <a:r>
              <a:rPr lang="en-US" sz="5000" dirty="0" smtClean="0">
                <a:solidFill>
                  <a:srgbClr val="000000"/>
                </a:solidFill>
                <a:latin typeface="Impact"/>
                <a:cs typeface="Impact"/>
              </a:rPr>
              <a:t/>
            </a:r>
            <a:br>
              <a:rPr lang="en-US" sz="5000" dirty="0" smtClean="0">
                <a:solidFill>
                  <a:srgbClr val="000000"/>
                </a:solidFill>
                <a:latin typeface="Impact"/>
                <a:cs typeface="Impact"/>
              </a:rPr>
            </a:br>
            <a:r>
              <a:rPr lang="en-US" sz="3500" b="1" dirty="0" smtClean="0">
                <a:solidFill>
                  <a:srgbClr val="000000"/>
                </a:solidFill>
                <a:latin typeface="+mn-lt"/>
                <a:cs typeface="Impact"/>
              </a:rPr>
              <a:t>5 minutes.</a:t>
            </a:r>
            <a:br>
              <a:rPr lang="en-US" sz="3500" b="1" dirty="0" smtClean="0">
                <a:solidFill>
                  <a:srgbClr val="000000"/>
                </a:solidFill>
                <a:latin typeface="+mn-lt"/>
                <a:cs typeface="Impact"/>
              </a:rPr>
            </a:br>
            <a:r>
              <a:rPr lang="en-US" sz="3500" b="1" dirty="0" smtClean="0">
                <a:solidFill>
                  <a:srgbClr val="000000"/>
                </a:solidFill>
                <a:latin typeface="+mn-lt"/>
                <a:cs typeface="Impact"/>
              </a:rPr>
              <a:t>Try to identify 5-10 keywords</a:t>
            </a:r>
            <a:endParaRPr lang="en-US" sz="3500" b="1" dirty="0">
              <a:solidFill>
                <a:srgbClr val="000000"/>
              </a:solidFill>
              <a:latin typeface="+mn-lt"/>
              <a:cs typeface="Impact"/>
            </a:endParaRPr>
          </a:p>
        </p:txBody>
      </p:sp>
      <p:sp>
        <p:nvSpPr>
          <p:cNvPr id="3" name="Title 1"/>
          <p:cNvSpPr txBox="1">
            <a:spLocks/>
          </p:cNvSpPr>
          <p:nvPr/>
        </p:nvSpPr>
        <p:spPr>
          <a:xfrm>
            <a:off x="337474" y="4026944"/>
            <a:ext cx="8499025"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00"/>
                </a:solidFill>
                <a:latin typeface="Impact"/>
                <a:cs typeface="Impact"/>
              </a:rPr>
              <a:t>How do you </a:t>
            </a:r>
            <a:r>
              <a:rPr lang="en-US" sz="4000" dirty="0" smtClean="0">
                <a:solidFill>
                  <a:srgbClr val="FF0000"/>
                </a:solidFill>
                <a:latin typeface="Impact"/>
                <a:cs typeface="Impact"/>
              </a:rPr>
              <a:t>know</a:t>
            </a:r>
            <a:r>
              <a:rPr lang="en-US" sz="4000" dirty="0" smtClean="0">
                <a:solidFill>
                  <a:srgbClr val="000000"/>
                </a:solidFill>
                <a:latin typeface="Impact"/>
                <a:cs typeface="Impact"/>
              </a:rPr>
              <a:t> a Good teacher?</a:t>
            </a:r>
            <a:endParaRPr lang="en-US" sz="4000" dirty="0">
              <a:solidFill>
                <a:srgbClr val="000000"/>
              </a:solidFill>
              <a:latin typeface="Impact"/>
              <a:cs typeface="Impact"/>
            </a:endParaRPr>
          </a:p>
        </p:txBody>
      </p:sp>
      <p:sp>
        <p:nvSpPr>
          <p:cNvPr id="4" name="Frame 3"/>
          <p:cNvSpPr/>
          <p:nvPr/>
        </p:nvSpPr>
        <p:spPr>
          <a:xfrm>
            <a:off x="0" y="0"/>
            <a:ext cx="9144000" cy="6858000"/>
          </a:xfrm>
          <a:prstGeom prst="frame">
            <a:avLst>
              <a:gd name="adj1" fmla="val 175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355456797"/>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0113" y="111435"/>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000000"/>
                </a:solidFill>
                <a:latin typeface="Impact"/>
                <a:cs typeface="Impact"/>
              </a:rPr>
              <a:t>Post It Notes</a:t>
            </a:r>
            <a:endParaRPr lang="en-US" sz="5000" dirty="0">
              <a:solidFill>
                <a:srgbClr val="000000"/>
              </a:solidFill>
              <a:latin typeface="Impact"/>
              <a:cs typeface="Impact"/>
            </a:endParaRPr>
          </a:p>
        </p:txBody>
      </p:sp>
      <p:pic>
        <p:nvPicPr>
          <p:cNvPr id="5" name="Picture 4"/>
          <p:cNvPicPr>
            <a:picLocks noChangeAspect="1"/>
          </p:cNvPicPr>
          <p:nvPr/>
        </p:nvPicPr>
        <p:blipFill>
          <a:blip r:embed="rId3"/>
          <a:stretch>
            <a:fillRect/>
          </a:stretch>
        </p:blipFill>
        <p:spPr>
          <a:xfrm>
            <a:off x="1719262" y="1078081"/>
            <a:ext cx="5253038" cy="4647013"/>
          </a:xfrm>
          <a:prstGeom prst="rect">
            <a:avLst/>
          </a:prstGeom>
        </p:spPr>
      </p:pic>
    </p:spTree>
    <p:extLst>
      <p:ext uri="{BB962C8B-B14F-4D97-AF65-F5344CB8AC3E}">
        <p14:creationId xmlns:p14="http://schemas.microsoft.com/office/powerpoint/2010/main" val="1760354834"/>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65150" y="2650921"/>
            <a:ext cx="8229600" cy="1143000"/>
          </a:xfrm>
        </p:spPr>
        <p:txBody>
          <a:bodyPr>
            <a:noAutofit/>
          </a:bodyPr>
          <a:lstStyle/>
          <a:p>
            <a:pPr algn="l"/>
            <a:r>
              <a:rPr lang="en-US" altLang="en-US" sz="10000" dirty="0" smtClean="0">
                <a:latin typeface="Impact" pitchFamily="34" charset="0"/>
                <a:ea typeface="Impact" pitchFamily="34" charset="0"/>
                <a:cs typeface="Impact" pitchFamily="34" charset="0"/>
              </a:rPr>
              <a:t>Part one</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two</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a:t>
            </a:r>
            <a:r>
              <a:rPr lang="en-US" altLang="en-US" sz="10000" dirty="0" smtClean="0">
                <a:solidFill>
                  <a:srgbClr val="FF0000"/>
                </a:solidFill>
                <a:latin typeface="Impact" pitchFamily="34" charset="0"/>
                <a:ea typeface="Impact" pitchFamily="34" charset="0"/>
                <a:cs typeface="Impact" pitchFamily="34" charset="0"/>
              </a:rPr>
              <a:t>three</a:t>
            </a: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four</a:t>
            </a:r>
            <a:endParaRPr lang="en-US" altLang="en-US" sz="10000" dirty="0" smtClean="0">
              <a:solidFill>
                <a:srgbClr val="FF0000"/>
              </a:solidFill>
              <a:latin typeface="Impact" pitchFamily="34" charset="0"/>
              <a:ea typeface="Impact" pitchFamily="34" charset="0"/>
              <a:cs typeface="Impact" pitchFamily="34" charset="0"/>
            </a:endParaRPr>
          </a:p>
        </p:txBody>
      </p:sp>
      <p:pic>
        <p:nvPicPr>
          <p:cNvPr id="2" name="Picture 1"/>
          <p:cNvPicPr>
            <a:picLocks noChangeAspect="1"/>
          </p:cNvPicPr>
          <p:nvPr/>
        </p:nvPicPr>
        <p:blipFill>
          <a:blip r:embed="rId3"/>
          <a:stretch>
            <a:fillRect/>
          </a:stretch>
        </p:blipFill>
        <p:spPr>
          <a:xfrm>
            <a:off x="5868844" y="2093266"/>
            <a:ext cx="3121898" cy="1873139"/>
          </a:xfrm>
          <a:prstGeom prst="rect">
            <a:avLst/>
          </a:prstGeom>
        </p:spPr>
      </p:pic>
    </p:spTree>
    <p:extLst>
      <p:ext uri="{BB962C8B-B14F-4D97-AF65-F5344CB8AC3E}">
        <p14:creationId xmlns:p14="http://schemas.microsoft.com/office/powerpoint/2010/main" val="1090155332"/>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718797"/>
            <a:ext cx="9144000" cy="5139203"/>
          </a:xfrm>
          <a:prstGeom prst="rect">
            <a:avLst/>
          </a:prstGeom>
        </p:spPr>
      </p:pic>
      <p:sp>
        <p:nvSpPr>
          <p:cNvPr id="2" name="Title 1"/>
          <p:cNvSpPr>
            <a:spLocks noGrp="1"/>
          </p:cNvSpPr>
          <p:nvPr>
            <p:ph type="ctrTitle"/>
          </p:nvPr>
        </p:nvSpPr>
        <p:spPr>
          <a:xfrm>
            <a:off x="116328" y="674810"/>
            <a:ext cx="8842881" cy="833297"/>
          </a:xfrm>
        </p:spPr>
        <p:txBody>
          <a:bodyPr>
            <a:noAutofit/>
          </a:bodyPr>
          <a:lstStyle/>
          <a:p>
            <a:pPr algn="l"/>
            <a:r>
              <a:rPr lang="en-US" sz="4500" b="1" dirty="0" smtClean="0">
                <a:solidFill>
                  <a:srgbClr val="000000"/>
                </a:solidFill>
                <a:latin typeface="Century Gothic"/>
                <a:cs typeface="Century Gothic"/>
              </a:rPr>
              <a:t>1. What is a Good teacher?</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2. </a:t>
            </a:r>
            <a:r>
              <a:rPr lang="en-US" sz="4500" b="1" dirty="0" smtClean="0">
                <a:latin typeface="Century Gothic"/>
                <a:cs typeface="Century Gothic"/>
              </a:rPr>
              <a:t>How do you know?</a:t>
            </a:r>
            <a:br>
              <a:rPr lang="en-US" sz="4500" b="1" dirty="0" smtClean="0">
                <a:latin typeface="Century Gothic"/>
                <a:cs typeface="Century Gothic"/>
              </a:rPr>
            </a:br>
            <a:r>
              <a:rPr lang="en-US" sz="4500" b="1" dirty="0" smtClean="0">
                <a:solidFill>
                  <a:srgbClr val="FF0000"/>
                </a:solidFill>
                <a:latin typeface="Century Gothic"/>
                <a:cs typeface="Century Gothic"/>
              </a:rPr>
              <a:t>3. How do you evidence this?</a:t>
            </a:r>
            <a:endParaRPr lang="en-US" sz="45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4"/>
            <a:stretch>
              <a:fillRect/>
            </a:stretch>
          </p:blipFill>
          <p:spPr>
            <a:xfrm>
              <a:off x="8525872" y="60386"/>
              <a:ext cx="539202" cy="539202"/>
            </a:xfrm>
            <a:prstGeom prst="rect">
              <a:avLst/>
            </a:prstGeom>
          </p:spPr>
        </p:pic>
      </p:grpSp>
      <p:sp>
        <p:nvSpPr>
          <p:cNvPr id="10" name="Oval Callout 9"/>
          <p:cNvSpPr/>
          <p:nvPr/>
        </p:nvSpPr>
        <p:spPr>
          <a:xfrm>
            <a:off x="6857014" y="2627316"/>
            <a:ext cx="1938459" cy="1146220"/>
          </a:xfrm>
          <a:prstGeom prst="wedgeEllipseCallout">
            <a:avLst>
              <a:gd name="adj1" fmla="val -69334"/>
              <a:gd name="adj2" fmla="val 7148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Discuss</a:t>
            </a:r>
            <a:endParaRPr lang="en-GB" sz="25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635643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853" y="1127530"/>
            <a:ext cx="7784398" cy="833297"/>
          </a:xfrm>
        </p:spPr>
        <p:txBody>
          <a:bodyPr>
            <a:noAutofit/>
          </a:bodyPr>
          <a:lstStyle/>
          <a:p>
            <a:pPr algn="l"/>
            <a:r>
              <a:rPr lang="en-US" sz="5000" dirty="0" smtClean="0">
                <a:solidFill>
                  <a:srgbClr val="FF0000"/>
                </a:solidFill>
                <a:latin typeface="Impact"/>
                <a:cs typeface="Impact"/>
              </a:rPr>
              <a:t>Discuss</a:t>
            </a:r>
            <a:r>
              <a:rPr lang="en-US" sz="5000" dirty="0" smtClean="0">
                <a:solidFill>
                  <a:srgbClr val="000000"/>
                </a:solidFill>
                <a:latin typeface="Impact"/>
                <a:cs typeface="Impact"/>
              </a:rPr>
              <a:t> in your group.</a:t>
            </a:r>
            <a:br>
              <a:rPr lang="en-US" sz="5000" dirty="0" smtClean="0">
                <a:solidFill>
                  <a:srgbClr val="000000"/>
                </a:solidFill>
                <a:latin typeface="Impact"/>
                <a:cs typeface="Impact"/>
              </a:rPr>
            </a:br>
            <a:r>
              <a:rPr lang="en-US" sz="5000" dirty="0" smtClean="0">
                <a:solidFill>
                  <a:srgbClr val="000000"/>
                </a:solidFill>
                <a:latin typeface="Impact"/>
                <a:cs typeface="Impact"/>
              </a:rPr>
              <a:t/>
            </a:r>
            <a:br>
              <a:rPr lang="en-US" sz="5000" dirty="0" smtClean="0">
                <a:solidFill>
                  <a:srgbClr val="000000"/>
                </a:solidFill>
                <a:latin typeface="Impact"/>
                <a:cs typeface="Impact"/>
              </a:rPr>
            </a:br>
            <a:r>
              <a:rPr lang="en-US" sz="3500" b="1" dirty="0" smtClean="0">
                <a:solidFill>
                  <a:srgbClr val="000000"/>
                </a:solidFill>
                <a:latin typeface="+mn-lt"/>
                <a:cs typeface="Impact"/>
              </a:rPr>
              <a:t>5 minutes.</a:t>
            </a:r>
            <a:br>
              <a:rPr lang="en-US" sz="3500" b="1" dirty="0" smtClean="0">
                <a:solidFill>
                  <a:srgbClr val="000000"/>
                </a:solidFill>
                <a:latin typeface="+mn-lt"/>
                <a:cs typeface="Impact"/>
              </a:rPr>
            </a:br>
            <a:r>
              <a:rPr lang="en-US" sz="3500" b="1" dirty="0" smtClean="0">
                <a:solidFill>
                  <a:srgbClr val="000000"/>
                </a:solidFill>
                <a:latin typeface="+mn-lt"/>
                <a:cs typeface="Impact"/>
              </a:rPr>
              <a:t>Try to identify 5-10 keywords</a:t>
            </a:r>
            <a:endParaRPr lang="en-US" sz="3500" b="1" dirty="0">
              <a:solidFill>
                <a:srgbClr val="000000"/>
              </a:solidFill>
              <a:latin typeface="+mn-lt"/>
              <a:cs typeface="Impact"/>
            </a:endParaRPr>
          </a:p>
        </p:txBody>
      </p:sp>
      <p:sp>
        <p:nvSpPr>
          <p:cNvPr id="3" name="Title 1"/>
          <p:cNvSpPr txBox="1">
            <a:spLocks/>
          </p:cNvSpPr>
          <p:nvPr/>
        </p:nvSpPr>
        <p:spPr>
          <a:xfrm>
            <a:off x="337474" y="4026944"/>
            <a:ext cx="8499025"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00"/>
                </a:solidFill>
                <a:latin typeface="Impact"/>
                <a:cs typeface="Impact"/>
              </a:rPr>
              <a:t>How do you </a:t>
            </a:r>
            <a:r>
              <a:rPr lang="en-US" sz="4000" dirty="0" smtClean="0">
                <a:solidFill>
                  <a:srgbClr val="FF0000"/>
                </a:solidFill>
                <a:latin typeface="Impact"/>
                <a:cs typeface="Impact"/>
              </a:rPr>
              <a:t>evidence </a:t>
            </a:r>
            <a:r>
              <a:rPr lang="en-US" sz="4000" dirty="0" smtClean="0">
                <a:solidFill>
                  <a:srgbClr val="000000"/>
                </a:solidFill>
                <a:latin typeface="Impact"/>
                <a:cs typeface="Impact"/>
              </a:rPr>
              <a:t>a Good teacher?</a:t>
            </a:r>
            <a:endParaRPr lang="en-US" sz="4000" dirty="0">
              <a:solidFill>
                <a:srgbClr val="000000"/>
              </a:solidFill>
              <a:latin typeface="Impact"/>
              <a:cs typeface="Impact"/>
            </a:endParaRPr>
          </a:p>
        </p:txBody>
      </p:sp>
      <p:sp>
        <p:nvSpPr>
          <p:cNvPr id="4" name="Frame 3"/>
          <p:cNvSpPr/>
          <p:nvPr/>
        </p:nvSpPr>
        <p:spPr>
          <a:xfrm>
            <a:off x="0" y="0"/>
            <a:ext cx="9144000" cy="6858000"/>
          </a:xfrm>
          <a:prstGeom prst="frame">
            <a:avLst>
              <a:gd name="adj1" fmla="val 175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83010999"/>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0113" y="111435"/>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000000"/>
                </a:solidFill>
                <a:latin typeface="Impact"/>
                <a:cs typeface="Impact"/>
              </a:rPr>
              <a:t>Post It Notes</a:t>
            </a:r>
            <a:endParaRPr lang="en-US" sz="5000" dirty="0">
              <a:solidFill>
                <a:srgbClr val="000000"/>
              </a:solidFill>
              <a:latin typeface="Impact"/>
              <a:cs typeface="Impact"/>
            </a:endParaRPr>
          </a:p>
        </p:txBody>
      </p:sp>
      <p:pic>
        <p:nvPicPr>
          <p:cNvPr id="5" name="Picture 4"/>
          <p:cNvPicPr>
            <a:picLocks noChangeAspect="1"/>
          </p:cNvPicPr>
          <p:nvPr/>
        </p:nvPicPr>
        <p:blipFill>
          <a:blip r:embed="rId3"/>
          <a:stretch>
            <a:fillRect/>
          </a:stretch>
        </p:blipFill>
        <p:spPr>
          <a:xfrm>
            <a:off x="1719262" y="1078081"/>
            <a:ext cx="5253038" cy="4647013"/>
          </a:xfrm>
          <a:prstGeom prst="rect">
            <a:avLst/>
          </a:prstGeom>
        </p:spPr>
      </p:pic>
    </p:spTree>
    <p:extLst>
      <p:ext uri="{BB962C8B-B14F-4D97-AF65-F5344CB8AC3E}">
        <p14:creationId xmlns:p14="http://schemas.microsoft.com/office/powerpoint/2010/main" val="2222994675"/>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098550"/>
            <a:ext cx="8636000"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Title 1"/>
          <p:cNvSpPr>
            <a:spLocks noGrp="1"/>
          </p:cNvSpPr>
          <p:nvPr>
            <p:ph type="ctrTitle"/>
          </p:nvPr>
        </p:nvSpPr>
        <p:spPr>
          <a:xfrm>
            <a:off x="182563" y="122255"/>
            <a:ext cx="8831262" cy="1184275"/>
          </a:xfrm>
        </p:spPr>
        <p:txBody>
          <a:bodyPr>
            <a:normAutofit/>
          </a:bodyPr>
          <a:lstStyle/>
          <a:p>
            <a:pPr algn="l"/>
            <a:r>
              <a:rPr lang="en-US" altLang="en-US" sz="3500" dirty="0" smtClean="0">
                <a:solidFill>
                  <a:srgbClr val="000000"/>
                </a:solidFill>
                <a:latin typeface="Impact" pitchFamily="34" charset="0"/>
                <a:ea typeface="Impact" pitchFamily="34" charset="0"/>
                <a:cs typeface="Impact" pitchFamily="34" charset="0"/>
              </a:rPr>
              <a:t>How do you evidence </a:t>
            </a:r>
            <a:r>
              <a:rPr lang="en-US" altLang="en-US" sz="3500" dirty="0" smtClean="0">
                <a:solidFill>
                  <a:srgbClr val="FF0000"/>
                </a:solidFill>
                <a:latin typeface="Impact" pitchFamily="34" charset="0"/>
                <a:ea typeface="Impact" pitchFamily="34" charset="0"/>
                <a:cs typeface="Impact" pitchFamily="34" charset="0"/>
              </a:rPr>
              <a:t>Good</a:t>
            </a:r>
            <a:r>
              <a:rPr lang="en-US" altLang="en-US" sz="3500" dirty="0" smtClean="0">
                <a:solidFill>
                  <a:srgbClr val="000000"/>
                </a:solidFill>
                <a:latin typeface="Impact" pitchFamily="34" charset="0"/>
                <a:ea typeface="Impact" pitchFamily="34" charset="0"/>
                <a:cs typeface="Impact" pitchFamily="34" charset="0"/>
              </a:rPr>
              <a:t> teaching?</a:t>
            </a:r>
            <a:endParaRPr lang="en-US" altLang="en-US" sz="3500" dirty="0" smtClean="0">
              <a:latin typeface="Impact" pitchFamily="34" charset="0"/>
              <a:ea typeface="Impact" pitchFamily="34" charset="0"/>
              <a:cs typeface="Impact" pitchFamily="34" charset="0"/>
            </a:endParaRPr>
          </a:p>
        </p:txBody>
      </p:sp>
      <p:sp>
        <p:nvSpPr>
          <p:cNvPr id="61445" name="Rectangle 5"/>
          <p:cNvSpPr>
            <a:spLocks noChangeArrowheads="1"/>
          </p:cNvSpPr>
          <p:nvPr/>
        </p:nvSpPr>
        <p:spPr bwMode="auto">
          <a:xfrm>
            <a:off x="111125" y="6527800"/>
            <a:ext cx="170180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a:t>Image: </a:t>
            </a:r>
            <a:r>
              <a:rPr lang="en-US" altLang="en-US" sz="1000">
                <a:hlinkClick r:id="rId4"/>
              </a:rPr>
              <a:t>www.invessence.com</a:t>
            </a:r>
            <a:r>
              <a:rPr lang="en-US" altLang="en-US" sz="1000"/>
              <a:t> </a:t>
            </a:r>
          </a:p>
        </p:txBody>
      </p:sp>
    </p:spTree>
    <p:extLst>
      <p:ext uri="{BB962C8B-B14F-4D97-AF65-F5344CB8AC3E}">
        <p14:creationId xmlns:p14="http://schemas.microsoft.com/office/powerpoint/2010/main" val="2654812502"/>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0380"/>
          </a:xfrm>
          <a:prstGeom prst="rect">
            <a:avLst/>
          </a:prstGeom>
        </p:spPr>
      </p:pic>
    </p:spTree>
    <p:extLst>
      <p:ext uri="{BB962C8B-B14F-4D97-AF65-F5344CB8AC3E}">
        <p14:creationId xmlns:p14="http://schemas.microsoft.com/office/powerpoint/2010/main" val="1659448428"/>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gT6zBpIYAE5qd-.jpg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672"/>
            <a:ext cx="9144000" cy="6054328"/>
          </a:xfrm>
          <a:prstGeom prst="rect">
            <a:avLst/>
          </a:prstGeom>
        </p:spPr>
      </p:pic>
      <p:sp>
        <p:nvSpPr>
          <p:cNvPr id="2" name="Title 1"/>
          <p:cNvSpPr>
            <a:spLocks noGrp="1"/>
          </p:cNvSpPr>
          <p:nvPr>
            <p:ph type="ctrTitle"/>
          </p:nvPr>
        </p:nvSpPr>
        <p:spPr>
          <a:xfrm>
            <a:off x="571954" y="182939"/>
            <a:ext cx="7784398" cy="833297"/>
          </a:xfrm>
        </p:spPr>
        <p:txBody>
          <a:bodyPr>
            <a:noAutofit/>
          </a:bodyPr>
          <a:lstStyle/>
          <a:p>
            <a:pPr algn="l"/>
            <a:r>
              <a:rPr lang="en-US" sz="5000" dirty="0" smtClean="0">
                <a:solidFill>
                  <a:srgbClr val="000000"/>
                </a:solidFill>
                <a:latin typeface="Impact"/>
                <a:cs typeface="Impact"/>
              </a:rPr>
              <a:t>Running thought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410165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954" y="182939"/>
            <a:ext cx="7784398" cy="833297"/>
          </a:xfrm>
        </p:spPr>
        <p:txBody>
          <a:bodyPr>
            <a:noAutofit/>
          </a:bodyPr>
          <a:lstStyle/>
          <a:p>
            <a:pPr algn="l"/>
            <a:r>
              <a:rPr lang="en-US" sz="5000" b="1" dirty="0" smtClean="0">
                <a:solidFill>
                  <a:srgbClr val="000000"/>
                </a:solidFill>
                <a:latin typeface="Century Gothic" panose="020B0502020202020204" pitchFamily="34" charset="0"/>
                <a:cs typeface="Impact"/>
              </a:rPr>
              <a:t>Career snapshot</a:t>
            </a:r>
            <a:endParaRPr lang="en-US" sz="5000" b="1" dirty="0">
              <a:solidFill>
                <a:srgbClr val="000000"/>
              </a:solidFill>
              <a:latin typeface="Century Gothic" panose="020B0502020202020204" pitchFamily="34" charset="0"/>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6148699" y="1266520"/>
            <a:ext cx="2916375" cy="2281850"/>
          </a:xfrm>
          <a:prstGeom prst="rect">
            <a:avLst/>
          </a:prstGeom>
        </p:spPr>
      </p:pic>
      <p:sp>
        <p:nvSpPr>
          <p:cNvPr id="7" name="Rectangle 6"/>
          <p:cNvSpPr/>
          <p:nvPr/>
        </p:nvSpPr>
        <p:spPr>
          <a:xfrm>
            <a:off x="271435" y="953224"/>
            <a:ext cx="8492070" cy="5909310"/>
          </a:xfrm>
          <a:prstGeom prst="rect">
            <a:avLst/>
          </a:prstGeom>
        </p:spPr>
        <p:txBody>
          <a:bodyPr wrap="square">
            <a:spAutoFit/>
          </a:bodyPr>
          <a:lstStyle/>
          <a:p>
            <a:pPr marL="285750" indent="-285750">
              <a:lnSpc>
                <a:spcPct val="150000"/>
              </a:lnSpc>
              <a:buFont typeface="Arial"/>
              <a:buChar char="•"/>
            </a:pPr>
            <a:r>
              <a:rPr lang="en-US" dirty="0" smtClean="0"/>
              <a:t>2015 = </a:t>
            </a:r>
            <a:r>
              <a:rPr lang="en-US" dirty="0" err="1" smtClean="0"/>
              <a:t>Debretts</a:t>
            </a:r>
            <a:r>
              <a:rPr lang="en-US" dirty="0" smtClean="0"/>
              <a:t> – 500 Most Influential People in Britain</a:t>
            </a:r>
          </a:p>
          <a:p>
            <a:pPr marL="285750" indent="-285750">
              <a:lnSpc>
                <a:spcPct val="150000"/>
              </a:lnSpc>
              <a:buFont typeface="Arial"/>
              <a:buChar char="•"/>
            </a:pPr>
            <a:r>
              <a:rPr lang="en-US" dirty="0" smtClean="0"/>
              <a:t>2014 = Appointed Deputy Headteacher, Quintin </a:t>
            </a:r>
            <a:r>
              <a:rPr lang="en-US" dirty="0" err="1" smtClean="0"/>
              <a:t>Kynaston</a:t>
            </a:r>
            <a:endParaRPr lang="en-US" dirty="0"/>
          </a:p>
          <a:p>
            <a:pPr marL="285750" indent="-285750">
              <a:lnSpc>
                <a:spcPct val="150000"/>
              </a:lnSpc>
              <a:buFont typeface="Arial"/>
              <a:buChar char="•"/>
            </a:pPr>
            <a:r>
              <a:rPr lang="en-US" dirty="0" smtClean="0"/>
              <a:t>2013 = Blog openly about job-hunting via social-media.</a:t>
            </a:r>
            <a:endParaRPr lang="en-US" dirty="0"/>
          </a:p>
          <a:p>
            <a:pPr marL="285750" indent="-285750">
              <a:lnSpc>
                <a:spcPct val="150000"/>
              </a:lnSpc>
              <a:buFont typeface="Arial"/>
              <a:buChar char="•"/>
            </a:pPr>
            <a:r>
              <a:rPr lang="en-US" dirty="0" smtClean="0"/>
              <a:t>2013 = @SLTchat </a:t>
            </a:r>
            <a:r>
              <a:rPr lang="en-US" dirty="0" err="1" smtClean="0"/>
              <a:t>recognised</a:t>
            </a:r>
            <a:r>
              <a:rPr lang="en-US" dirty="0" smtClean="0"/>
              <a:t> by </a:t>
            </a:r>
            <a:r>
              <a:rPr lang="en-US" i="1" dirty="0" smtClean="0"/>
              <a:t>DfE. </a:t>
            </a:r>
            <a:r>
              <a:rPr lang="en-US" sz="1400" i="1" dirty="0" smtClean="0"/>
              <a:t>(trending across UK)</a:t>
            </a:r>
            <a:endParaRPr lang="en-US" sz="1400" i="1" dirty="0"/>
          </a:p>
          <a:p>
            <a:pPr marL="285750" indent="-285750">
              <a:lnSpc>
                <a:spcPct val="150000"/>
              </a:lnSpc>
              <a:buFont typeface="Arial"/>
              <a:buChar char="•"/>
            </a:pPr>
            <a:r>
              <a:rPr lang="en-US" dirty="0" smtClean="0"/>
              <a:t>2011 = Assistant Vice Principal, Greig City Academy</a:t>
            </a:r>
          </a:p>
          <a:p>
            <a:pPr marL="285750" indent="-285750">
              <a:lnSpc>
                <a:spcPct val="150000"/>
              </a:lnSpc>
              <a:buFont typeface="Arial"/>
              <a:buChar char="•"/>
            </a:pPr>
            <a:r>
              <a:rPr lang="en-US" dirty="0" smtClean="0"/>
              <a:t>2011 = Made redundant! Become a father.</a:t>
            </a:r>
          </a:p>
          <a:p>
            <a:pPr marL="285750" indent="-285750">
              <a:lnSpc>
                <a:spcPct val="150000"/>
              </a:lnSpc>
              <a:buFont typeface="Arial"/>
              <a:buChar char="•"/>
            </a:pPr>
            <a:r>
              <a:rPr lang="en-US" dirty="0" smtClean="0"/>
              <a:t>2010 = Joined Twitter professionally. </a:t>
            </a:r>
            <a:r>
              <a:rPr lang="en-US" sz="1400" i="1" dirty="0" smtClean="0"/>
              <a:t>(personally in 2008)</a:t>
            </a:r>
            <a:endParaRPr lang="en-US" sz="1400" i="1" dirty="0"/>
          </a:p>
          <a:p>
            <a:pPr marL="285750" indent="-285750">
              <a:lnSpc>
                <a:spcPct val="150000"/>
              </a:lnSpc>
              <a:buFont typeface="Arial"/>
              <a:buChar char="•"/>
            </a:pPr>
            <a:r>
              <a:rPr lang="en-US" dirty="0" smtClean="0"/>
              <a:t>2008 – Assistant Principal, John Kelly Girls Technology College / Crest Girls Academy</a:t>
            </a:r>
            <a:endParaRPr lang="en-US" dirty="0"/>
          </a:p>
          <a:p>
            <a:pPr marL="285750" indent="-285750">
              <a:lnSpc>
                <a:spcPct val="150000"/>
              </a:lnSpc>
              <a:buFont typeface="Arial"/>
              <a:buChar char="•"/>
            </a:pPr>
            <a:r>
              <a:rPr lang="en-US" dirty="0" smtClean="0"/>
              <a:t>2007 = Head of Design Technology and ICT, Alexandra Park School.</a:t>
            </a:r>
            <a:endParaRPr lang="en-US" dirty="0"/>
          </a:p>
          <a:p>
            <a:pPr marL="285750" indent="-285750">
              <a:lnSpc>
                <a:spcPct val="150000"/>
              </a:lnSpc>
              <a:buFont typeface="Arial"/>
              <a:buChar char="•"/>
            </a:pPr>
            <a:r>
              <a:rPr lang="en-US" dirty="0" smtClean="0"/>
              <a:t>2004 = Teacher of the Year award in Secondary School in London</a:t>
            </a:r>
            <a:endParaRPr lang="en-US" dirty="0"/>
          </a:p>
          <a:p>
            <a:pPr marL="285750" indent="-285750">
              <a:lnSpc>
                <a:spcPct val="150000"/>
              </a:lnSpc>
              <a:buFont typeface="Arial"/>
              <a:buChar char="•"/>
            </a:pPr>
            <a:r>
              <a:rPr lang="en-US" dirty="0" smtClean="0"/>
              <a:t>2000 = Head of Design Technology. Alexandra Park School</a:t>
            </a:r>
            <a:endParaRPr lang="en-US" dirty="0"/>
          </a:p>
          <a:p>
            <a:pPr marL="285750" indent="-285750">
              <a:lnSpc>
                <a:spcPct val="150000"/>
              </a:lnSpc>
              <a:buFont typeface="Arial"/>
              <a:buChar char="•"/>
            </a:pPr>
            <a:r>
              <a:rPr lang="en-US" dirty="0" smtClean="0"/>
              <a:t>1998 = Full time Technology teacher.</a:t>
            </a:r>
            <a:endParaRPr lang="en-US" dirty="0"/>
          </a:p>
          <a:p>
            <a:pPr marL="285750" indent="-285750">
              <a:lnSpc>
                <a:spcPct val="150000"/>
              </a:lnSpc>
              <a:buFont typeface="Arial"/>
              <a:buChar char="•"/>
            </a:pPr>
            <a:r>
              <a:rPr lang="en-US" dirty="0" smtClean="0"/>
              <a:t>1997 = Supply teaching in South and North London</a:t>
            </a:r>
            <a:endParaRPr lang="en-US" dirty="0"/>
          </a:p>
          <a:p>
            <a:pPr marL="285750" indent="-285750">
              <a:lnSpc>
                <a:spcPct val="150000"/>
              </a:lnSpc>
              <a:buFont typeface="Arial"/>
              <a:buChar char="•"/>
            </a:pPr>
            <a:r>
              <a:rPr lang="en-US" dirty="0" smtClean="0"/>
              <a:t>1997 = VSO: Nigeria as NQT / Head of Department</a:t>
            </a:r>
          </a:p>
        </p:txBody>
      </p:sp>
    </p:spTree>
    <p:extLst>
      <p:ext uri="{BB962C8B-B14F-4D97-AF65-F5344CB8AC3E}">
        <p14:creationId xmlns:p14="http://schemas.microsoft.com/office/powerpoint/2010/main" val="647442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7">
                                            <p:txEl>
                                              <p:pRg st="13" end="13"/>
                                            </p:txEl>
                                          </p:spTgt>
                                        </p:tgtEl>
                                        <p:attrNameLst>
                                          <p:attrName>style.visibility</p:attrName>
                                        </p:attrNameLst>
                                      </p:cBhvr>
                                      <p:to>
                                        <p:strVal val="visible"/>
                                      </p:to>
                                    </p:set>
                                    <p:anim calcmode="lin" valueType="num">
                                      <p:cBhvr>
                                        <p:cTn id="7" dur="500" fill="hold"/>
                                        <p:tgtEl>
                                          <p:spTgt spid="7">
                                            <p:txEl>
                                              <p:pRg st="13" end="13"/>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13" end="13"/>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13" end="1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13" end="1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13" end="1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7">
                                            <p:txEl>
                                              <p:pRg st="12" end="12"/>
                                            </p:txEl>
                                          </p:spTgt>
                                        </p:tgtEl>
                                        <p:attrNameLst>
                                          <p:attrName>style.visibility</p:attrName>
                                        </p:attrNameLst>
                                      </p:cBhvr>
                                      <p:to>
                                        <p:strVal val="visible"/>
                                      </p:to>
                                    </p:set>
                                    <p:anim calcmode="lin" valueType="num">
                                      <p:cBhvr>
                                        <p:cTn id="16" dur="500" fill="hold"/>
                                        <p:tgtEl>
                                          <p:spTgt spid="7">
                                            <p:txEl>
                                              <p:pRg st="12" end="1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12" end="12"/>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12" end="1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12" end="1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12" end="1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wd">
                                    <p:tmPct val="10000"/>
                                  </p:iterate>
                                  <p:childTnLst>
                                    <p:set>
                                      <p:cBhvr>
                                        <p:cTn id="24" dur="1" fill="hold">
                                          <p:stCondLst>
                                            <p:cond delay="0"/>
                                          </p:stCondLst>
                                        </p:cTn>
                                        <p:tgtEl>
                                          <p:spTgt spid="7">
                                            <p:txEl>
                                              <p:pRg st="11" end="11"/>
                                            </p:txEl>
                                          </p:spTgt>
                                        </p:tgtEl>
                                        <p:attrNameLst>
                                          <p:attrName>style.visibility</p:attrName>
                                        </p:attrNameLst>
                                      </p:cBhvr>
                                      <p:to>
                                        <p:strVal val="visible"/>
                                      </p:to>
                                    </p:set>
                                    <p:anim calcmode="lin" valueType="num">
                                      <p:cBhvr>
                                        <p:cTn id="25" dur="500" fill="hold"/>
                                        <p:tgtEl>
                                          <p:spTgt spid="7">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xEl>
                                              <p:pRg st="11" end="11"/>
                                            </p:txEl>
                                          </p:spTgt>
                                        </p:tgtEl>
                                        <p:attrNameLst>
                                          <p:attrName>ppt_y</p:attrName>
                                        </p:attrNameLst>
                                      </p:cBhvr>
                                      <p:tavLst>
                                        <p:tav tm="0">
                                          <p:val>
                                            <p:strVal val="#ppt_y"/>
                                          </p:val>
                                        </p:tav>
                                        <p:tav tm="100000">
                                          <p:val>
                                            <p:strVal val="#ppt_y"/>
                                          </p:val>
                                        </p:tav>
                                      </p:tavLst>
                                    </p:anim>
                                    <p:anim calcmode="lin" valueType="num">
                                      <p:cBhvr>
                                        <p:cTn id="27" dur="500" fill="hold"/>
                                        <p:tgtEl>
                                          <p:spTgt spid="7">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xEl>
                                              <p:pRg st="11" end="1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wd">
                                    <p:tmPct val="10000"/>
                                  </p:iterate>
                                  <p:childTnLst>
                                    <p:set>
                                      <p:cBhvr>
                                        <p:cTn id="33" dur="1" fill="hold">
                                          <p:stCondLst>
                                            <p:cond delay="0"/>
                                          </p:stCondLst>
                                        </p:cTn>
                                        <p:tgtEl>
                                          <p:spTgt spid="7">
                                            <p:txEl>
                                              <p:pRg st="10" end="10"/>
                                            </p:txEl>
                                          </p:spTgt>
                                        </p:tgtEl>
                                        <p:attrNameLst>
                                          <p:attrName>style.visibility</p:attrName>
                                        </p:attrNameLst>
                                      </p:cBhvr>
                                      <p:to>
                                        <p:strVal val="visible"/>
                                      </p:to>
                                    </p:set>
                                    <p:anim calcmode="lin" valueType="num">
                                      <p:cBhvr>
                                        <p:cTn id="34" dur="500" fill="hold"/>
                                        <p:tgtEl>
                                          <p:spTgt spid="7">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
                                            <p:txEl>
                                              <p:pRg st="10" end="10"/>
                                            </p:txEl>
                                          </p:spTgt>
                                        </p:tgtEl>
                                        <p:attrNameLst>
                                          <p:attrName>ppt_y</p:attrName>
                                        </p:attrNameLst>
                                      </p:cBhvr>
                                      <p:tavLst>
                                        <p:tav tm="0">
                                          <p:val>
                                            <p:strVal val="#ppt_y"/>
                                          </p:val>
                                        </p:tav>
                                        <p:tav tm="100000">
                                          <p:val>
                                            <p:strVal val="#ppt_y"/>
                                          </p:val>
                                        </p:tav>
                                      </p:tavLst>
                                    </p:anim>
                                    <p:anim calcmode="lin" valueType="num">
                                      <p:cBhvr>
                                        <p:cTn id="36" dur="500" fill="hold"/>
                                        <p:tgtEl>
                                          <p:spTgt spid="7">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p:cTn id="43" dur="500" fill="hold"/>
                                        <p:tgtEl>
                                          <p:spTgt spid="7">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7">
                                            <p:txEl>
                                              <p:pRg st="9" end="9"/>
                                            </p:txEl>
                                          </p:spTgt>
                                        </p:tgtEl>
                                        <p:attrNameLst>
                                          <p:attrName>ppt_y</p:attrName>
                                        </p:attrNameLst>
                                      </p:cBhvr>
                                      <p:tavLst>
                                        <p:tav tm="0">
                                          <p:val>
                                            <p:strVal val="#ppt_y"/>
                                          </p:val>
                                        </p:tav>
                                        <p:tav tm="100000">
                                          <p:val>
                                            <p:strVal val="#ppt_y"/>
                                          </p:val>
                                        </p:tav>
                                      </p:tavLst>
                                    </p:anim>
                                    <p:anim calcmode="lin" valueType="num">
                                      <p:cBhvr>
                                        <p:cTn id="45" dur="500" fill="hold"/>
                                        <p:tgtEl>
                                          <p:spTgt spid="7">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7">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10000"/>
                                  </p:iterate>
                                  <p:childTnLst>
                                    <p:set>
                                      <p:cBhvr>
                                        <p:cTn id="51" dur="1" fill="hold">
                                          <p:stCondLst>
                                            <p:cond delay="0"/>
                                          </p:stCondLst>
                                        </p:cTn>
                                        <p:tgtEl>
                                          <p:spTgt spid="7">
                                            <p:txEl>
                                              <p:pRg st="8" end="8"/>
                                            </p:txEl>
                                          </p:spTgt>
                                        </p:tgtEl>
                                        <p:attrNameLst>
                                          <p:attrName>style.visibility</p:attrName>
                                        </p:attrNameLst>
                                      </p:cBhvr>
                                      <p:to>
                                        <p:strVal val="visible"/>
                                      </p:to>
                                    </p:set>
                                    <p:anim calcmode="lin" valueType="num">
                                      <p:cBhvr>
                                        <p:cTn id="52" dur="500" fill="hold"/>
                                        <p:tgtEl>
                                          <p:spTgt spid="7">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7">
                                            <p:txEl>
                                              <p:pRg st="8" end="8"/>
                                            </p:txEl>
                                          </p:spTgt>
                                        </p:tgtEl>
                                        <p:attrNameLst>
                                          <p:attrName>ppt_y</p:attrName>
                                        </p:attrNameLst>
                                      </p:cBhvr>
                                      <p:tavLst>
                                        <p:tav tm="0">
                                          <p:val>
                                            <p:strVal val="#ppt_y"/>
                                          </p:val>
                                        </p:tav>
                                        <p:tav tm="100000">
                                          <p:val>
                                            <p:strVal val="#ppt_y"/>
                                          </p:val>
                                        </p:tav>
                                      </p:tavLst>
                                    </p:anim>
                                    <p:anim calcmode="lin" valueType="num">
                                      <p:cBhvr>
                                        <p:cTn id="54" dur="500" fill="hold"/>
                                        <p:tgtEl>
                                          <p:spTgt spid="7">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7">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7">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wd">
                                    <p:tmPct val="10000"/>
                                  </p:iterate>
                                  <p:childTnLst>
                                    <p:set>
                                      <p:cBhvr>
                                        <p:cTn id="60" dur="1" fill="hold">
                                          <p:stCondLst>
                                            <p:cond delay="0"/>
                                          </p:stCondLst>
                                        </p:cTn>
                                        <p:tgtEl>
                                          <p:spTgt spid="7">
                                            <p:txEl>
                                              <p:pRg st="7" end="7"/>
                                            </p:txEl>
                                          </p:spTgt>
                                        </p:tgtEl>
                                        <p:attrNameLst>
                                          <p:attrName>style.visibility</p:attrName>
                                        </p:attrNameLst>
                                      </p:cBhvr>
                                      <p:to>
                                        <p:strVal val="visible"/>
                                      </p:to>
                                    </p:set>
                                    <p:anim calcmode="lin" valueType="num">
                                      <p:cBhvr>
                                        <p:cTn id="61" dur="500" fill="hold"/>
                                        <p:tgtEl>
                                          <p:spTgt spid="7">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7">
                                            <p:txEl>
                                              <p:pRg st="7" end="7"/>
                                            </p:txEl>
                                          </p:spTgt>
                                        </p:tgtEl>
                                        <p:attrNameLst>
                                          <p:attrName>ppt_y</p:attrName>
                                        </p:attrNameLst>
                                      </p:cBhvr>
                                      <p:tavLst>
                                        <p:tav tm="0">
                                          <p:val>
                                            <p:strVal val="#ppt_y"/>
                                          </p:val>
                                        </p:tav>
                                        <p:tav tm="100000">
                                          <p:val>
                                            <p:strVal val="#ppt_y"/>
                                          </p:val>
                                        </p:tav>
                                      </p:tavLst>
                                    </p:anim>
                                    <p:anim calcmode="lin" valueType="num">
                                      <p:cBhvr>
                                        <p:cTn id="63" dur="500" fill="hold"/>
                                        <p:tgtEl>
                                          <p:spTgt spid="7">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7">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7">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wd">
                                    <p:tmPct val="10000"/>
                                  </p:iterate>
                                  <p:childTnLst>
                                    <p:set>
                                      <p:cBhvr>
                                        <p:cTn id="69" dur="1" fill="hold">
                                          <p:stCondLst>
                                            <p:cond delay="0"/>
                                          </p:stCondLst>
                                        </p:cTn>
                                        <p:tgtEl>
                                          <p:spTgt spid="7">
                                            <p:txEl>
                                              <p:pRg st="6" end="6"/>
                                            </p:txEl>
                                          </p:spTgt>
                                        </p:tgtEl>
                                        <p:attrNameLst>
                                          <p:attrName>style.visibility</p:attrName>
                                        </p:attrNameLst>
                                      </p:cBhvr>
                                      <p:to>
                                        <p:strVal val="visible"/>
                                      </p:to>
                                    </p:set>
                                    <p:anim calcmode="lin" valueType="num">
                                      <p:cBhvr>
                                        <p:cTn id="70" dur="500" fill="hold"/>
                                        <p:tgtEl>
                                          <p:spTgt spid="7">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7">
                                            <p:txEl>
                                              <p:pRg st="6" end="6"/>
                                            </p:txEl>
                                          </p:spTgt>
                                        </p:tgtEl>
                                        <p:attrNameLst>
                                          <p:attrName>ppt_y</p:attrName>
                                        </p:attrNameLst>
                                      </p:cBhvr>
                                      <p:tavLst>
                                        <p:tav tm="0">
                                          <p:val>
                                            <p:strVal val="#ppt_y"/>
                                          </p:val>
                                        </p:tav>
                                        <p:tav tm="100000">
                                          <p:val>
                                            <p:strVal val="#ppt_y"/>
                                          </p:val>
                                        </p:tav>
                                      </p:tavLst>
                                    </p:anim>
                                    <p:anim calcmode="lin" valueType="num">
                                      <p:cBhvr>
                                        <p:cTn id="72" dur="500" fill="hold"/>
                                        <p:tgtEl>
                                          <p:spTgt spid="7">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7">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7">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wd">
                                    <p:tmPct val="10000"/>
                                  </p:iterate>
                                  <p:childTnLst>
                                    <p:set>
                                      <p:cBhvr>
                                        <p:cTn id="78" dur="1" fill="hold">
                                          <p:stCondLst>
                                            <p:cond delay="0"/>
                                          </p:stCondLst>
                                        </p:cTn>
                                        <p:tgtEl>
                                          <p:spTgt spid="7">
                                            <p:txEl>
                                              <p:pRg st="5" end="5"/>
                                            </p:txEl>
                                          </p:spTgt>
                                        </p:tgtEl>
                                        <p:attrNameLst>
                                          <p:attrName>style.visibility</p:attrName>
                                        </p:attrNameLst>
                                      </p:cBhvr>
                                      <p:to>
                                        <p:strVal val="visible"/>
                                      </p:to>
                                    </p:set>
                                    <p:anim calcmode="lin" valueType="num">
                                      <p:cBhvr>
                                        <p:cTn id="79" dur="500" fill="hold"/>
                                        <p:tgtEl>
                                          <p:spTgt spid="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7">
                                            <p:txEl>
                                              <p:pRg st="5" end="5"/>
                                            </p:txEl>
                                          </p:spTgt>
                                        </p:tgtEl>
                                        <p:attrNameLst>
                                          <p:attrName>ppt_y</p:attrName>
                                        </p:attrNameLst>
                                      </p:cBhvr>
                                      <p:tavLst>
                                        <p:tav tm="0">
                                          <p:val>
                                            <p:strVal val="#ppt_y"/>
                                          </p:val>
                                        </p:tav>
                                        <p:tav tm="100000">
                                          <p:val>
                                            <p:strVal val="#ppt_y"/>
                                          </p:val>
                                        </p:tav>
                                      </p:tavLst>
                                    </p:anim>
                                    <p:anim calcmode="lin" valueType="num">
                                      <p:cBhvr>
                                        <p:cTn id="81" dur="500" fill="hold"/>
                                        <p:tgtEl>
                                          <p:spTgt spid="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7">
                                            <p:txEl>
                                              <p:pRg st="5" end="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wd">
                                    <p:tmPct val="10000"/>
                                  </p:iterate>
                                  <p:childTnLst>
                                    <p:set>
                                      <p:cBhvr>
                                        <p:cTn id="87" dur="1" fill="hold">
                                          <p:stCondLst>
                                            <p:cond delay="0"/>
                                          </p:stCondLst>
                                        </p:cTn>
                                        <p:tgtEl>
                                          <p:spTgt spid="7">
                                            <p:txEl>
                                              <p:pRg st="4" end="4"/>
                                            </p:txEl>
                                          </p:spTgt>
                                        </p:tgtEl>
                                        <p:attrNameLst>
                                          <p:attrName>style.visibility</p:attrName>
                                        </p:attrNameLst>
                                      </p:cBhvr>
                                      <p:to>
                                        <p:strVal val="visible"/>
                                      </p:to>
                                    </p:set>
                                    <p:anim calcmode="lin" valueType="num">
                                      <p:cBhvr>
                                        <p:cTn id="88" dur="500" fill="hold"/>
                                        <p:tgtEl>
                                          <p:spTgt spid="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7">
                                            <p:txEl>
                                              <p:pRg st="4" end="4"/>
                                            </p:txEl>
                                          </p:spTgt>
                                        </p:tgtEl>
                                        <p:attrNameLst>
                                          <p:attrName>ppt_y</p:attrName>
                                        </p:attrNameLst>
                                      </p:cBhvr>
                                      <p:tavLst>
                                        <p:tav tm="0">
                                          <p:val>
                                            <p:strVal val="#ppt_y"/>
                                          </p:val>
                                        </p:tav>
                                        <p:tav tm="100000">
                                          <p:val>
                                            <p:strVal val="#ppt_y"/>
                                          </p:val>
                                        </p:tav>
                                      </p:tavLst>
                                    </p:anim>
                                    <p:anim calcmode="lin" valueType="num">
                                      <p:cBhvr>
                                        <p:cTn id="90" dur="500" fill="hold"/>
                                        <p:tgtEl>
                                          <p:spTgt spid="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7">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wd">
                                    <p:tmPct val="10000"/>
                                  </p:iterate>
                                  <p:childTnLst>
                                    <p:set>
                                      <p:cBhvr>
                                        <p:cTn id="96" dur="1" fill="hold">
                                          <p:stCondLst>
                                            <p:cond delay="0"/>
                                          </p:stCondLst>
                                        </p:cTn>
                                        <p:tgtEl>
                                          <p:spTgt spid="7">
                                            <p:txEl>
                                              <p:pRg st="3" end="3"/>
                                            </p:txEl>
                                          </p:spTgt>
                                        </p:tgtEl>
                                        <p:attrNameLst>
                                          <p:attrName>style.visibility</p:attrName>
                                        </p:attrNameLst>
                                      </p:cBhvr>
                                      <p:to>
                                        <p:strVal val="visible"/>
                                      </p:to>
                                    </p:set>
                                    <p:anim calcmode="lin" valueType="num">
                                      <p:cBhvr>
                                        <p:cTn id="97" dur="500" fill="hold"/>
                                        <p:tgtEl>
                                          <p:spTgt spid="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7">
                                            <p:txEl>
                                              <p:pRg st="3" end="3"/>
                                            </p:txEl>
                                          </p:spTgt>
                                        </p:tgtEl>
                                        <p:attrNameLst>
                                          <p:attrName>ppt_y</p:attrName>
                                        </p:attrNameLst>
                                      </p:cBhvr>
                                      <p:tavLst>
                                        <p:tav tm="0">
                                          <p:val>
                                            <p:strVal val="#ppt_y"/>
                                          </p:val>
                                        </p:tav>
                                        <p:tav tm="100000">
                                          <p:val>
                                            <p:strVal val="#ppt_y"/>
                                          </p:val>
                                        </p:tav>
                                      </p:tavLst>
                                    </p:anim>
                                    <p:anim calcmode="lin" valueType="num">
                                      <p:cBhvr>
                                        <p:cTn id="99" dur="500" fill="hold"/>
                                        <p:tgtEl>
                                          <p:spTgt spid="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7">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wd">
                                    <p:tmPct val="10000"/>
                                  </p:iterate>
                                  <p:childTnLst>
                                    <p:set>
                                      <p:cBhvr>
                                        <p:cTn id="105" dur="1" fill="hold">
                                          <p:stCondLst>
                                            <p:cond delay="0"/>
                                          </p:stCondLst>
                                        </p:cTn>
                                        <p:tgtEl>
                                          <p:spTgt spid="7">
                                            <p:txEl>
                                              <p:pRg st="2" end="2"/>
                                            </p:txEl>
                                          </p:spTgt>
                                        </p:tgtEl>
                                        <p:attrNameLst>
                                          <p:attrName>style.visibility</p:attrName>
                                        </p:attrNameLst>
                                      </p:cBhvr>
                                      <p:to>
                                        <p:strVal val="visible"/>
                                      </p:to>
                                    </p:set>
                                    <p:anim calcmode="lin" valueType="num">
                                      <p:cBhvr>
                                        <p:cTn id="106" dur="500" fill="hold"/>
                                        <p:tgtEl>
                                          <p:spTgt spid="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108" dur="500" fill="hold"/>
                                        <p:tgtEl>
                                          <p:spTgt spid="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7">
                                            <p:txEl>
                                              <p:pRg st="2" end="2"/>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41" presetClass="entr" presetSubtype="0" fill="hold" grpId="0" nodeType="clickEffect">
                                  <p:stCondLst>
                                    <p:cond delay="0"/>
                                  </p:stCondLst>
                                  <p:iterate type="wd">
                                    <p:tmPct val="10000"/>
                                  </p:iterate>
                                  <p:childTnLst>
                                    <p:set>
                                      <p:cBhvr>
                                        <p:cTn id="114" dur="1" fill="hold">
                                          <p:stCondLst>
                                            <p:cond delay="0"/>
                                          </p:stCondLst>
                                        </p:cTn>
                                        <p:tgtEl>
                                          <p:spTgt spid="7">
                                            <p:txEl>
                                              <p:pRg st="1" end="1"/>
                                            </p:txEl>
                                          </p:spTgt>
                                        </p:tgtEl>
                                        <p:attrNameLst>
                                          <p:attrName>style.visibility</p:attrName>
                                        </p:attrNameLst>
                                      </p:cBhvr>
                                      <p:to>
                                        <p:strVal val="visible"/>
                                      </p:to>
                                    </p:set>
                                    <p:anim calcmode="lin" valueType="num">
                                      <p:cBhvr>
                                        <p:cTn id="115" dur="50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6"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117" dur="50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8" dur="50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9" dur="500" tmFilter="0,0; .5, 1; 1, 1"/>
                                        <p:tgtEl>
                                          <p:spTgt spid="7">
                                            <p:txEl>
                                              <p:pRg st="1" end="1"/>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41" presetClass="entr" presetSubtype="0" fill="hold" grpId="0" nodeType="clickEffect">
                                  <p:stCondLst>
                                    <p:cond delay="0"/>
                                  </p:stCondLst>
                                  <p:iterate type="wd">
                                    <p:tmPct val="10000"/>
                                  </p:iterate>
                                  <p:childTnLst>
                                    <p:set>
                                      <p:cBhvr>
                                        <p:cTn id="123" dur="1" fill="hold">
                                          <p:stCondLst>
                                            <p:cond delay="0"/>
                                          </p:stCondLst>
                                        </p:cTn>
                                        <p:tgtEl>
                                          <p:spTgt spid="7">
                                            <p:txEl>
                                              <p:pRg st="0" end="0"/>
                                            </p:txEl>
                                          </p:spTgt>
                                        </p:tgtEl>
                                        <p:attrNameLst>
                                          <p:attrName>style.visibility</p:attrName>
                                        </p:attrNameLst>
                                      </p:cBhvr>
                                      <p:to>
                                        <p:strVal val="visible"/>
                                      </p:to>
                                    </p:set>
                                    <p:anim calcmode="lin" valueType="num">
                                      <p:cBhvr>
                                        <p:cTn id="124"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5"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26"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7"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8"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rev="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65150" y="2650921"/>
            <a:ext cx="8229600" cy="1143000"/>
          </a:xfrm>
        </p:spPr>
        <p:txBody>
          <a:bodyPr>
            <a:noAutofit/>
          </a:bodyPr>
          <a:lstStyle/>
          <a:p>
            <a:pPr algn="l"/>
            <a:r>
              <a:rPr lang="en-US" altLang="en-US" sz="10000" dirty="0" smtClean="0">
                <a:latin typeface="Impact" pitchFamily="34" charset="0"/>
                <a:ea typeface="Impact" pitchFamily="34" charset="0"/>
                <a:cs typeface="Impact" pitchFamily="34" charset="0"/>
              </a:rPr>
              <a:t>Part one</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two</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three</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Part </a:t>
            </a:r>
            <a:r>
              <a:rPr lang="en-US" altLang="en-US" sz="10000" dirty="0" smtClean="0">
                <a:solidFill>
                  <a:srgbClr val="FF0000"/>
                </a:solidFill>
                <a:latin typeface="Impact" pitchFamily="34" charset="0"/>
                <a:ea typeface="Impact" pitchFamily="34" charset="0"/>
                <a:cs typeface="Impact" pitchFamily="34" charset="0"/>
              </a:rPr>
              <a:t>four</a:t>
            </a:r>
          </a:p>
        </p:txBody>
      </p:sp>
      <p:pic>
        <p:nvPicPr>
          <p:cNvPr id="2" name="Picture 1"/>
          <p:cNvPicPr>
            <a:picLocks noChangeAspect="1"/>
          </p:cNvPicPr>
          <p:nvPr/>
        </p:nvPicPr>
        <p:blipFill>
          <a:blip r:embed="rId3"/>
          <a:stretch>
            <a:fillRect/>
          </a:stretch>
        </p:blipFill>
        <p:spPr>
          <a:xfrm>
            <a:off x="5868844" y="2093266"/>
            <a:ext cx="3121898" cy="1873139"/>
          </a:xfrm>
          <a:prstGeom prst="rect">
            <a:avLst/>
          </a:prstGeom>
        </p:spPr>
      </p:pic>
    </p:spTree>
    <p:extLst>
      <p:ext uri="{BB962C8B-B14F-4D97-AF65-F5344CB8AC3E}">
        <p14:creationId xmlns:p14="http://schemas.microsoft.com/office/powerpoint/2010/main" val="1948375266"/>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5727" y="850948"/>
            <a:ext cx="6985000" cy="5664200"/>
          </a:xfrm>
          <a:prstGeom prst="rect">
            <a:avLst/>
          </a:prstGeom>
        </p:spPr>
      </p:pic>
      <p:sp>
        <p:nvSpPr>
          <p:cNvPr id="6"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And the </a:t>
            </a:r>
            <a:r>
              <a:rPr lang="en-US" sz="5000" dirty="0" smtClean="0">
                <a:solidFill>
                  <a:srgbClr val="FF0000"/>
                </a:solidFill>
                <a:latin typeface="Impact"/>
                <a:cs typeface="Impact"/>
              </a:rPr>
              <a:t>latest</a:t>
            </a:r>
            <a:r>
              <a:rPr lang="en-US" sz="5000" dirty="0" smtClean="0">
                <a:solidFill>
                  <a:srgbClr val="000000"/>
                </a:solidFill>
                <a:latin typeface="Impact"/>
                <a:cs typeface="Impact"/>
              </a:rPr>
              <a:t> by Ofsted is …</a:t>
            </a:r>
            <a:endParaRPr lang="en-US" sz="5000" dirty="0">
              <a:solidFill>
                <a:srgbClr val="000000"/>
              </a:solidFill>
              <a:latin typeface="Impact"/>
              <a:cs typeface="Impact"/>
            </a:endParaRPr>
          </a:p>
        </p:txBody>
      </p:sp>
    </p:spTree>
    <p:extLst>
      <p:ext uri="{BB962C8B-B14F-4D97-AF65-F5344CB8AC3E}">
        <p14:creationId xmlns:p14="http://schemas.microsoft.com/office/powerpoint/2010/main" val="2092125012"/>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284067"/>
            <a:ext cx="7784398" cy="833297"/>
          </a:xfrm>
        </p:spPr>
        <p:txBody>
          <a:bodyPr>
            <a:noAutofit/>
          </a:bodyPr>
          <a:lstStyle/>
          <a:p>
            <a:pPr algn="l"/>
            <a:r>
              <a:rPr lang="en-US" sz="5000" dirty="0" smtClean="0">
                <a:solidFill>
                  <a:srgbClr val="000000"/>
                </a:solidFill>
                <a:latin typeface="Impact"/>
                <a:cs typeface="Impact"/>
              </a:rPr>
              <a:t>Mike Cladingbowl</a:t>
            </a:r>
            <a:br>
              <a:rPr lang="en-US" sz="5000" dirty="0" smtClean="0">
                <a:solidFill>
                  <a:srgbClr val="000000"/>
                </a:solidFill>
                <a:latin typeface="Impact"/>
                <a:cs typeface="Impact"/>
              </a:rPr>
            </a:br>
            <a:r>
              <a:rPr lang="en-US" sz="3000" dirty="0"/>
              <a:t>National Ofsted Director for Schools</a:t>
            </a:r>
            <a:endParaRPr lang="en-US" sz="3000" dirty="0">
              <a:solidFill>
                <a:srgbClr val="000000"/>
              </a:solidFill>
              <a:latin typeface="Impact"/>
              <a:cs typeface="Impact"/>
            </a:endParaRPr>
          </a:p>
        </p:txBody>
      </p:sp>
      <p:pic>
        <p:nvPicPr>
          <p:cNvPr id="3" name="Picture 2"/>
          <p:cNvPicPr>
            <a:picLocks noChangeAspect="1"/>
          </p:cNvPicPr>
          <p:nvPr/>
        </p:nvPicPr>
        <p:blipFill>
          <a:blip r:embed="rId3"/>
          <a:stretch>
            <a:fillRect/>
          </a:stretch>
        </p:blipFill>
        <p:spPr>
          <a:xfrm>
            <a:off x="1251569" y="1544961"/>
            <a:ext cx="6649158" cy="4986869"/>
          </a:xfrm>
          <a:prstGeom prst="rect">
            <a:avLst/>
          </a:prstGeom>
        </p:spPr>
      </p:pic>
    </p:spTree>
    <p:extLst>
      <p:ext uri="{BB962C8B-B14F-4D97-AF65-F5344CB8AC3E}">
        <p14:creationId xmlns:p14="http://schemas.microsoft.com/office/powerpoint/2010/main" val="2316217946"/>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329" y="1149896"/>
            <a:ext cx="8644112" cy="4770537"/>
          </a:xfrm>
          <a:prstGeom prst="rect">
            <a:avLst/>
          </a:prstGeom>
        </p:spPr>
        <p:txBody>
          <a:bodyPr wrap="square">
            <a:spAutoFit/>
          </a:bodyPr>
          <a:lstStyle/>
          <a:p>
            <a:r>
              <a:rPr lang="en-US" sz="2000" b="1" dirty="0" smtClean="0"/>
              <a:t>This is the outcome of the meeting.</a:t>
            </a:r>
            <a:endParaRPr lang="en-US" sz="2000" dirty="0"/>
          </a:p>
          <a:p>
            <a:endParaRPr lang="en-US" sz="2000" b="1" dirty="0"/>
          </a:p>
          <a:p>
            <a:pPr marL="457200" indent="-457200">
              <a:lnSpc>
                <a:spcPct val="120000"/>
              </a:lnSpc>
              <a:buFont typeface="+mj-lt"/>
              <a:buAutoNum type="arabicPeriod"/>
            </a:pPr>
            <a:r>
              <a:rPr lang="en-US" sz="2000" dirty="0"/>
              <a:t>That inspectors must </a:t>
            </a:r>
            <a:r>
              <a:rPr lang="en-US" sz="2000" dirty="0">
                <a:solidFill>
                  <a:srgbClr val="FF0000"/>
                </a:solidFill>
              </a:rPr>
              <a:t>always</a:t>
            </a:r>
            <a:r>
              <a:rPr lang="en-US" sz="2000" dirty="0"/>
              <a:t> visit </a:t>
            </a:r>
            <a:r>
              <a:rPr lang="en-US" sz="2000" dirty="0" smtClean="0"/>
              <a:t>classrooms.</a:t>
            </a:r>
            <a:endParaRPr lang="en-US" sz="2000" dirty="0"/>
          </a:p>
          <a:p>
            <a:pPr marL="457200" indent="-457200">
              <a:lnSpc>
                <a:spcPct val="120000"/>
              </a:lnSpc>
              <a:buFont typeface="+mj-lt"/>
              <a:buAutoNum type="arabicPeriod"/>
            </a:pPr>
            <a:r>
              <a:rPr lang="en-US" sz="2000" dirty="0"/>
              <a:t>That we can give a </a:t>
            </a:r>
            <a:r>
              <a:rPr lang="en-US" sz="2000" dirty="0">
                <a:solidFill>
                  <a:srgbClr val="FF0000"/>
                </a:solidFill>
              </a:rPr>
              <a:t>different</a:t>
            </a:r>
            <a:r>
              <a:rPr lang="en-US" sz="2000" dirty="0"/>
              <a:t> grade for teaching than we do for overall achievement.</a:t>
            </a:r>
          </a:p>
          <a:p>
            <a:pPr marL="457200" indent="-457200">
              <a:lnSpc>
                <a:spcPct val="120000"/>
              </a:lnSpc>
              <a:buFont typeface="+mj-lt"/>
              <a:buAutoNum type="arabicPeriod"/>
            </a:pPr>
            <a:r>
              <a:rPr lang="en-US" sz="2000" dirty="0"/>
              <a:t>No aggregated grades. No more grades recorded on EFs.</a:t>
            </a:r>
          </a:p>
          <a:p>
            <a:pPr marL="457200" indent="-457200">
              <a:lnSpc>
                <a:spcPct val="120000"/>
              </a:lnSpc>
              <a:buFont typeface="+mj-lt"/>
              <a:buAutoNum type="arabicPeriod"/>
            </a:pPr>
            <a:r>
              <a:rPr lang="en-US" sz="2000" dirty="0"/>
              <a:t>Instead, inspectors will record what is going well, and what is going less well, and use this to feed back to teachers.</a:t>
            </a:r>
          </a:p>
          <a:p>
            <a:pPr marL="457200" indent="-457200">
              <a:lnSpc>
                <a:spcPct val="120000"/>
              </a:lnSpc>
              <a:buFont typeface="+mj-lt"/>
              <a:buAutoNum type="arabicPeriod"/>
            </a:pPr>
            <a:r>
              <a:rPr lang="en-US" sz="2000" dirty="0"/>
              <a:t>Looking across a range of children’s </a:t>
            </a:r>
            <a:r>
              <a:rPr lang="en-US" sz="2000" dirty="0" smtClean="0"/>
              <a:t>work </a:t>
            </a:r>
            <a:r>
              <a:rPr lang="en-US" sz="2000" dirty="0" smtClean="0">
                <a:solidFill>
                  <a:srgbClr val="FF0000"/>
                </a:solidFill>
              </a:rPr>
              <a:t>(in books)</a:t>
            </a:r>
            <a:r>
              <a:rPr lang="en-US" sz="2000" dirty="0" smtClean="0"/>
              <a:t>, establishing how </a:t>
            </a:r>
            <a:r>
              <a:rPr lang="en-US" sz="2000" dirty="0"/>
              <a:t>well children acquire knowledge (</a:t>
            </a:r>
            <a:r>
              <a:rPr lang="en-US" sz="2000" dirty="0">
                <a:solidFill>
                  <a:srgbClr val="FF0000"/>
                </a:solidFill>
              </a:rPr>
              <a:t>student conversations</a:t>
            </a:r>
            <a:r>
              <a:rPr lang="en-US" sz="2000" dirty="0"/>
              <a:t>), understanding the teachers’ own views, observing direct practice, and checking on the views of children and parents.</a:t>
            </a:r>
          </a:p>
          <a:p>
            <a:pPr marL="457200" indent="-457200">
              <a:lnSpc>
                <a:spcPct val="120000"/>
              </a:lnSpc>
              <a:buFont typeface="+mj-lt"/>
              <a:buAutoNum type="arabicPeriod"/>
            </a:pPr>
            <a:r>
              <a:rPr lang="en-US" sz="2000" dirty="0" smtClean="0"/>
              <a:t>That </a:t>
            </a:r>
            <a:r>
              <a:rPr lang="en-US" sz="2000" dirty="0"/>
              <a:t>individual lesson check-lists </a:t>
            </a:r>
            <a:r>
              <a:rPr lang="en-US" sz="2000" dirty="0" smtClean="0"/>
              <a:t>are </a:t>
            </a:r>
            <a:r>
              <a:rPr lang="en-US" sz="2000" dirty="0"/>
              <a:t>not helpful</a:t>
            </a:r>
            <a:r>
              <a:rPr lang="en-US" sz="2000" dirty="0" smtClean="0"/>
              <a:t>.</a:t>
            </a:r>
            <a:endParaRPr lang="en-US" sz="2000" dirty="0"/>
          </a:p>
        </p:txBody>
      </p:sp>
      <p:sp>
        <p:nvSpPr>
          <p:cNvPr id="6" name="Title 1"/>
          <p:cNvSpPr txBox="1">
            <a:spLocks/>
          </p:cNvSpPr>
          <p:nvPr/>
        </p:nvSpPr>
        <p:spPr>
          <a:xfrm>
            <a:off x="116329" y="17651"/>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FF0000"/>
                </a:solidFill>
                <a:latin typeface="Impact"/>
                <a:cs typeface="Impact"/>
              </a:rPr>
              <a:t>Ofsted: </a:t>
            </a:r>
            <a:r>
              <a:rPr lang="en-US" sz="5000" dirty="0" smtClean="0">
                <a:solidFill>
                  <a:srgbClr val="000000"/>
                </a:solidFill>
                <a:latin typeface="Impact"/>
                <a:cs typeface="Impact"/>
              </a:rPr>
              <a:t>February 2014 </a:t>
            </a:r>
            <a:endParaRPr lang="en-US" sz="5000" dirty="0">
              <a:solidFill>
                <a:srgbClr val="000000"/>
              </a:solidFill>
              <a:latin typeface="Impact"/>
              <a:cs typeface="Impact"/>
            </a:endParaRPr>
          </a:p>
        </p:txBody>
      </p:sp>
    </p:spTree>
    <p:extLst>
      <p:ext uri="{BB962C8B-B14F-4D97-AF65-F5344CB8AC3E}">
        <p14:creationId xmlns:p14="http://schemas.microsoft.com/office/powerpoint/2010/main" val="3148208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wd">
                                    <p:tmPct val="10000"/>
                                  </p:iterate>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71642" y="17651"/>
            <a:ext cx="5002306" cy="6858000"/>
          </a:xfrm>
          <a:prstGeom prst="rect">
            <a:avLst/>
          </a:prstGeom>
        </p:spPr>
      </p:pic>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FF0000"/>
                </a:solidFill>
                <a:latin typeface="Impact"/>
                <a:cs typeface="Impact"/>
              </a:rPr>
              <a:t>No</a:t>
            </a:r>
            <a:r>
              <a:rPr lang="en-US" sz="5000" dirty="0" smtClean="0">
                <a:solidFill>
                  <a:srgbClr val="000000"/>
                </a:solidFill>
                <a:latin typeface="Impact"/>
                <a:cs typeface="Impact"/>
              </a:rPr>
              <a:t> more grades!</a:t>
            </a:r>
            <a:endParaRPr lang="en-US" sz="5000" dirty="0">
              <a:solidFill>
                <a:srgbClr val="000000"/>
              </a:solidFill>
              <a:latin typeface="Impact"/>
              <a:cs typeface="Impact"/>
            </a:endParaRPr>
          </a:p>
        </p:txBody>
      </p:sp>
    </p:spTree>
    <p:extLst>
      <p:ext uri="{BB962C8B-B14F-4D97-AF65-F5344CB8AC3E}">
        <p14:creationId xmlns:p14="http://schemas.microsoft.com/office/powerpoint/2010/main" val="2316217946"/>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1569" y="108140"/>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000000"/>
                </a:solidFill>
                <a:latin typeface="Impact"/>
                <a:cs typeface="Impact"/>
              </a:rPr>
              <a:t>A </a:t>
            </a:r>
            <a:r>
              <a:rPr lang="en-US" sz="5000" dirty="0" smtClean="0">
                <a:solidFill>
                  <a:srgbClr val="FF0000"/>
                </a:solidFill>
                <a:latin typeface="Impact"/>
                <a:cs typeface="Impact"/>
              </a:rPr>
              <a:t>common</a:t>
            </a:r>
            <a:r>
              <a:rPr lang="en-US" sz="5000" dirty="0" smtClean="0">
                <a:solidFill>
                  <a:srgbClr val="000000"/>
                </a:solidFill>
                <a:latin typeface="Impact"/>
                <a:cs typeface="Impact"/>
              </a:rPr>
              <a:t> framework?</a:t>
            </a:r>
            <a:endParaRPr lang="en-US" sz="5000" dirty="0">
              <a:solidFill>
                <a:srgbClr val="000000"/>
              </a:solidFill>
              <a:latin typeface="Impact"/>
              <a:cs typeface="Impact"/>
            </a:endParaRPr>
          </a:p>
        </p:txBody>
      </p:sp>
      <p:sp>
        <p:nvSpPr>
          <p:cNvPr id="5" name="Rectangle 4"/>
          <p:cNvSpPr/>
          <p:nvPr/>
        </p:nvSpPr>
        <p:spPr>
          <a:xfrm>
            <a:off x="549023" y="1347867"/>
            <a:ext cx="8161549" cy="1928733"/>
          </a:xfrm>
          <a:prstGeom prst="rect">
            <a:avLst/>
          </a:prstGeom>
        </p:spPr>
        <p:txBody>
          <a:bodyPr wrap="square">
            <a:spAutoFit/>
          </a:bodyPr>
          <a:lstStyle/>
          <a:p>
            <a:pPr>
              <a:lnSpc>
                <a:spcPct val="120000"/>
              </a:lnSpc>
            </a:pPr>
            <a:r>
              <a:rPr lang="en-US" sz="2000" dirty="0"/>
              <a:t>This </a:t>
            </a:r>
            <a:r>
              <a:rPr lang="en-US" sz="2000" dirty="0" smtClean="0"/>
              <a:t>framework may exist </a:t>
            </a:r>
            <a:r>
              <a:rPr lang="en-US" sz="2000" dirty="0"/>
              <a:t>in your </a:t>
            </a:r>
            <a:r>
              <a:rPr lang="en-US" sz="2000" dirty="0" smtClean="0"/>
              <a:t>mind …</a:t>
            </a:r>
          </a:p>
          <a:p>
            <a:pPr>
              <a:lnSpc>
                <a:spcPct val="120000"/>
              </a:lnSpc>
            </a:pPr>
            <a:endParaRPr lang="en-US" sz="2000" dirty="0"/>
          </a:p>
          <a:p>
            <a:pPr>
              <a:lnSpc>
                <a:spcPct val="120000"/>
              </a:lnSpc>
            </a:pPr>
            <a:r>
              <a:rPr lang="en-US" sz="2000" i="1" dirty="0" smtClean="0"/>
              <a:t>Across </a:t>
            </a:r>
            <a:r>
              <a:rPr lang="en-US" sz="2000" i="1" dirty="0"/>
              <a:t>the whole </a:t>
            </a:r>
            <a:r>
              <a:rPr lang="en-US" sz="2000" i="1" dirty="0" smtClean="0"/>
              <a:t>school, </a:t>
            </a:r>
            <a:r>
              <a:rPr lang="en-US" sz="2000" i="1" dirty="0"/>
              <a:t>whether you be an </a:t>
            </a:r>
            <a:r>
              <a:rPr lang="en-US" sz="2000" i="1" dirty="0" smtClean="0"/>
              <a:t>observer, </a:t>
            </a:r>
            <a:r>
              <a:rPr lang="en-US" sz="2000" i="1" dirty="0"/>
              <a:t>a </a:t>
            </a:r>
            <a:r>
              <a:rPr lang="en-US" sz="2000" i="1" dirty="0" smtClean="0"/>
              <a:t>coach, a mentee </a:t>
            </a:r>
            <a:r>
              <a:rPr lang="en-US" sz="2000" i="1" dirty="0"/>
              <a:t>or the </a:t>
            </a:r>
            <a:r>
              <a:rPr lang="en-US" sz="2000" i="1" dirty="0" smtClean="0"/>
              <a:t>observed, </a:t>
            </a:r>
            <a:r>
              <a:rPr lang="en-US" sz="2000" i="1" dirty="0"/>
              <a:t>we </a:t>
            </a:r>
            <a:r>
              <a:rPr lang="en-US" sz="2000" i="1" dirty="0" smtClean="0"/>
              <a:t>will all </a:t>
            </a:r>
            <a:r>
              <a:rPr lang="en-US" sz="2000" i="1" dirty="0"/>
              <a:t>need to have a criteria in order to be able to understand what “is” a good teacher?</a:t>
            </a:r>
          </a:p>
        </p:txBody>
      </p:sp>
      <p:pic>
        <p:nvPicPr>
          <p:cNvPr id="6" name="Picture 5"/>
          <p:cNvPicPr>
            <a:picLocks noChangeAspect="1"/>
          </p:cNvPicPr>
          <p:nvPr/>
        </p:nvPicPr>
        <p:blipFill>
          <a:blip r:embed="rId3"/>
          <a:stretch>
            <a:fillRect/>
          </a:stretch>
        </p:blipFill>
        <p:spPr>
          <a:xfrm>
            <a:off x="3677864" y="3276600"/>
            <a:ext cx="5397500" cy="3581400"/>
          </a:xfrm>
          <a:prstGeom prst="rect">
            <a:avLst/>
          </a:prstGeom>
        </p:spPr>
      </p:pic>
    </p:spTree>
    <p:extLst>
      <p:ext uri="{BB962C8B-B14F-4D97-AF65-F5344CB8AC3E}">
        <p14:creationId xmlns:p14="http://schemas.microsoft.com/office/powerpoint/2010/main" val="1294942903"/>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71810" y="6478588"/>
            <a:ext cx="130333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a:t>Image: </a:t>
            </a:r>
            <a:r>
              <a:rPr lang="en-US" altLang="en-US" sz="1000">
                <a:hlinkClick r:id="rId3"/>
              </a:rPr>
              <a:t>lbsolutions.no</a:t>
            </a:r>
            <a:r>
              <a:rPr lang="en-US" altLang="en-US" sz="1000"/>
              <a:t> </a:t>
            </a:r>
          </a:p>
        </p:txBody>
      </p:sp>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82" y="60325"/>
            <a:ext cx="4754563" cy="6459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Title 1"/>
          <p:cNvSpPr>
            <a:spLocks noGrp="1"/>
          </p:cNvSpPr>
          <p:nvPr>
            <p:ph type="title"/>
          </p:nvPr>
        </p:nvSpPr>
        <p:spPr>
          <a:xfrm>
            <a:off x="565150" y="3144838"/>
            <a:ext cx="8229600" cy="1143000"/>
          </a:xfrm>
        </p:spPr>
        <p:txBody>
          <a:bodyPr>
            <a:normAutofit fontScale="90000"/>
          </a:bodyPr>
          <a:lstStyle/>
          <a:p>
            <a:pPr algn="r"/>
            <a:r>
              <a:rPr lang="en-US" altLang="en-US" sz="6000" dirty="0" smtClean="0">
                <a:latin typeface="Impact" pitchFamily="34" charset="0"/>
                <a:ea typeface="Impact" pitchFamily="34" charset="0"/>
                <a:cs typeface="Impact" pitchFamily="34" charset="0"/>
              </a:rPr>
              <a:t>Questions?</a:t>
            </a:r>
            <a:br>
              <a:rPr lang="en-US" altLang="en-US" sz="6000" dirty="0" smtClean="0">
                <a:latin typeface="Impact" pitchFamily="34" charset="0"/>
                <a:ea typeface="Impact" pitchFamily="34" charset="0"/>
                <a:cs typeface="Impact" pitchFamily="34" charset="0"/>
              </a:rPr>
            </a:br>
            <a:r>
              <a:rPr lang="en-US" altLang="en-US" sz="6000" dirty="0" smtClean="0">
                <a:latin typeface="Impact" pitchFamily="34" charset="0"/>
                <a:ea typeface="Impact" pitchFamily="34" charset="0"/>
                <a:cs typeface="Impact" pitchFamily="34" charset="0"/>
              </a:rPr>
              <a:t/>
            </a:r>
            <a:br>
              <a:rPr lang="en-US" altLang="en-US" sz="6000" dirty="0" smtClean="0">
                <a:latin typeface="Impact" pitchFamily="34" charset="0"/>
                <a:ea typeface="Impact" pitchFamily="34" charset="0"/>
                <a:cs typeface="Impact" pitchFamily="34" charset="0"/>
              </a:rPr>
            </a:br>
            <a:endParaRPr lang="en-US" altLang="en-US" sz="6000" dirty="0" smtClean="0">
              <a:solidFill>
                <a:srgbClr val="FF0000"/>
              </a:solidFill>
              <a:latin typeface="Impact" pitchFamily="34" charset="0"/>
              <a:ea typeface="Impact" pitchFamily="34" charset="0"/>
              <a:cs typeface="Impact" pitchFamily="34" charset="0"/>
            </a:endParaRPr>
          </a:p>
        </p:txBody>
      </p:sp>
    </p:spTree>
    <p:extLst>
      <p:ext uri="{BB962C8B-B14F-4D97-AF65-F5344CB8AC3E}">
        <p14:creationId xmlns:p14="http://schemas.microsoft.com/office/powerpoint/2010/main" val="2068587923"/>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ving your ‘worth’ as a teacher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748" y="4862715"/>
            <a:ext cx="2611296" cy="195847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363416" y="850948"/>
            <a:ext cx="8534399" cy="4324261"/>
          </a:xfrm>
          <a:prstGeom prst="rect">
            <a:avLst/>
          </a:prstGeom>
        </p:spPr>
        <p:txBody>
          <a:bodyPr wrap="square">
            <a:spAutoFit/>
          </a:bodyPr>
          <a:lstStyle/>
          <a:p>
            <a:r>
              <a:rPr lang="en-GB" sz="2500" dirty="0">
                <a:solidFill>
                  <a:srgbClr val="333333"/>
                </a:solidFill>
              </a:rPr>
              <a:t>For most teachers, their </a:t>
            </a:r>
            <a:r>
              <a:rPr lang="en-GB" sz="2500" b="1" dirty="0">
                <a:solidFill>
                  <a:srgbClr val="FF0000"/>
                </a:solidFill>
              </a:rPr>
              <a:t>first experience </a:t>
            </a:r>
            <a:r>
              <a:rPr lang="en-GB" sz="2500" dirty="0">
                <a:solidFill>
                  <a:srgbClr val="333333"/>
                </a:solidFill>
              </a:rPr>
              <a:t>of lesson observation usually occurs on an Initial Teacher Training (ITT) course when they are observed on teaching placement, with feedback typically given on their ‘strengths’ and ‘weaknesses’ and </a:t>
            </a:r>
            <a:r>
              <a:rPr lang="en-GB" sz="2500" b="1" dirty="0">
                <a:solidFill>
                  <a:srgbClr val="FF0000"/>
                </a:solidFill>
              </a:rPr>
              <a:t>how to improve</a:t>
            </a:r>
            <a:r>
              <a:rPr lang="en-GB" sz="2500" dirty="0">
                <a:solidFill>
                  <a:srgbClr val="333333"/>
                </a:solidFill>
              </a:rPr>
              <a:t> their practice in the future. </a:t>
            </a:r>
            <a:endParaRPr lang="en-GB" sz="2500" dirty="0" smtClean="0">
              <a:solidFill>
                <a:srgbClr val="333333"/>
              </a:solidFill>
            </a:endParaRPr>
          </a:p>
          <a:p>
            <a:endParaRPr lang="en-GB" sz="2500" dirty="0">
              <a:solidFill>
                <a:srgbClr val="333333"/>
              </a:solidFill>
            </a:endParaRPr>
          </a:p>
          <a:p>
            <a:r>
              <a:rPr lang="en-GB" sz="2500" dirty="0" smtClean="0">
                <a:solidFill>
                  <a:srgbClr val="333333"/>
                </a:solidFill>
              </a:rPr>
              <a:t>The often considers </a:t>
            </a:r>
            <a:r>
              <a:rPr lang="en-GB" sz="2500" b="1" dirty="0" smtClean="0">
                <a:solidFill>
                  <a:srgbClr val="FF0000"/>
                </a:solidFill>
              </a:rPr>
              <a:t>endless paperwork and a grade</a:t>
            </a:r>
            <a:r>
              <a:rPr lang="en-GB" sz="2500" dirty="0" smtClean="0">
                <a:solidFill>
                  <a:srgbClr val="333333"/>
                </a:solidFill>
              </a:rPr>
              <a:t>.</a:t>
            </a:r>
          </a:p>
          <a:p>
            <a:endParaRPr lang="en-GB" sz="2500" dirty="0">
              <a:solidFill>
                <a:srgbClr val="333333"/>
              </a:solidFill>
            </a:endParaRPr>
          </a:p>
          <a:p>
            <a:r>
              <a:rPr lang="en-GB" sz="2500" dirty="0" smtClean="0">
                <a:solidFill>
                  <a:srgbClr val="333333"/>
                </a:solidFill>
              </a:rPr>
              <a:t>From </a:t>
            </a:r>
            <a:r>
              <a:rPr lang="en-GB" sz="2500" dirty="0">
                <a:solidFill>
                  <a:srgbClr val="333333"/>
                </a:solidFill>
              </a:rPr>
              <a:t>this point onwards, whether it is for appraisal, inspection, CPD or research purposes, </a:t>
            </a:r>
            <a:r>
              <a:rPr lang="en-GB" sz="2500" b="1" dirty="0">
                <a:solidFill>
                  <a:srgbClr val="FF0000"/>
                </a:solidFill>
              </a:rPr>
              <a:t>observation becomes a constant in teachers’ professional lives.</a:t>
            </a:r>
          </a:p>
        </p:txBody>
      </p:sp>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Context</a:t>
            </a:r>
            <a:endParaRPr lang="en-US" sz="5000" dirty="0">
              <a:solidFill>
                <a:srgbClr val="000000"/>
              </a:solidFill>
              <a:latin typeface="Impact"/>
              <a:cs typeface="Impact"/>
            </a:endParaRPr>
          </a:p>
        </p:txBody>
      </p:sp>
    </p:spTree>
    <p:extLst>
      <p:ext uri="{BB962C8B-B14F-4D97-AF65-F5344CB8AC3E}">
        <p14:creationId xmlns:p14="http://schemas.microsoft.com/office/powerpoint/2010/main" val="3422450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1491" y="1884190"/>
            <a:ext cx="6631747" cy="4973810"/>
          </a:xfrm>
          <a:prstGeom prst="rect">
            <a:avLst/>
          </a:prstGeom>
        </p:spPr>
      </p:pic>
      <p:sp>
        <p:nvSpPr>
          <p:cNvPr id="9218" name="Title 1"/>
          <p:cNvSpPr>
            <a:spLocks noGrp="1"/>
          </p:cNvSpPr>
          <p:nvPr>
            <p:ph type="ctrTitle"/>
          </p:nvPr>
        </p:nvSpPr>
        <p:spPr>
          <a:xfrm>
            <a:off x="117256" y="135304"/>
            <a:ext cx="8916987" cy="789811"/>
          </a:xfrm>
        </p:spPr>
        <p:txBody>
          <a:bodyPr/>
          <a:lstStyle/>
          <a:p>
            <a:pPr>
              <a:lnSpc>
                <a:spcPct val="80000"/>
              </a:lnSpc>
            </a:pPr>
            <a:r>
              <a:rPr lang="en-US" altLang="en-US" sz="5000" dirty="0" smtClean="0">
                <a:latin typeface="Impact" pitchFamily="34" charset="0"/>
                <a:ea typeface="Impact" pitchFamily="34" charset="0"/>
                <a:cs typeface="Impact" pitchFamily="34" charset="0"/>
              </a:rPr>
              <a:t>So, what is </a:t>
            </a:r>
            <a:r>
              <a:rPr lang="en-US" altLang="en-US" sz="5000" dirty="0" smtClean="0">
                <a:solidFill>
                  <a:srgbClr val="FF0000"/>
                </a:solidFill>
                <a:latin typeface="Impact" pitchFamily="34" charset="0"/>
                <a:ea typeface="Impact" pitchFamily="34" charset="0"/>
                <a:cs typeface="Impact" pitchFamily="34" charset="0"/>
              </a:rPr>
              <a:t>progress over time?</a:t>
            </a:r>
            <a:endParaRPr lang="en-US" altLang="en-US" sz="5000" dirty="0" smtClean="0">
              <a:latin typeface="Impact" pitchFamily="34" charset="0"/>
              <a:ea typeface="Impact" pitchFamily="34" charset="0"/>
              <a:cs typeface="Impact" pitchFamily="34" charset="0"/>
            </a:endParaRPr>
          </a:p>
        </p:txBody>
      </p:sp>
    </p:spTree>
    <p:extLst>
      <p:ext uri="{BB962C8B-B14F-4D97-AF65-F5344CB8AC3E}">
        <p14:creationId xmlns:p14="http://schemas.microsoft.com/office/powerpoint/2010/main" val="2645463793"/>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Something to unpick …</a:t>
            </a:r>
            <a:endParaRPr lang="en-US" sz="5000" dirty="0">
              <a:solidFill>
                <a:srgbClr val="000000"/>
              </a:solidFill>
              <a:latin typeface="Impact"/>
              <a:cs typeface="Impact"/>
            </a:endParaRPr>
          </a:p>
        </p:txBody>
      </p:sp>
      <p:sp>
        <p:nvSpPr>
          <p:cNvPr id="3" name="Rectangle 2"/>
          <p:cNvSpPr/>
          <p:nvPr/>
        </p:nvSpPr>
        <p:spPr>
          <a:xfrm>
            <a:off x="490005" y="1454643"/>
            <a:ext cx="8254983" cy="1938992"/>
          </a:xfrm>
          <a:prstGeom prst="rect">
            <a:avLst/>
          </a:prstGeom>
        </p:spPr>
        <p:txBody>
          <a:bodyPr wrap="square">
            <a:spAutoFit/>
          </a:bodyPr>
          <a:lstStyle/>
          <a:p>
            <a:pPr marL="514350" indent="-514350">
              <a:buFont typeface="+mj-lt"/>
              <a:buAutoNum type="arabicPeriod"/>
            </a:pPr>
            <a:r>
              <a:rPr lang="en-US" sz="4000" b="1" dirty="0" smtClean="0"/>
              <a:t>    </a:t>
            </a:r>
            <a:r>
              <a:rPr lang="en-US" sz="4000" b="1" dirty="0">
                <a:solidFill>
                  <a:srgbClr val="FF0000"/>
                </a:solidFill>
              </a:rPr>
              <a:t>What</a:t>
            </a:r>
            <a:r>
              <a:rPr lang="en-US" sz="4000" b="1" dirty="0"/>
              <a:t> is progress over time?</a:t>
            </a:r>
          </a:p>
          <a:p>
            <a:pPr marL="514350" indent="-514350">
              <a:buFont typeface="+mj-lt"/>
              <a:buAutoNum type="arabicPeriod"/>
            </a:pPr>
            <a:r>
              <a:rPr lang="en-US" sz="4000" b="1" dirty="0"/>
              <a:t>    </a:t>
            </a:r>
            <a:r>
              <a:rPr lang="en-US" sz="4000" b="1" dirty="0">
                <a:solidFill>
                  <a:srgbClr val="FF0000"/>
                </a:solidFill>
              </a:rPr>
              <a:t>Why</a:t>
            </a:r>
            <a:r>
              <a:rPr lang="en-US" sz="4000" b="1" dirty="0"/>
              <a:t> is it important?</a:t>
            </a:r>
          </a:p>
          <a:p>
            <a:pPr marL="514350" indent="-514350">
              <a:buFont typeface="+mj-lt"/>
              <a:buAutoNum type="arabicPeriod"/>
            </a:pPr>
            <a:r>
              <a:rPr lang="en-US" sz="4000" b="1" dirty="0"/>
              <a:t>    </a:t>
            </a:r>
            <a:r>
              <a:rPr lang="en-US" sz="4000" b="1" dirty="0">
                <a:solidFill>
                  <a:srgbClr val="FF0000"/>
                </a:solidFill>
              </a:rPr>
              <a:t>How</a:t>
            </a:r>
            <a:r>
              <a:rPr lang="en-US" sz="4000" b="1" dirty="0"/>
              <a:t> do you evidence it?</a:t>
            </a:r>
          </a:p>
        </p:txBody>
      </p:sp>
      <p:pic>
        <p:nvPicPr>
          <p:cNvPr id="4" name="Picture 3"/>
          <p:cNvPicPr>
            <a:picLocks noChangeAspect="1"/>
          </p:cNvPicPr>
          <p:nvPr/>
        </p:nvPicPr>
        <p:blipFill>
          <a:blip r:embed="rId3"/>
          <a:stretch>
            <a:fillRect/>
          </a:stretch>
        </p:blipFill>
        <p:spPr>
          <a:xfrm>
            <a:off x="6798538" y="3766501"/>
            <a:ext cx="2204377" cy="2939169"/>
          </a:xfrm>
          <a:prstGeom prst="rect">
            <a:avLst/>
          </a:prstGeom>
        </p:spPr>
      </p:pic>
    </p:spTree>
    <p:extLst>
      <p:ext uri="{BB962C8B-B14F-4D97-AF65-F5344CB8AC3E}">
        <p14:creationId xmlns:p14="http://schemas.microsoft.com/office/powerpoint/2010/main" val="49348499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211" r="11211"/>
          <a:stretch/>
        </p:blipFill>
        <p:spPr>
          <a:xfrm>
            <a:off x="4957200" y="2209800"/>
            <a:ext cx="4165600" cy="4648200"/>
          </a:xfrm>
          <a:prstGeom prst="rect">
            <a:avLst/>
          </a:prstGeom>
        </p:spPr>
      </p:pic>
      <p:sp>
        <p:nvSpPr>
          <p:cNvPr id="2" name="Title 1"/>
          <p:cNvSpPr>
            <a:spLocks noGrp="1"/>
          </p:cNvSpPr>
          <p:nvPr>
            <p:ph type="ctrTitle"/>
          </p:nvPr>
        </p:nvSpPr>
        <p:spPr>
          <a:xfrm>
            <a:off x="571954" y="182939"/>
            <a:ext cx="7784398" cy="833297"/>
          </a:xfrm>
        </p:spPr>
        <p:txBody>
          <a:bodyPr>
            <a:noAutofit/>
          </a:bodyPr>
          <a:lstStyle/>
          <a:p>
            <a:pPr algn="l"/>
            <a:r>
              <a:rPr lang="en-US" sz="5000" b="1" dirty="0" smtClean="0">
                <a:solidFill>
                  <a:srgbClr val="000000"/>
                </a:solidFill>
                <a:latin typeface="Century Gothic" panose="020B0502020202020204" pitchFamily="34" charset="0"/>
                <a:cs typeface="Impact"/>
              </a:rPr>
              <a:t>Subject snapshot</a:t>
            </a:r>
            <a:endParaRPr lang="en-US" sz="5000" b="1" dirty="0">
              <a:solidFill>
                <a:srgbClr val="000000"/>
              </a:solidFill>
              <a:latin typeface="Century Gothic" panose="020B0502020202020204" pitchFamily="34" charset="0"/>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
        <p:nvSpPr>
          <p:cNvPr id="7" name="Rectangle 6"/>
          <p:cNvSpPr/>
          <p:nvPr/>
        </p:nvSpPr>
        <p:spPr>
          <a:xfrm>
            <a:off x="271435" y="1034869"/>
            <a:ext cx="8492070" cy="5267597"/>
          </a:xfrm>
          <a:prstGeom prst="rect">
            <a:avLst/>
          </a:prstGeom>
        </p:spPr>
        <p:txBody>
          <a:bodyPr wrap="square">
            <a:spAutoFit/>
          </a:bodyPr>
          <a:lstStyle/>
          <a:p>
            <a:pPr>
              <a:lnSpc>
                <a:spcPct val="110000"/>
              </a:lnSpc>
            </a:pPr>
            <a:r>
              <a:rPr lang="en-US" b="1" dirty="0" smtClean="0"/>
              <a:t>1993 – 2008:</a:t>
            </a:r>
          </a:p>
          <a:p>
            <a:pPr marL="285750" indent="-285750">
              <a:lnSpc>
                <a:spcPct val="110000"/>
              </a:lnSpc>
              <a:buFont typeface="Arial"/>
              <a:buChar char="•"/>
            </a:pPr>
            <a:r>
              <a:rPr lang="en-US" dirty="0" smtClean="0"/>
              <a:t>Graphics</a:t>
            </a:r>
          </a:p>
          <a:p>
            <a:pPr marL="285750" indent="-285750">
              <a:lnSpc>
                <a:spcPct val="110000"/>
              </a:lnSpc>
              <a:buFont typeface="Arial"/>
              <a:buChar char="•"/>
            </a:pPr>
            <a:r>
              <a:rPr lang="en-US" dirty="0" smtClean="0"/>
              <a:t>Resistant Materials</a:t>
            </a:r>
          </a:p>
          <a:p>
            <a:pPr marL="285750" indent="-285750">
              <a:lnSpc>
                <a:spcPct val="110000"/>
              </a:lnSpc>
              <a:buFont typeface="Arial"/>
              <a:buChar char="•"/>
            </a:pPr>
            <a:r>
              <a:rPr lang="en-US" dirty="0" smtClean="0"/>
              <a:t>Art</a:t>
            </a:r>
          </a:p>
          <a:p>
            <a:pPr>
              <a:lnSpc>
                <a:spcPct val="110000"/>
              </a:lnSpc>
            </a:pPr>
            <a:r>
              <a:rPr lang="en-US" b="1" dirty="0" smtClean="0"/>
              <a:t>2000+ :</a:t>
            </a:r>
          </a:p>
          <a:p>
            <a:pPr marL="285750" indent="-285750">
              <a:lnSpc>
                <a:spcPct val="110000"/>
              </a:lnSpc>
              <a:buFont typeface="Arial"/>
              <a:buChar char="•"/>
            </a:pPr>
            <a:r>
              <a:rPr lang="en-US" dirty="0" smtClean="0"/>
              <a:t>Food Technology</a:t>
            </a:r>
          </a:p>
          <a:p>
            <a:pPr marL="285750" indent="-285750">
              <a:lnSpc>
                <a:spcPct val="110000"/>
              </a:lnSpc>
              <a:buFont typeface="Arial"/>
              <a:buChar char="•"/>
            </a:pPr>
            <a:r>
              <a:rPr lang="en-US" dirty="0" smtClean="0"/>
              <a:t>Textiles</a:t>
            </a:r>
          </a:p>
          <a:p>
            <a:pPr marL="285750" indent="-285750">
              <a:lnSpc>
                <a:spcPct val="110000"/>
              </a:lnSpc>
              <a:buFont typeface="Arial"/>
              <a:buChar char="•"/>
            </a:pPr>
            <a:r>
              <a:rPr lang="en-US" dirty="0" smtClean="0"/>
              <a:t>Electronics</a:t>
            </a:r>
          </a:p>
          <a:p>
            <a:pPr marL="285750" indent="-285750">
              <a:lnSpc>
                <a:spcPct val="110000"/>
              </a:lnSpc>
              <a:buFont typeface="Arial"/>
              <a:buChar char="•"/>
            </a:pPr>
            <a:r>
              <a:rPr lang="en-US" dirty="0" smtClean="0"/>
              <a:t>Systems and Control</a:t>
            </a:r>
          </a:p>
          <a:p>
            <a:pPr>
              <a:lnSpc>
                <a:spcPct val="110000"/>
              </a:lnSpc>
            </a:pPr>
            <a:r>
              <a:rPr lang="en-US" b="1" dirty="0" smtClean="0"/>
              <a:t>2007+ :</a:t>
            </a:r>
          </a:p>
          <a:p>
            <a:pPr marL="285750" indent="-285750">
              <a:lnSpc>
                <a:spcPct val="110000"/>
              </a:lnSpc>
              <a:buFont typeface="Arial"/>
              <a:buChar char="•"/>
            </a:pPr>
            <a:r>
              <a:rPr lang="en-US" dirty="0" smtClean="0"/>
              <a:t>ICT</a:t>
            </a:r>
          </a:p>
          <a:p>
            <a:pPr>
              <a:lnSpc>
                <a:spcPct val="110000"/>
              </a:lnSpc>
            </a:pPr>
            <a:r>
              <a:rPr lang="en-US" b="1" dirty="0" smtClean="0"/>
              <a:t>2011+ :</a:t>
            </a:r>
          </a:p>
          <a:p>
            <a:pPr marL="285750" indent="-285750">
              <a:lnSpc>
                <a:spcPct val="110000"/>
              </a:lnSpc>
              <a:buFont typeface="Arial"/>
              <a:buChar char="•"/>
            </a:pPr>
            <a:r>
              <a:rPr lang="en-US" dirty="0" smtClean="0"/>
              <a:t>Food Technology; Art; History; ICT</a:t>
            </a:r>
          </a:p>
          <a:p>
            <a:pPr>
              <a:lnSpc>
                <a:spcPct val="110000"/>
              </a:lnSpc>
            </a:pPr>
            <a:r>
              <a:rPr lang="en-US" b="1" dirty="0" smtClean="0"/>
              <a:t>2013+ :</a:t>
            </a:r>
          </a:p>
          <a:p>
            <a:pPr marL="285750" indent="-285750">
              <a:lnSpc>
                <a:spcPct val="110000"/>
              </a:lnSpc>
              <a:buFont typeface="Arial"/>
              <a:buChar char="•"/>
            </a:pPr>
            <a:r>
              <a:rPr lang="en-US" dirty="0" smtClean="0"/>
              <a:t>Media Studies; Psychology; Textiles</a:t>
            </a:r>
          </a:p>
          <a:p>
            <a:pPr>
              <a:lnSpc>
                <a:spcPct val="110000"/>
              </a:lnSpc>
            </a:pPr>
            <a:r>
              <a:rPr lang="en-US" b="1" dirty="0" smtClean="0"/>
              <a:t>Cover lessons!</a:t>
            </a:r>
          </a:p>
          <a:p>
            <a:pPr marL="285750" indent="-285750">
              <a:lnSpc>
                <a:spcPct val="110000"/>
              </a:lnSpc>
              <a:buFont typeface="Arial"/>
              <a:buChar char="•"/>
            </a:pPr>
            <a:r>
              <a:rPr lang="en-US" dirty="0" err="1" smtClean="0"/>
              <a:t>Maths</a:t>
            </a:r>
            <a:r>
              <a:rPr lang="en-US" dirty="0" smtClean="0"/>
              <a:t>; English; PE; Drama; Music; Business; MFL! </a:t>
            </a:r>
          </a:p>
        </p:txBody>
      </p:sp>
      <p:sp>
        <p:nvSpPr>
          <p:cNvPr id="5" name="Rectangle 4"/>
          <p:cNvSpPr/>
          <p:nvPr/>
        </p:nvSpPr>
        <p:spPr>
          <a:xfrm>
            <a:off x="131491" y="6511548"/>
            <a:ext cx="1651226" cy="246221"/>
          </a:xfrm>
          <a:prstGeom prst="rect">
            <a:avLst/>
          </a:prstGeom>
        </p:spPr>
        <p:txBody>
          <a:bodyPr wrap="none">
            <a:spAutoFit/>
          </a:bodyPr>
          <a:lstStyle/>
          <a:p>
            <a:r>
              <a:rPr lang="en-US" sz="1000" dirty="0" smtClean="0"/>
              <a:t>Image: </a:t>
            </a:r>
            <a:r>
              <a:rPr lang="en-US" sz="1000" dirty="0" smtClean="0">
                <a:hlinkClick r:id="rId5"/>
              </a:rPr>
              <a:t>www.joejuggler.com</a:t>
            </a:r>
            <a:r>
              <a:rPr lang="en-US" sz="1000" dirty="0" smtClean="0"/>
              <a:t> </a:t>
            </a:r>
            <a:endParaRPr lang="en-US" sz="1000" dirty="0"/>
          </a:p>
        </p:txBody>
      </p:sp>
    </p:spTree>
    <p:extLst>
      <p:ext uri="{BB962C8B-B14F-4D97-AF65-F5344CB8AC3E}">
        <p14:creationId xmlns:p14="http://schemas.microsoft.com/office/powerpoint/2010/main" val="7542330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p:cTn id="16" dur="50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wd">
                                    <p:tmPct val="10000"/>
                                  </p:iterate>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p:cTn id="25" dur="500" fill="hold"/>
                                        <p:tgtEl>
                                          <p:spTgt spid="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wd">
                                    <p:tmPct val="10000"/>
                                  </p:iterate>
                                  <p:childTnLst>
                                    <p:set>
                                      <p:cBhvr>
                                        <p:cTn id="33" dur="1" fill="hold">
                                          <p:stCondLst>
                                            <p:cond delay="0"/>
                                          </p:stCondLst>
                                        </p:cTn>
                                        <p:tgtEl>
                                          <p:spTgt spid="7">
                                            <p:txEl>
                                              <p:pRg st="3" end="3"/>
                                            </p:txEl>
                                          </p:spTgt>
                                        </p:tgtEl>
                                        <p:attrNameLst>
                                          <p:attrName>style.visibility</p:attrName>
                                        </p:attrNameLst>
                                      </p:cBhvr>
                                      <p:to>
                                        <p:strVal val="visible"/>
                                      </p:to>
                                    </p:set>
                                    <p:anim calcmode="lin" valueType="num">
                                      <p:cBhvr>
                                        <p:cTn id="34" dur="500" fill="hold"/>
                                        <p:tgtEl>
                                          <p:spTgt spid="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p:cTn id="43" dur="500" fill="hold"/>
                                        <p:tgtEl>
                                          <p:spTgt spid="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7">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10000"/>
                                  </p:iterate>
                                  <p:childTnLst>
                                    <p:set>
                                      <p:cBhvr>
                                        <p:cTn id="51" dur="1" fill="hold">
                                          <p:stCondLst>
                                            <p:cond delay="0"/>
                                          </p:stCondLst>
                                        </p:cTn>
                                        <p:tgtEl>
                                          <p:spTgt spid="7">
                                            <p:txEl>
                                              <p:pRg st="5" end="5"/>
                                            </p:txEl>
                                          </p:spTgt>
                                        </p:tgtEl>
                                        <p:attrNameLst>
                                          <p:attrName>style.visibility</p:attrName>
                                        </p:attrNameLst>
                                      </p:cBhvr>
                                      <p:to>
                                        <p:strVal val="visible"/>
                                      </p:to>
                                    </p:set>
                                    <p:anim calcmode="lin" valueType="num">
                                      <p:cBhvr>
                                        <p:cTn id="52" dur="500" fill="hold"/>
                                        <p:tgtEl>
                                          <p:spTgt spid="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7">
                                            <p:txEl>
                                              <p:pRg st="5" end="5"/>
                                            </p:txEl>
                                          </p:spTgt>
                                        </p:tgtEl>
                                        <p:attrNameLst>
                                          <p:attrName>ppt_y</p:attrName>
                                        </p:attrNameLst>
                                      </p:cBhvr>
                                      <p:tavLst>
                                        <p:tav tm="0">
                                          <p:val>
                                            <p:strVal val="#ppt_y"/>
                                          </p:val>
                                        </p:tav>
                                        <p:tav tm="100000">
                                          <p:val>
                                            <p:strVal val="#ppt_y"/>
                                          </p:val>
                                        </p:tav>
                                      </p:tavLst>
                                    </p:anim>
                                    <p:anim calcmode="lin" valueType="num">
                                      <p:cBhvr>
                                        <p:cTn id="54" dur="500" fill="hold"/>
                                        <p:tgtEl>
                                          <p:spTgt spid="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7">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wd">
                                    <p:tmPct val="10000"/>
                                  </p:iterate>
                                  <p:childTnLst>
                                    <p:set>
                                      <p:cBhvr>
                                        <p:cTn id="60" dur="1" fill="hold">
                                          <p:stCondLst>
                                            <p:cond delay="0"/>
                                          </p:stCondLst>
                                        </p:cTn>
                                        <p:tgtEl>
                                          <p:spTgt spid="7">
                                            <p:txEl>
                                              <p:pRg st="6" end="6"/>
                                            </p:txEl>
                                          </p:spTgt>
                                        </p:tgtEl>
                                        <p:attrNameLst>
                                          <p:attrName>style.visibility</p:attrName>
                                        </p:attrNameLst>
                                      </p:cBhvr>
                                      <p:to>
                                        <p:strVal val="visible"/>
                                      </p:to>
                                    </p:set>
                                    <p:anim calcmode="lin" valueType="num">
                                      <p:cBhvr>
                                        <p:cTn id="61" dur="500" fill="hold"/>
                                        <p:tgtEl>
                                          <p:spTgt spid="7">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7">
                                            <p:txEl>
                                              <p:pRg st="6" end="6"/>
                                            </p:txEl>
                                          </p:spTgt>
                                        </p:tgtEl>
                                        <p:attrNameLst>
                                          <p:attrName>ppt_y</p:attrName>
                                        </p:attrNameLst>
                                      </p:cBhvr>
                                      <p:tavLst>
                                        <p:tav tm="0">
                                          <p:val>
                                            <p:strVal val="#ppt_y"/>
                                          </p:val>
                                        </p:tav>
                                        <p:tav tm="100000">
                                          <p:val>
                                            <p:strVal val="#ppt_y"/>
                                          </p:val>
                                        </p:tav>
                                      </p:tavLst>
                                    </p:anim>
                                    <p:anim calcmode="lin" valueType="num">
                                      <p:cBhvr>
                                        <p:cTn id="63" dur="500" fill="hold"/>
                                        <p:tgtEl>
                                          <p:spTgt spid="7">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7">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7">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wd">
                                    <p:tmPct val="10000"/>
                                  </p:iterate>
                                  <p:childTnLst>
                                    <p:set>
                                      <p:cBhvr>
                                        <p:cTn id="69" dur="1" fill="hold">
                                          <p:stCondLst>
                                            <p:cond delay="0"/>
                                          </p:stCondLst>
                                        </p:cTn>
                                        <p:tgtEl>
                                          <p:spTgt spid="7">
                                            <p:txEl>
                                              <p:pRg st="7" end="7"/>
                                            </p:txEl>
                                          </p:spTgt>
                                        </p:tgtEl>
                                        <p:attrNameLst>
                                          <p:attrName>style.visibility</p:attrName>
                                        </p:attrNameLst>
                                      </p:cBhvr>
                                      <p:to>
                                        <p:strVal val="visible"/>
                                      </p:to>
                                    </p:set>
                                    <p:anim calcmode="lin" valueType="num">
                                      <p:cBhvr>
                                        <p:cTn id="70" dur="500" fill="hold"/>
                                        <p:tgtEl>
                                          <p:spTgt spid="7">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7">
                                            <p:txEl>
                                              <p:pRg st="7" end="7"/>
                                            </p:txEl>
                                          </p:spTgt>
                                        </p:tgtEl>
                                        <p:attrNameLst>
                                          <p:attrName>ppt_y</p:attrName>
                                        </p:attrNameLst>
                                      </p:cBhvr>
                                      <p:tavLst>
                                        <p:tav tm="0">
                                          <p:val>
                                            <p:strVal val="#ppt_y"/>
                                          </p:val>
                                        </p:tav>
                                        <p:tav tm="100000">
                                          <p:val>
                                            <p:strVal val="#ppt_y"/>
                                          </p:val>
                                        </p:tav>
                                      </p:tavLst>
                                    </p:anim>
                                    <p:anim calcmode="lin" valueType="num">
                                      <p:cBhvr>
                                        <p:cTn id="72" dur="500" fill="hold"/>
                                        <p:tgtEl>
                                          <p:spTgt spid="7">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7">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7">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wd">
                                    <p:tmPct val="10000"/>
                                  </p:iterate>
                                  <p:childTnLst>
                                    <p:set>
                                      <p:cBhvr>
                                        <p:cTn id="78" dur="1" fill="hold">
                                          <p:stCondLst>
                                            <p:cond delay="0"/>
                                          </p:stCondLst>
                                        </p:cTn>
                                        <p:tgtEl>
                                          <p:spTgt spid="7">
                                            <p:txEl>
                                              <p:pRg st="8" end="8"/>
                                            </p:txEl>
                                          </p:spTgt>
                                        </p:tgtEl>
                                        <p:attrNameLst>
                                          <p:attrName>style.visibility</p:attrName>
                                        </p:attrNameLst>
                                      </p:cBhvr>
                                      <p:to>
                                        <p:strVal val="visible"/>
                                      </p:to>
                                    </p:set>
                                    <p:anim calcmode="lin" valueType="num">
                                      <p:cBhvr>
                                        <p:cTn id="79" dur="500" fill="hold"/>
                                        <p:tgtEl>
                                          <p:spTgt spid="7">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7">
                                            <p:txEl>
                                              <p:pRg st="8" end="8"/>
                                            </p:txEl>
                                          </p:spTgt>
                                        </p:tgtEl>
                                        <p:attrNameLst>
                                          <p:attrName>ppt_y</p:attrName>
                                        </p:attrNameLst>
                                      </p:cBhvr>
                                      <p:tavLst>
                                        <p:tav tm="0">
                                          <p:val>
                                            <p:strVal val="#ppt_y"/>
                                          </p:val>
                                        </p:tav>
                                        <p:tav tm="100000">
                                          <p:val>
                                            <p:strVal val="#ppt_y"/>
                                          </p:val>
                                        </p:tav>
                                      </p:tavLst>
                                    </p:anim>
                                    <p:anim calcmode="lin" valueType="num">
                                      <p:cBhvr>
                                        <p:cTn id="81" dur="500" fill="hold"/>
                                        <p:tgtEl>
                                          <p:spTgt spid="7">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7">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7">
                                            <p:txEl>
                                              <p:pRg st="8" end="8"/>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wd">
                                    <p:tmPct val="10000"/>
                                  </p:iterate>
                                  <p:childTnLst>
                                    <p:set>
                                      <p:cBhvr>
                                        <p:cTn id="87" dur="1" fill="hold">
                                          <p:stCondLst>
                                            <p:cond delay="0"/>
                                          </p:stCondLst>
                                        </p:cTn>
                                        <p:tgtEl>
                                          <p:spTgt spid="7">
                                            <p:txEl>
                                              <p:pRg st="9" end="9"/>
                                            </p:txEl>
                                          </p:spTgt>
                                        </p:tgtEl>
                                        <p:attrNameLst>
                                          <p:attrName>style.visibility</p:attrName>
                                        </p:attrNameLst>
                                      </p:cBhvr>
                                      <p:to>
                                        <p:strVal val="visible"/>
                                      </p:to>
                                    </p:set>
                                    <p:anim calcmode="lin" valueType="num">
                                      <p:cBhvr>
                                        <p:cTn id="88" dur="500" fill="hold"/>
                                        <p:tgtEl>
                                          <p:spTgt spid="7">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7">
                                            <p:txEl>
                                              <p:pRg st="9" end="9"/>
                                            </p:txEl>
                                          </p:spTgt>
                                        </p:tgtEl>
                                        <p:attrNameLst>
                                          <p:attrName>ppt_y</p:attrName>
                                        </p:attrNameLst>
                                      </p:cBhvr>
                                      <p:tavLst>
                                        <p:tav tm="0">
                                          <p:val>
                                            <p:strVal val="#ppt_y"/>
                                          </p:val>
                                        </p:tav>
                                        <p:tav tm="100000">
                                          <p:val>
                                            <p:strVal val="#ppt_y"/>
                                          </p:val>
                                        </p:tav>
                                      </p:tavLst>
                                    </p:anim>
                                    <p:anim calcmode="lin" valueType="num">
                                      <p:cBhvr>
                                        <p:cTn id="90" dur="500" fill="hold"/>
                                        <p:tgtEl>
                                          <p:spTgt spid="7">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7">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7">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wd">
                                    <p:tmPct val="10000"/>
                                  </p:iterate>
                                  <p:childTnLst>
                                    <p:set>
                                      <p:cBhvr>
                                        <p:cTn id="96" dur="1" fill="hold">
                                          <p:stCondLst>
                                            <p:cond delay="0"/>
                                          </p:stCondLst>
                                        </p:cTn>
                                        <p:tgtEl>
                                          <p:spTgt spid="7">
                                            <p:txEl>
                                              <p:pRg st="10" end="10"/>
                                            </p:txEl>
                                          </p:spTgt>
                                        </p:tgtEl>
                                        <p:attrNameLst>
                                          <p:attrName>style.visibility</p:attrName>
                                        </p:attrNameLst>
                                      </p:cBhvr>
                                      <p:to>
                                        <p:strVal val="visible"/>
                                      </p:to>
                                    </p:set>
                                    <p:anim calcmode="lin" valueType="num">
                                      <p:cBhvr>
                                        <p:cTn id="97" dur="500" fill="hold"/>
                                        <p:tgtEl>
                                          <p:spTgt spid="7">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7">
                                            <p:txEl>
                                              <p:pRg st="10" end="10"/>
                                            </p:txEl>
                                          </p:spTgt>
                                        </p:tgtEl>
                                        <p:attrNameLst>
                                          <p:attrName>ppt_y</p:attrName>
                                        </p:attrNameLst>
                                      </p:cBhvr>
                                      <p:tavLst>
                                        <p:tav tm="0">
                                          <p:val>
                                            <p:strVal val="#ppt_y"/>
                                          </p:val>
                                        </p:tav>
                                        <p:tav tm="100000">
                                          <p:val>
                                            <p:strVal val="#ppt_y"/>
                                          </p:val>
                                        </p:tav>
                                      </p:tavLst>
                                    </p:anim>
                                    <p:anim calcmode="lin" valueType="num">
                                      <p:cBhvr>
                                        <p:cTn id="99" dur="500" fill="hold"/>
                                        <p:tgtEl>
                                          <p:spTgt spid="7">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7">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7">
                                            <p:txEl>
                                              <p:pRg st="10" end="1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wd">
                                    <p:tmPct val="10000"/>
                                  </p:iterate>
                                  <p:childTnLst>
                                    <p:set>
                                      <p:cBhvr>
                                        <p:cTn id="105" dur="1" fill="hold">
                                          <p:stCondLst>
                                            <p:cond delay="0"/>
                                          </p:stCondLst>
                                        </p:cTn>
                                        <p:tgtEl>
                                          <p:spTgt spid="7">
                                            <p:txEl>
                                              <p:pRg st="11" end="11"/>
                                            </p:txEl>
                                          </p:spTgt>
                                        </p:tgtEl>
                                        <p:attrNameLst>
                                          <p:attrName>style.visibility</p:attrName>
                                        </p:attrNameLst>
                                      </p:cBhvr>
                                      <p:to>
                                        <p:strVal val="visible"/>
                                      </p:to>
                                    </p:set>
                                    <p:anim calcmode="lin" valueType="num">
                                      <p:cBhvr>
                                        <p:cTn id="106" dur="500" fill="hold"/>
                                        <p:tgtEl>
                                          <p:spTgt spid="7">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7">
                                            <p:txEl>
                                              <p:pRg st="11" end="11"/>
                                            </p:txEl>
                                          </p:spTgt>
                                        </p:tgtEl>
                                        <p:attrNameLst>
                                          <p:attrName>ppt_y</p:attrName>
                                        </p:attrNameLst>
                                      </p:cBhvr>
                                      <p:tavLst>
                                        <p:tav tm="0">
                                          <p:val>
                                            <p:strVal val="#ppt_y"/>
                                          </p:val>
                                        </p:tav>
                                        <p:tav tm="100000">
                                          <p:val>
                                            <p:strVal val="#ppt_y"/>
                                          </p:val>
                                        </p:tav>
                                      </p:tavLst>
                                    </p:anim>
                                    <p:anim calcmode="lin" valueType="num">
                                      <p:cBhvr>
                                        <p:cTn id="108" dur="500" fill="hold"/>
                                        <p:tgtEl>
                                          <p:spTgt spid="7">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7">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7">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41" presetClass="entr" presetSubtype="0" fill="hold" grpId="0" nodeType="clickEffect">
                                  <p:stCondLst>
                                    <p:cond delay="0"/>
                                  </p:stCondLst>
                                  <p:iterate type="wd">
                                    <p:tmPct val="10000"/>
                                  </p:iterate>
                                  <p:childTnLst>
                                    <p:set>
                                      <p:cBhvr>
                                        <p:cTn id="114" dur="1" fill="hold">
                                          <p:stCondLst>
                                            <p:cond delay="0"/>
                                          </p:stCondLst>
                                        </p:cTn>
                                        <p:tgtEl>
                                          <p:spTgt spid="7">
                                            <p:txEl>
                                              <p:pRg st="12" end="12"/>
                                            </p:txEl>
                                          </p:spTgt>
                                        </p:tgtEl>
                                        <p:attrNameLst>
                                          <p:attrName>style.visibility</p:attrName>
                                        </p:attrNameLst>
                                      </p:cBhvr>
                                      <p:to>
                                        <p:strVal val="visible"/>
                                      </p:to>
                                    </p:set>
                                    <p:anim calcmode="lin" valueType="num">
                                      <p:cBhvr>
                                        <p:cTn id="115" dur="500" fill="hold"/>
                                        <p:tgtEl>
                                          <p:spTgt spid="7">
                                            <p:txEl>
                                              <p:pRg st="12" end="1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6" dur="500" fill="hold"/>
                                        <p:tgtEl>
                                          <p:spTgt spid="7">
                                            <p:txEl>
                                              <p:pRg st="12" end="12"/>
                                            </p:txEl>
                                          </p:spTgt>
                                        </p:tgtEl>
                                        <p:attrNameLst>
                                          <p:attrName>ppt_y</p:attrName>
                                        </p:attrNameLst>
                                      </p:cBhvr>
                                      <p:tavLst>
                                        <p:tav tm="0">
                                          <p:val>
                                            <p:strVal val="#ppt_y"/>
                                          </p:val>
                                        </p:tav>
                                        <p:tav tm="100000">
                                          <p:val>
                                            <p:strVal val="#ppt_y"/>
                                          </p:val>
                                        </p:tav>
                                      </p:tavLst>
                                    </p:anim>
                                    <p:anim calcmode="lin" valueType="num">
                                      <p:cBhvr>
                                        <p:cTn id="117" dur="500" fill="hold"/>
                                        <p:tgtEl>
                                          <p:spTgt spid="7">
                                            <p:txEl>
                                              <p:pRg st="12" end="1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8" dur="500" fill="hold"/>
                                        <p:tgtEl>
                                          <p:spTgt spid="7">
                                            <p:txEl>
                                              <p:pRg st="12" end="1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9" dur="500" tmFilter="0,0; .5, 1; 1, 1"/>
                                        <p:tgtEl>
                                          <p:spTgt spid="7">
                                            <p:txEl>
                                              <p:pRg st="12" end="1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41" presetClass="entr" presetSubtype="0" fill="hold" grpId="0" nodeType="clickEffect">
                                  <p:stCondLst>
                                    <p:cond delay="0"/>
                                  </p:stCondLst>
                                  <p:iterate type="wd">
                                    <p:tmPct val="10000"/>
                                  </p:iterate>
                                  <p:childTnLst>
                                    <p:set>
                                      <p:cBhvr>
                                        <p:cTn id="123" dur="1" fill="hold">
                                          <p:stCondLst>
                                            <p:cond delay="0"/>
                                          </p:stCondLst>
                                        </p:cTn>
                                        <p:tgtEl>
                                          <p:spTgt spid="7">
                                            <p:txEl>
                                              <p:pRg st="13" end="13"/>
                                            </p:txEl>
                                          </p:spTgt>
                                        </p:tgtEl>
                                        <p:attrNameLst>
                                          <p:attrName>style.visibility</p:attrName>
                                        </p:attrNameLst>
                                      </p:cBhvr>
                                      <p:to>
                                        <p:strVal val="visible"/>
                                      </p:to>
                                    </p:set>
                                    <p:anim calcmode="lin" valueType="num">
                                      <p:cBhvr>
                                        <p:cTn id="124" dur="500" fill="hold"/>
                                        <p:tgtEl>
                                          <p:spTgt spid="7">
                                            <p:txEl>
                                              <p:pRg st="13" end="1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5" dur="500" fill="hold"/>
                                        <p:tgtEl>
                                          <p:spTgt spid="7">
                                            <p:txEl>
                                              <p:pRg st="13" end="13"/>
                                            </p:txEl>
                                          </p:spTgt>
                                        </p:tgtEl>
                                        <p:attrNameLst>
                                          <p:attrName>ppt_y</p:attrName>
                                        </p:attrNameLst>
                                      </p:cBhvr>
                                      <p:tavLst>
                                        <p:tav tm="0">
                                          <p:val>
                                            <p:strVal val="#ppt_y"/>
                                          </p:val>
                                        </p:tav>
                                        <p:tav tm="100000">
                                          <p:val>
                                            <p:strVal val="#ppt_y"/>
                                          </p:val>
                                        </p:tav>
                                      </p:tavLst>
                                    </p:anim>
                                    <p:anim calcmode="lin" valueType="num">
                                      <p:cBhvr>
                                        <p:cTn id="126" dur="500" fill="hold"/>
                                        <p:tgtEl>
                                          <p:spTgt spid="7">
                                            <p:txEl>
                                              <p:pRg st="13" end="1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7" dur="500" fill="hold"/>
                                        <p:tgtEl>
                                          <p:spTgt spid="7">
                                            <p:txEl>
                                              <p:pRg st="13" end="1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8" dur="500" tmFilter="0,0; .5, 1; 1, 1"/>
                                        <p:tgtEl>
                                          <p:spTgt spid="7">
                                            <p:txEl>
                                              <p:pRg st="13" end="13"/>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41" presetClass="entr" presetSubtype="0" fill="hold" grpId="0" nodeType="clickEffect">
                                  <p:stCondLst>
                                    <p:cond delay="0"/>
                                  </p:stCondLst>
                                  <p:iterate type="wd">
                                    <p:tmPct val="10000"/>
                                  </p:iterate>
                                  <p:childTnLst>
                                    <p:set>
                                      <p:cBhvr>
                                        <p:cTn id="132" dur="1" fill="hold">
                                          <p:stCondLst>
                                            <p:cond delay="0"/>
                                          </p:stCondLst>
                                        </p:cTn>
                                        <p:tgtEl>
                                          <p:spTgt spid="7">
                                            <p:txEl>
                                              <p:pRg st="14" end="14"/>
                                            </p:txEl>
                                          </p:spTgt>
                                        </p:tgtEl>
                                        <p:attrNameLst>
                                          <p:attrName>style.visibility</p:attrName>
                                        </p:attrNameLst>
                                      </p:cBhvr>
                                      <p:to>
                                        <p:strVal val="visible"/>
                                      </p:to>
                                    </p:set>
                                    <p:anim calcmode="lin" valueType="num">
                                      <p:cBhvr>
                                        <p:cTn id="133" dur="500" fill="hold"/>
                                        <p:tgtEl>
                                          <p:spTgt spid="7">
                                            <p:txEl>
                                              <p:pRg st="14" end="14"/>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4" dur="500" fill="hold"/>
                                        <p:tgtEl>
                                          <p:spTgt spid="7">
                                            <p:txEl>
                                              <p:pRg st="14" end="14"/>
                                            </p:txEl>
                                          </p:spTgt>
                                        </p:tgtEl>
                                        <p:attrNameLst>
                                          <p:attrName>ppt_y</p:attrName>
                                        </p:attrNameLst>
                                      </p:cBhvr>
                                      <p:tavLst>
                                        <p:tav tm="0">
                                          <p:val>
                                            <p:strVal val="#ppt_y"/>
                                          </p:val>
                                        </p:tav>
                                        <p:tav tm="100000">
                                          <p:val>
                                            <p:strVal val="#ppt_y"/>
                                          </p:val>
                                        </p:tav>
                                      </p:tavLst>
                                    </p:anim>
                                    <p:anim calcmode="lin" valueType="num">
                                      <p:cBhvr>
                                        <p:cTn id="135" dur="500" fill="hold"/>
                                        <p:tgtEl>
                                          <p:spTgt spid="7">
                                            <p:txEl>
                                              <p:pRg st="14" end="1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6" dur="500" fill="hold"/>
                                        <p:tgtEl>
                                          <p:spTgt spid="7">
                                            <p:txEl>
                                              <p:pRg st="14" end="1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7" dur="500" tmFilter="0,0; .5, 1; 1, 1"/>
                                        <p:tgtEl>
                                          <p:spTgt spid="7">
                                            <p:txEl>
                                              <p:pRg st="14" end="14"/>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41" presetClass="entr" presetSubtype="0" fill="hold" grpId="0" nodeType="clickEffect">
                                  <p:stCondLst>
                                    <p:cond delay="0"/>
                                  </p:stCondLst>
                                  <p:iterate type="wd">
                                    <p:tmPct val="10000"/>
                                  </p:iterate>
                                  <p:childTnLst>
                                    <p:set>
                                      <p:cBhvr>
                                        <p:cTn id="141" dur="1" fill="hold">
                                          <p:stCondLst>
                                            <p:cond delay="0"/>
                                          </p:stCondLst>
                                        </p:cTn>
                                        <p:tgtEl>
                                          <p:spTgt spid="7">
                                            <p:txEl>
                                              <p:pRg st="15" end="15"/>
                                            </p:txEl>
                                          </p:spTgt>
                                        </p:tgtEl>
                                        <p:attrNameLst>
                                          <p:attrName>style.visibility</p:attrName>
                                        </p:attrNameLst>
                                      </p:cBhvr>
                                      <p:to>
                                        <p:strVal val="visible"/>
                                      </p:to>
                                    </p:set>
                                    <p:anim calcmode="lin" valueType="num">
                                      <p:cBhvr>
                                        <p:cTn id="142" dur="500" fill="hold"/>
                                        <p:tgtEl>
                                          <p:spTgt spid="7">
                                            <p:txEl>
                                              <p:pRg st="15" end="15"/>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3" dur="500" fill="hold"/>
                                        <p:tgtEl>
                                          <p:spTgt spid="7">
                                            <p:txEl>
                                              <p:pRg st="15" end="15"/>
                                            </p:txEl>
                                          </p:spTgt>
                                        </p:tgtEl>
                                        <p:attrNameLst>
                                          <p:attrName>ppt_y</p:attrName>
                                        </p:attrNameLst>
                                      </p:cBhvr>
                                      <p:tavLst>
                                        <p:tav tm="0">
                                          <p:val>
                                            <p:strVal val="#ppt_y"/>
                                          </p:val>
                                        </p:tav>
                                        <p:tav tm="100000">
                                          <p:val>
                                            <p:strVal val="#ppt_y"/>
                                          </p:val>
                                        </p:tav>
                                      </p:tavLst>
                                    </p:anim>
                                    <p:anim calcmode="lin" valueType="num">
                                      <p:cBhvr>
                                        <p:cTn id="144" dur="500" fill="hold"/>
                                        <p:tgtEl>
                                          <p:spTgt spid="7">
                                            <p:txEl>
                                              <p:pRg st="15" end="1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5" dur="500" fill="hold"/>
                                        <p:tgtEl>
                                          <p:spTgt spid="7">
                                            <p:txEl>
                                              <p:pRg st="15" end="1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6" dur="500" tmFilter="0,0; .5, 1; 1, 1"/>
                                        <p:tgtEl>
                                          <p:spTgt spid="7">
                                            <p:txEl>
                                              <p:pRg st="15" end="15"/>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41" presetClass="entr" presetSubtype="0" fill="hold" grpId="0" nodeType="clickEffect">
                                  <p:stCondLst>
                                    <p:cond delay="0"/>
                                  </p:stCondLst>
                                  <p:iterate type="wd">
                                    <p:tmPct val="10000"/>
                                  </p:iterate>
                                  <p:childTnLst>
                                    <p:set>
                                      <p:cBhvr>
                                        <p:cTn id="150" dur="1" fill="hold">
                                          <p:stCondLst>
                                            <p:cond delay="0"/>
                                          </p:stCondLst>
                                        </p:cTn>
                                        <p:tgtEl>
                                          <p:spTgt spid="7">
                                            <p:txEl>
                                              <p:pRg st="16" end="16"/>
                                            </p:txEl>
                                          </p:spTgt>
                                        </p:tgtEl>
                                        <p:attrNameLst>
                                          <p:attrName>style.visibility</p:attrName>
                                        </p:attrNameLst>
                                      </p:cBhvr>
                                      <p:to>
                                        <p:strVal val="visible"/>
                                      </p:to>
                                    </p:set>
                                    <p:anim calcmode="lin" valueType="num">
                                      <p:cBhvr>
                                        <p:cTn id="151" dur="500" fill="hold"/>
                                        <p:tgtEl>
                                          <p:spTgt spid="7">
                                            <p:txEl>
                                              <p:pRg st="16" end="16"/>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2" dur="500" fill="hold"/>
                                        <p:tgtEl>
                                          <p:spTgt spid="7">
                                            <p:txEl>
                                              <p:pRg st="16" end="16"/>
                                            </p:txEl>
                                          </p:spTgt>
                                        </p:tgtEl>
                                        <p:attrNameLst>
                                          <p:attrName>ppt_y</p:attrName>
                                        </p:attrNameLst>
                                      </p:cBhvr>
                                      <p:tavLst>
                                        <p:tav tm="0">
                                          <p:val>
                                            <p:strVal val="#ppt_y"/>
                                          </p:val>
                                        </p:tav>
                                        <p:tav tm="100000">
                                          <p:val>
                                            <p:strVal val="#ppt_y"/>
                                          </p:val>
                                        </p:tav>
                                      </p:tavLst>
                                    </p:anim>
                                    <p:anim calcmode="lin" valueType="num">
                                      <p:cBhvr>
                                        <p:cTn id="153" dur="500" fill="hold"/>
                                        <p:tgtEl>
                                          <p:spTgt spid="7">
                                            <p:txEl>
                                              <p:pRg st="16" end="1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4" dur="500" fill="hold"/>
                                        <p:tgtEl>
                                          <p:spTgt spid="7">
                                            <p:txEl>
                                              <p:pRg st="16" end="1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5" dur="500" tmFilter="0,0; .5, 1; 1, 1"/>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683933"/>
            <a:ext cx="8796866" cy="702734"/>
          </a:xfrm>
        </p:spPr>
        <p:txBody>
          <a:bodyPr>
            <a:normAutofit fontScale="90000"/>
          </a:bodyPr>
          <a:lstStyle/>
          <a:p>
            <a:pPr>
              <a:lnSpc>
                <a:spcPct val="150000"/>
              </a:lnSpc>
            </a:pPr>
            <a:r>
              <a:rPr lang="en-US" b="1" dirty="0" smtClean="0">
                <a:latin typeface="Century Gothic"/>
                <a:cs typeface="Century Gothic"/>
              </a:rPr>
              <a:t>Mission: A move away from </a:t>
            </a:r>
            <a:br>
              <a:rPr lang="en-US" b="1" dirty="0" smtClean="0">
                <a:latin typeface="Century Gothic"/>
                <a:cs typeface="Century Gothic"/>
              </a:rPr>
            </a:br>
            <a:r>
              <a:rPr lang="en-US" b="1" dirty="0" smtClean="0">
                <a:solidFill>
                  <a:srgbClr val="FF0000"/>
                </a:solidFill>
                <a:latin typeface="Century Gothic"/>
                <a:cs typeface="Century Gothic"/>
              </a:rPr>
              <a:t>one-off </a:t>
            </a:r>
            <a:r>
              <a:rPr lang="en-US" b="1" dirty="0" smtClean="0">
                <a:latin typeface="Century Gothic"/>
                <a:cs typeface="Century Gothic"/>
              </a:rPr>
              <a:t>classroom performance towards a more sophisticated model of gathering </a:t>
            </a:r>
            <a:r>
              <a:rPr lang="en-US" b="1" dirty="0">
                <a:latin typeface="Century Gothic"/>
                <a:cs typeface="Century Gothic"/>
              </a:rPr>
              <a:t>r</a:t>
            </a:r>
            <a:r>
              <a:rPr lang="en-US" b="1" dirty="0" smtClean="0">
                <a:latin typeface="Century Gothic"/>
                <a:cs typeface="Century Gothic"/>
              </a:rPr>
              <a:t>eliable </a:t>
            </a:r>
            <a:br>
              <a:rPr lang="en-US" b="1" dirty="0" smtClean="0">
                <a:latin typeface="Century Gothic"/>
                <a:cs typeface="Century Gothic"/>
              </a:rPr>
            </a:br>
            <a:r>
              <a:rPr lang="en-US" b="1" dirty="0" smtClean="0">
                <a:latin typeface="Century Gothic"/>
                <a:cs typeface="Century Gothic"/>
              </a:rPr>
              <a:t>and valid sources </a:t>
            </a:r>
            <a:r>
              <a:rPr lang="en-US" b="1" dirty="0">
                <a:latin typeface="Century Gothic"/>
                <a:cs typeface="Century Gothic"/>
              </a:rPr>
              <a:t>o</a:t>
            </a:r>
            <a:r>
              <a:rPr lang="en-US" b="1" dirty="0" smtClean="0">
                <a:latin typeface="Century Gothic"/>
                <a:cs typeface="Century Gothic"/>
              </a:rPr>
              <a:t>f evidence (without a grade) </a:t>
            </a:r>
            <a:r>
              <a:rPr lang="en-US" b="1" dirty="0" smtClean="0">
                <a:solidFill>
                  <a:srgbClr val="FF0000"/>
                </a:solidFill>
                <a:latin typeface="Century Gothic"/>
                <a:cs typeface="Century Gothic"/>
              </a:rPr>
              <a:t>over time </a:t>
            </a:r>
            <a:r>
              <a:rPr lang="en-US" b="1" dirty="0" smtClean="0">
                <a:latin typeface="Century Gothic"/>
                <a:cs typeface="Century Gothic"/>
              </a:rPr>
              <a:t>… </a:t>
            </a:r>
            <a:endParaRPr lang="en-US"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90136004"/>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nvPr>
        </p:nvGraphicFramePr>
        <p:xfrm>
          <a:off x="417513" y="527095"/>
          <a:ext cx="8331200" cy="4627562"/>
        </p:xfrm>
        <a:graphic>
          <a:graphicData uri="http://schemas.openxmlformats.org/presentationml/2006/ole">
            <mc:AlternateContent xmlns:mc="http://schemas.openxmlformats.org/markup-compatibility/2006">
              <mc:Choice xmlns:v="urn:schemas-microsoft-com:vml" Requires="v">
                <p:oleObj spid="_x0000_s3084" name="Worksheet" r:id="rId4" imgW="8332543" imgH="4626482" progId="Excel.Sheet.8">
                  <p:embed/>
                </p:oleObj>
              </mc:Choice>
              <mc:Fallback>
                <p:oleObj name="Worksheet" r:id="rId4" imgW="8332543" imgH="4626482"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3" y="527095"/>
                        <a:ext cx="8331200" cy="46275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Rounded Rectangle 1"/>
          <p:cNvSpPr/>
          <p:nvPr/>
        </p:nvSpPr>
        <p:spPr>
          <a:xfrm>
            <a:off x="2281969" y="417962"/>
            <a:ext cx="5230299" cy="64360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4"/>
          <p:cNvSpPr>
            <a:spLocks noChangeArrowheads="1"/>
          </p:cNvSpPr>
          <p:nvPr/>
        </p:nvSpPr>
        <p:spPr bwMode="auto">
          <a:xfrm>
            <a:off x="682926" y="410373"/>
            <a:ext cx="7467215"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4500" b="1" dirty="0" smtClean="0">
                <a:latin typeface="Century Gothic"/>
                <a:cs typeface="Century Gothic"/>
              </a:rPr>
              <a:t>What we may be used to?</a:t>
            </a:r>
            <a:endParaRPr lang="en-US" sz="4500" b="1"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6"/>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692729907"/>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79592" y="2655121"/>
            <a:ext cx="2801919" cy="4202879"/>
          </a:xfrm>
          <a:prstGeom prst="rect">
            <a:avLst/>
          </a:prstGeom>
        </p:spPr>
      </p:pic>
      <p:sp>
        <p:nvSpPr>
          <p:cNvPr id="8" name="Rectangle 4"/>
          <p:cNvSpPr>
            <a:spLocks noChangeArrowheads="1"/>
          </p:cNvSpPr>
          <p:nvPr/>
        </p:nvSpPr>
        <p:spPr bwMode="auto">
          <a:xfrm>
            <a:off x="649592" y="604490"/>
            <a:ext cx="786625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The full time classroom teacher</a:t>
            </a:r>
            <a:endParaRPr lang="en-US" sz="4000" b="1" dirty="0">
              <a:latin typeface="Century Gothic"/>
              <a:cs typeface="Century Gothic"/>
            </a:endParaRPr>
          </a:p>
        </p:txBody>
      </p:sp>
      <p:sp>
        <p:nvSpPr>
          <p:cNvPr id="4" name="Rectangle 3"/>
          <p:cNvSpPr/>
          <p:nvPr/>
        </p:nvSpPr>
        <p:spPr>
          <a:xfrm>
            <a:off x="410692" y="1916457"/>
            <a:ext cx="8534375" cy="1477328"/>
          </a:xfrm>
          <a:prstGeom prst="rect">
            <a:avLst/>
          </a:prstGeom>
        </p:spPr>
        <p:txBody>
          <a:bodyPr wrap="square">
            <a:spAutoFit/>
          </a:bodyPr>
          <a:lstStyle/>
          <a:p>
            <a:pPr marL="514350" indent="-514350">
              <a:buFont typeface="+mj-lt"/>
              <a:buAutoNum type="arabicPeriod"/>
            </a:pPr>
            <a:r>
              <a:rPr lang="en-US" sz="3000" b="1" dirty="0" smtClean="0">
                <a:latin typeface="Century Gothic"/>
                <a:cs typeface="Century Gothic"/>
              </a:rPr>
              <a:t>Teaches on average </a:t>
            </a:r>
            <a:r>
              <a:rPr lang="en-US" sz="3000" b="1" dirty="0" smtClean="0">
                <a:solidFill>
                  <a:srgbClr val="FF0000"/>
                </a:solidFill>
                <a:latin typeface="Century Gothic"/>
                <a:cs typeface="Century Gothic"/>
              </a:rPr>
              <a:t>20</a:t>
            </a:r>
            <a:r>
              <a:rPr lang="en-US" sz="3000" b="1" dirty="0" smtClean="0">
                <a:latin typeface="Century Gothic"/>
                <a:cs typeface="Century Gothic"/>
              </a:rPr>
              <a:t> hours per week.</a:t>
            </a:r>
          </a:p>
          <a:p>
            <a:pPr marL="514350" indent="-514350">
              <a:buFont typeface="+mj-lt"/>
              <a:buAutoNum type="arabicPeriod"/>
            </a:pPr>
            <a:r>
              <a:rPr lang="en-US" sz="3000" b="1" dirty="0" smtClean="0">
                <a:latin typeface="Century Gothic"/>
                <a:cs typeface="Century Gothic"/>
              </a:rPr>
              <a:t>Teaches for </a:t>
            </a:r>
            <a:r>
              <a:rPr lang="en-US" sz="3000" b="1" dirty="0" smtClean="0">
                <a:solidFill>
                  <a:srgbClr val="FF0000"/>
                </a:solidFill>
                <a:latin typeface="Century Gothic"/>
                <a:cs typeface="Century Gothic"/>
              </a:rPr>
              <a:t>38</a:t>
            </a:r>
            <a:r>
              <a:rPr lang="en-US" sz="3000" b="1" dirty="0" smtClean="0">
                <a:latin typeface="Century Gothic"/>
                <a:cs typeface="Century Gothic"/>
              </a:rPr>
              <a:t> weeks per year.</a:t>
            </a:r>
          </a:p>
          <a:p>
            <a:pPr marL="514350" indent="-514350">
              <a:buFont typeface="+mj-lt"/>
              <a:buAutoNum type="arabicPeriod"/>
            </a:pPr>
            <a:r>
              <a:rPr lang="en-US" sz="3000" b="1" dirty="0" smtClean="0">
                <a:latin typeface="Century Gothic"/>
                <a:cs typeface="Century Gothic"/>
              </a:rPr>
              <a:t>This equates to </a:t>
            </a:r>
            <a:r>
              <a:rPr lang="en-US" sz="3000" b="1" dirty="0" smtClean="0">
                <a:solidFill>
                  <a:srgbClr val="FF0000"/>
                </a:solidFill>
                <a:latin typeface="Century Gothic"/>
                <a:cs typeface="Century Gothic"/>
              </a:rPr>
              <a:t>760</a:t>
            </a:r>
            <a:r>
              <a:rPr lang="en-US" sz="3000" b="1" dirty="0" smtClean="0">
                <a:latin typeface="Century Gothic"/>
                <a:cs typeface="Century Gothic"/>
              </a:rPr>
              <a:t> hours per year!</a:t>
            </a:r>
            <a:endParaRPr lang="en-US" sz="3000" b="1" dirty="0">
              <a:latin typeface="Century Gothic"/>
              <a:cs typeface="Century Gothic"/>
            </a:endParaRPr>
          </a:p>
        </p:txBody>
      </p:sp>
      <p:sp>
        <p:nvSpPr>
          <p:cNvPr id="5" name="Rectangle 4"/>
          <p:cNvSpPr>
            <a:spLocks noChangeArrowheads="1"/>
          </p:cNvSpPr>
          <p:nvPr/>
        </p:nvSpPr>
        <p:spPr bwMode="auto">
          <a:xfrm>
            <a:off x="281711" y="4556904"/>
            <a:ext cx="5839666"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3500" b="1" dirty="0" smtClean="0">
                <a:latin typeface="Century Gothic"/>
                <a:cs typeface="Century Gothic"/>
              </a:rPr>
              <a:t>So why do we judge </a:t>
            </a:r>
          </a:p>
          <a:p>
            <a:r>
              <a:rPr lang="en-US" sz="3500" b="1" dirty="0">
                <a:latin typeface="Century Gothic"/>
                <a:cs typeface="Century Gothic"/>
              </a:rPr>
              <a:t>T</a:t>
            </a:r>
            <a:r>
              <a:rPr lang="en-US" sz="3500" b="1" dirty="0" smtClean="0">
                <a:latin typeface="Century Gothic"/>
                <a:cs typeface="Century Gothic"/>
              </a:rPr>
              <a:t>eachers on just </a:t>
            </a:r>
            <a:r>
              <a:rPr lang="en-US" sz="3500" b="1" dirty="0" smtClean="0">
                <a:solidFill>
                  <a:srgbClr val="FF0000"/>
                </a:solidFill>
                <a:latin typeface="Century Gothic"/>
                <a:cs typeface="Century Gothic"/>
              </a:rPr>
              <a:t>3</a:t>
            </a:r>
            <a:r>
              <a:rPr lang="en-US" sz="3500" b="1" dirty="0" smtClean="0">
                <a:latin typeface="Century Gothic"/>
                <a:cs typeface="Century Gothic"/>
              </a:rPr>
              <a:t> hours ?!</a:t>
            </a:r>
            <a:endParaRPr lang="en-US" sz="3500" b="1" dirty="0">
              <a:latin typeface="Century Gothic"/>
              <a:cs typeface="Century Gothic"/>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29179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creen Shot 2013-11-30 at 21.52.5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8487986" cy="5923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50825" y="836613"/>
            <a:ext cx="5174230" cy="9195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91376" y="5252769"/>
            <a:ext cx="8055785" cy="15071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726968" y="489397"/>
            <a:ext cx="747632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We are then placed in a box!</a:t>
            </a:r>
            <a:endParaRPr lang="en-US" sz="4000" b="1" dirty="0">
              <a:latin typeface="Century Gothic"/>
              <a:cs typeface="Century Gothic"/>
            </a:endParaRPr>
          </a:p>
        </p:txBody>
      </p:sp>
      <p:sp>
        <p:nvSpPr>
          <p:cNvPr id="7" name="Rectangle 6"/>
          <p:cNvSpPr>
            <a:spLocks noChangeArrowheads="1"/>
          </p:cNvSpPr>
          <p:nvPr/>
        </p:nvSpPr>
        <p:spPr bwMode="auto">
          <a:xfrm>
            <a:off x="223154" y="5580969"/>
            <a:ext cx="871915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and this is/was shared with Ofsted!</a:t>
            </a:r>
            <a:endParaRPr lang="en-US" sz="4000" b="1" dirty="0">
              <a:latin typeface="Century Gothic"/>
              <a:cs typeface="Century Gothic"/>
            </a:endParaRPr>
          </a:p>
        </p:txBody>
      </p:sp>
      <p:grpSp>
        <p:nvGrpSpPr>
          <p:cNvPr id="8" name="Group 7"/>
          <p:cNvGrpSpPr/>
          <p:nvPr/>
        </p:nvGrpSpPr>
        <p:grpSpPr>
          <a:xfrm>
            <a:off x="8150141" y="60386"/>
            <a:ext cx="914933" cy="539202"/>
            <a:chOff x="8150141" y="60386"/>
            <a:chExt cx="914933" cy="539202"/>
          </a:xfrm>
        </p:grpSpPr>
        <p:sp>
          <p:nvSpPr>
            <p:cNvPr id="9" name="Rectangle 8"/>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0" name="Picture 9"/>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86473076"/>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nvGraphicFramePr>
        <p:xfrm>
          <a:off x="344488" y="714375"/>
          <a:ext cx="8331200" cy="4627563"/>
        </p:xfrm>
        <a:graphic>
          <a:graphicData uri="http://schemas.openxmlformats.org/presentationml/2006/ole">
            <mc:AlternateContent xmlns:mc="http://schemas.openxmlformats.org/markup-compatibility/2006">
              <mc:Choice xmlns:v="urn:schemas-microsoft-com:vml" Requires="v">
                <p:oleObj spid="_x0000_s4108" name="Worksheet" r:id="rId4" imgW="8326448" imgH="4626482" progId="Excel.Sheet.8">
                  <p:embed/>
                </p:oleObj>
              </mc:Choice>
              <mc:Fallback>
                <p:oleObj name="Worksheet" r:id="rId4" imgW="8326448" imgH="4626482"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8" y="714375"/>
                        <a:ext cx="8331200" cy="46275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Rounded Rectangle 4"/>
          <p:cNvSpPr/>
          <p:nvPr/>
        </p:nvSpPr>
        <p:spPr>
          <a:xfrm>
            <a:off x="2281969" y="739763"/>
            <a:ext cx="5230299" cy="64360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1106580" y="512321"/>
            <a:ext cx="715071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Maybe we should focus on?</a:t>
            </a:r>
            <a:endParaRPr lang="en-US" sz="4000" b="1" dirty="0">
              <a:latin typeface="Century Gothic"/>
              <a:cs typeface="Century Gothic"/>
            </a:endParaRPr>
          </a:p>
        </p:txBody>
      </p:sp>
      <p:grpSp>
        <p:nvGrpSpPr>
          <p:cNvPr id="6" name="Group 5"/>
          <p:cNvGrpSpPr/>
          <p:nvPr/>
        </p:nvGrpSpPr>
        <p:grpSpPr>
          <a:xfrm>
            <a:off x="8150141" y="60386"/>
            <a:ext cx="914933" cy="539202"/>
            <a:chOff x="8150141" y="60386"/>
            <a:chExt cx="914933" cy="539202"/>
          </a:xfrm>
        </p:grpSpPr>
        <p:sp>
          <p:nvSpPr>
            <p:cNvPr id="8" name="Rectangle 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6"/>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035416861"/>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FF0000"/>
                </a:solidFill>
                <a:latin typeface="Impact"/>
                <a:cs typeface="Impact"/>
              </a:rPr>
              <a:t>Ofsted: </a:t>
            </a:r>
            <a:r>
              <a:rPr lang="en-US" sz="5000" dirty="0" smtClean="0">
                <a:solidFill>
                  <a:srgbClr val="000000"/>
                </a:solidFill>
                <a:latin typeface="Impact"/>
                <a:cs typeface="Impact"/>
              </a:rPr>
              <a:t>September 2014 </a:t>
            </a:r>
            <a:endParaRPr lang="en-US" sz="5000" dirty="0">
              <a:solidFill>
                <a:srgbClr val="000000"/>
              </a:solidFill>
              <a:latin typeface="Impact"/>
              <a:cs typeface="Impact"/>
            </a:endParaRPr>
          </a:p>
        </p:txBody>
      </p:sp>
      <p:sp>
        <p:nvSpPr>
          <p:cNvPr id="3" name="Rectangle 2"/>
          <p:cNvSpPr/>
          <p:nvPr/>
        </p:nvSpPr>
        <p:spPr>
          <a:xfrm>
            <a:off x="275308" y="1241838"/>
            <a:ext cx="8632238" cy="4016484"/>
          </a:xfrm>
          <a:prstGeom prst="rect">
            <a:avLst/>
          </a:prstGeom>
        </p:spPr>
        <p:txBody>
          <a:bodyPr wrap="square">
            <a:spAutoFit/>
          </a:bodyPr>
          <a:lstStyle/>
          <a:p>
            <a:r>
              <a:rPr lang="en-US" sz="3000" b="1" dirty="0" smtClean="0"/>
              <a:t>Please read …</a:t>
            </a:r>
          </a:p>
          <a:p>
            <a:endParaRPr lang="en-US" sz="3000" b="1" dirty="0"/>
          </a:p>
          <a:p>
            <a:r>
              <a:rPr lang="en-US" sz="3000" dirty="0" smtClean="0"/>
              <a:t>Evaluating </a:t>
            </a:r>
            <a:r>
              <a:rPr lang="en-US" sz="3000" b="1" dirty="0"/>
              <a:t>learning over </a:t>
            </a:r>
            <a:r>
              <a:rPr lang="en-US" sz="3000" b="1" dirty="0" smtClean="0"/>
              <a:t>time</a:t>
            </a:r>
            <a:r>
              <a:rPr lang="en-US" sz="3000" b="1" dirty="0"/>
              <a:t>.</a:t>
            </a:r>
            <a:endParaRPr lang="en-US" sz="3000" b="1" dirty="0" smtClean="0"/>
          </a:p>
          <a:p>
            <a:pPr>
              <a:lnSpc>
                <a:spcPct val="110000"/>
              </a:lnSpc>
            </a:pPr>
            <a:endParaRPr lang="en-US" sz="3000" b="1" dirty="0"/>
          </a:p>
          <a:p>
            <a:pPr>
              <a:lnSpc>
                <a:spcPct val="110000"/>
              </a:lnSpc>
            </a:pPr>
            <a:r>
              <a:rPr lang="en-US" sz="3000" dirty="0" smtClean="0"/>
              <a:t>Direct </a:t>
            </a:r>
            <a:r>
              <a:rPr lang="en-US" sz="3000" dirty="0"/>
              <a:t>observation must be supplemented </a:t>
            </a:r>
            <a:r>
              <a:rPr lang="en-US" sz="3000" b="1" dirty="0">
                <a:solidFill>
                  <a:srgbClr val="FF0000"/>
                </a:solidFill>
              </a:rPr>
              <a:t>by a range of other evidence</a:t>
            </a:r>
            <a:r>
              <a:rPr lang="en-US" sz="3000" dirty="0"/>
              <a:t> to enable inspectors to evaluate </a:t>
            </a:r>
            <a:r>
              <a:rPr lang="en-US" sz="3000" b="1" dirty="0">
                <a:solidFill>
                  <a:srgbClr val="FF0000"/>
                </a:solidFill>
              </a:rPr>
              <a:t>what teaching is like typically </a:t>
            </a:r>
            <a:r>
              <a:rPr lang="en-US" sz="3000" dirty="0"/>
              <a:t>and the impact that teaching has had on pupils’ learning over time</a:t>
            </a:r>
            <a:r>
              <a:rPr lang="en-US" sz="3000" dirty="0" smtClean="0"/>
              <a:t>. </a:t>
            </a:r>
            <a:endParaRPr lang="en-US" sz="3000" dirty="0"/>
          </a:p>
        </p:txBody>
      </p:sp>
    </p:spTree>
    <p:extLst>
      <p:ext uri="{BB962C8B-B14F-4D97-AF65-F5344CB8AC3E}">
        <p14:creationId xmlns:p14="http://schemas.microsoft.com/office/powerpoint/2010/main" val="1621228237"/>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670" y="2818485"/>
            <a:ext cx="8808979" cy="833297"/>
          </a:xfrm>
        </p:spPr>
        <p:txBody>
          <a:bodyPr>
            <a:noAutofit/>
          </a:bodyPr>
          <a:lstStyle/>
          <a:p>
            <a:r>
              <a:rPr lang="en-US" sz="4500" b="1" dirty="0" smtClean="0">
                <a:solidFill>
                  <a:srgbClr val="000000"/>
                </a:solidFill>
                <a:latin typeface="Century Gothic" panose="020B0502020202020204" pitchFamily="34" charset="0"/>
                <a:cs typeface="Impact"/>
              </a:rPr>
              <a:t>Let’s remove all the dialogue</a:t>
            </a:r>
            <a:br>
              <a:rPr lang="en-US" sz="4500" b="1" dirty="0" smtClean="0">
                <a:solidFill>
                  <a:srgbClr val="000000"/>
                </a:solidFill>
                <a:latin typeface="Century Gothic" panose="020B0502020202020204" pitchFamily="34" charset="0"/>
                <a:cs typeface="Impact"/>
              </a:rPr>
            </a:br>
            <a:r>
              <a:rPr lang="en-US" sz="4500" b="1" dirty="0">
                <a:solidFill>
                  <a:srgbClr val="000000"/>
                </a:solidFill>
                <a:latin typeface="Century Gothic" panose="020B0502020202020204" pitchFamily="34" charset="0"/>
                <a:cs typeface="Impact"/>
              </a:rPr>
              <a:t/>
            </a:r>
            <a:br>
              <a:rPr lang="en-US" sz="4500" b="1" dirty="0">
                <a:solidFill>
                  <a:srgbClr val="000000"/>
                </a:solidFill>
                <a:latin typeface="Century Gothic" panose="020B0502020202020204" pitchFamily="34" charset="0"/>
                <a:cs typeface="Impact"/>
              </a:rPr>
            </a:br>
            <a:r>
              <a:rPr lang="en-US" sz="4500" b="1" dirty="0" smtClean="0">
                <a:solidFill>
                  <a:srgbClr val="000000"/>
                </a:solidFill>
                <a:latin typeface="Century Gothic" panose="020B0502020202020204" pitchFamily="34" charset="0"/>
                <a:cs typeface="Impact"/>
              </a:rPr>
              <a:t>      … and keep this in mind</a:t>
            </a:r>
            <a:r>
              <a:rPr lang="en-US" sz="4500" b="1" dirty="0">
                <a:solidFill>
                  <a:srgbClr val="000000"/>
                </a:solidFill>
                <a:latin typeface="Century Gothic" panose="020B0502020202020204" pitchFamily="34" charset="0"/>
                <a:cs typeface="Impact"/>
              </a:rPr>
              <a:t>.</a:t>
            </a:r>
          </a:p>
        </p:txBody>
      </p:sp>
    </p:spTree>
    <p:extLst>
      <p:ext uri="{BB962C8B-B14F-4D97-AF65-F5344CB8AC3E}">
        <p14:creationId xmlns:p14="http://schemas.microsoft.com/office/powerpoint/2010/main" val="493484992"/>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0380"/>
          </a:xfrm>
          <a:prstGeom prst="rect">
            <a:avLst/>
          </a:prstGeom>
        </p:spPr>
      </p:pic>
    </p:spTree>
    <p:extLst>
      <p:ext uri="{BB962C8B-B14F-4D97-AF65-F5344CB8AC3E}">
        <p14:creationId xmlns:p14="http://schemas.microsoft.com/office/powerpoint/2010/main" val="1507396812"/>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Progress Over Time</a:t>
            </a:r>
            <a:endParaRPr lang="en-US" sz="5000" dirty="0">
              <a:solidFill>
                <a:srgbClr val="000000"/>
              </a:solidFill>
              <a:latin typeface="Impact"/>
              <a:cs typeface="Impact"/>
            </a:endParaRPr>
          </a:p>
        </p:txBody>
      </p:sp>
      <p:sp>
        <p:nvSpPr>
          <p:cNvPr id="3" name="Rectangle 2"/>
          <p:cNvSpPr/>
          <p:nvPr/>
        </p:nvSpPr>
        <p:spPr>
          <a:xfrm>
            <a:off x="288446" y="1651215"/>
            <a:ext cx="8488369" cy="4555093"/>
          </a:xfrm>
          <a:prstGeom prst="rect">
            <a:avLst/>
          </a:prstGeom>
        </p:spPr>
        <p:txBody>
          <a:bodyPr wrap="square">
            <a:spAutoFit/>
          </a:bodyPr>
          <a:lstStyle/>
          <a:p>
            <a:r>
              <a:rPr lang="en-US" sz="2500" b="1" dirty="0" smtClean="0">
                <a:latin typeface="Century Gothic" panose="020B0502020202020204" pitchFamily="34" charset="0"/>
              </a:rPr>
              <a:t>Intended outcome</a:t>
            </a:r>
            <a:r>
              <a:rPr lang="en-US" sz="2500" b="1" dirty="0">
                <a:latin typeface="Century Gothic" panose="020B0502020202020204" pitchFamily="34" charset="0"/>
              </a:rPr>
              <a:t> </a:t>
            </a:r>
            <a:r>
              <a:rPr lang="en-US" sz="2500" b="1" dirty="0" smtClean="0">
                <a:latin typeface="Century Gothic" panose="020B0502020202020204" pitchFamily="34" charset="0"/>
              </a:rPr>
              <a:t>this year … </a:t>
            </a:r>
          </a:p>
          <a:p>
            <a:endParaRPr lang="en-US" sz="2500" b="1" dirty="0">
              <a:latin typeface="Century Gothic" panose="020B0502020202020204" pitchFamily="34" charset="0"/>
            </a:endParaRPr>
          </a:p>
          <a:p>
            <a:pPr marL="457200" indent="-457200">
              <a:lnSpc>
                <a:spcPct val="120000"/>
              </a:lnSpc>
              <a:buAutoNum type="arabicPeriod"/>
            </a:pPr>
            <a:r>
              <a:rPr lang="en-US" sz="2500" b="1" dirty="0" smtClean="0">
                <a:latin typeface="Century Gothic" panose="020B0502020202020204" pitchFamily="34" charset="0"/>
              </a:rPr>
              <a:t>To </a:t>
            </a:r>
            <a:r>
              <a:rPr lang="en-US" sz="2500" b="1" dirty="0" smtClean="0">
                <a:solidFill>
                  <a:srgbClr val="FF0000"/>
                </a:solidFill>
                <a:latin typeface="Century Gothic" panose="020B0502020202020204" pitchFamily="34" charset="0"/>
              </a:rPr>
              <a:t>clarify</a:t>
            </a:r>
            <a:r>
              <a:rPr lang="en-US" sz="2500" b="1" dirty="0">
                <a:solidFill>
                  <a:srgbClr val="FF0000"/>
                </a:solidFill>
                <a:latin typeface="Century Gothic" panose="020B0502020202020204" pitchFamily="34" charset="0"/>
              </a:rPr>
              <a:t> </a:t>
            </a:r>
            <a:r>
              <a:rPr lang="en-US" sz="2500" b="1" dirty="0" smtClean="0">
                <a:solidFill>
                  <a:srgbClr val="FF0000"/>
                </a:solidFill>
                <a:latin typeface="Century Gothic" panose="020B0502020202020204" pitchFamily="34" charset="0"/>
              </a:rPr>
              <a:t>how </a:t>
            </a:r>
            <a:r>
              <a:rPr lang="en-US" sz="2500" b="1" dirty="0">
                <a:latin typeface="Century Gothic" panose="020B0502020202020204" pitchFamily="34" charset="0"/>
              </a:rPr>
              <a:t>standards of teaching and learning will be </a:t>
            </a:r>
            <a:r>
              <a:rPr lang="en-US" sz="2500" b="1" dirty="0" smtClean="0">
                <a:latin typeface="Century Gothic" panose="020B0502020202020204" pitchFamily="34" charset="0"/>
              </a:rPr>
              <a:t>gathered? </a:t>
            </a:r>
          </a:p>
          <a:p>
            <a:pPr>
              <a:lnSpc>
                <a:spcPct val="120000"/>
              </a:lnSpc>
            </a:pPr>
            <a:endParaRPr lang="en-US" sz="2500" b="1" dirty="0">
              <a:latin typeface="Century Gothic" panose="020B0502020202020204" pitchFamily="34" charset="0"/>
            </a:endParaRPr>
          </a:p>
          <a:p>
            <a:pPr>
              <a:lnSpc>
                <a:spcPct val="120000"/>
              </a:lnSpc>
            </a:pPr>
            <a:r>
              <a:rPr lang="en-US" sz="2500" b="1" dirty="0">
                <a:latin typeface="Century Gothic" panose="020B0502020202020204" pitchFamily="34" charset="0"/>
              </a:rPr>
              <a:t>2. </a:t>
            </a:r>
            <a:r>
              <a:rPr lang="en-US" sz="2500" b="1" dirty="0" smtClean="0">
                <a:latin typeface="Century Gothic" panose="020B0502020202020204" pitchFamily="34" charset="0"/>
              </a:rPr>
              <a:t>To </a:t>
            </a:r>
            <a:r>
              <a:rPr lang="en-US" sz="2500" b="1" dirty="0" smtClean="0">
                <a:solidFill>
                  <a:srgbClr val="FF0000"/>
                </a:solidFill>
                <a:latin typeface="Century Gothic" panose="020B0502020202020204" pitchFamily="34" charset="0"/>
              </a:rPr>
              <a:t>decide how </a:t>
            </a:r>
            <a:r>
              <a:rPr lang="en-US" sz="2500" b="1" dirty="0">
                <a:solidFill>
                  <a:srgbClr val="FF0000"/>
                </a:solidFill>
                <a:latin typeface="Century Gothic" panose="020B0502020202020204" pitchFamily="34" charset="0"/>
              </a:rPr>
              <a:t>all teachers will be observed </a:t>
            </a:r>
            <a:r>
              <a:rPr lang="en-US" sz="2500" b="1" dirty="0">
                <a:latin typeface="Century Gothic" panose="020B0502020202020204" pitchFamily="34" charset="0"/>
              </a:rPr>
              <a:t>across the </a:t>
            </a:r>
            <a:r>
              <a:rPr lang="en-US" sz="2500" b="1" dirty="0" smtClean="0">
                <a:latin typeface="Century Gothic" panose="020B0502020202020204" pitchFamily="34" charset="0"/>
              </a:rPr>
              <a:t>school?</a:t>
            </a:r>
          </a:p>
          <a:p>
            <a:pPr>
              <a:lnSpc>
                <a:spcPct val="120000"/>
              </a:lnSpc>
            </a:pPr>
            <a:endParaRPr lang="en-US" sz="2500" b="1" dirty="0">
              <a:latin typeface="Century Gothic" panose="020B0502020202020204" pitchFamily="34" charset="0"/>
            </a:endParaRPr>
          </a:p>
          <a:p>
            <a:pPr>
              <a:lnSpc>
                <a:spcPct val="120000"/>
              </a:lnSpc>
            </a:pPr>
            <a:r>
              <a:rPr lang="en-US" sz="2500" b="1" dirty="0">
                <a:latin typeface="Century Gothic" panose="020B0502020202020204" pitchFamily="34" charset="0"/>
              </a:rPr>
              <a:t>3. </a:t>
            </a:r>
            <a:r>
              <a:rPr lang="en-US" sz="2500" b="1" dirty="0">
                <a:solidFill>
                  <a:srgbClr val="FF0000"/>
                </a:solidFill>
                <a:latin typeface="Century Gothic" panose="020B0502020202020204" pitchFamily="34" charset="0"/>
              </a:rPr>
              <a:t>To </a:t>
            </a:r>
            <a:r>
              <a:rPr lang="en-US" sz="2500" b="1" dirty="0" smtClean="0">
                <a:solidFill>
                  <a:srgbClr val="FF0000"/>
                </a:solidFill>
                <a:latin typeface="Century Gothic" panose="020B0502020202020204" pitchFamily="34" charset="0"/>
              </a:rPr>
              <a:t>offer a </a:t>
            </a:r>
            <a:r>
              <a:rPr lang="en-US" sz="2500" b="1" dirty="0">
                <a:solidFill>
                  <a:srgbClr val="FF0000"/>
                </a:solidFill>
                <a:latin typeface="Century Gothic" panose="020B0502020202020204" pitchFamily="34" charset="0"/>
              </a:rPr>
              <a:t>solution </a:t>
            </a:r>
            <a:r>
              <a:rPr lang="en-US" sz="2500" b="1" dirty="0">
                <a:latin typeface="Century Gothic" panose="020B0502020202020204" pitchFamily="34" charset="0"/>
              </a:rPr>
              <a:t>for monitoring and evaluating the quality of teaching and learning.</a:t>
            </a:r>
          </a:p>
        </p:txBody>
      </p:sp>
    </p:spTree>
    <p:extLst>
      <p:ext uri="{BB962C8B-B14F-4D97-AF65-F5344CB8AC3E}">
        <p14:creationId xmlns:p14="http://schemas.microsoft.com/office/powerpoint/2010/main" val="231936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853" y="1119691"/>
            <a:ext cx="7784398" cy="833297"/>
          </a:xfrm>
        </p:spPr>
        <p:txBody>
          <a:bodyPr>
            <a:noAutofit/>
          </a:bodyPr>
          <a:lstStyle/>
          <a:p>
            <a:pPr algn="l"/>
            <a:r>
              <a:rPr lang="en-US" sz="5000" dirty="0" smtClean="0">
                <a:solidFill>
                  <a:srgbClr val="FF0000"/>
                </a:solidFill>
                <a:latin typeface="Impact"/>
                <a:cs typeface="Impact"/>
              </a:rPr>
              <a:t>Discuss</a:t>
            </a:r>
            <a:r>
              <a:rPr lang="en-US" sz="5000" dirty="0" smtClean="0">
                <a:solidFill>
                  <a:srgbClr val="000000"/>
                </a:solidFill>
                <a:latin typeface="Impact"/>
                <a:cs typeface="Impact"/>
              </a:rPr>
              <a:t> in your group.</a:t>
            </a:r>
            <a:br>
              <a:rPr lang="en-US" sz="5000" dirty="0" smtClean="0">
                <a:solidFill>
                  <a:srgbClr val="000000"/>
                </a:solidFill>
                <a:latin typeface="Impact"/>
                <a:cs typeface="Impact"/>
              </a:rPr>
            </a:br>
            <a:r>
              <a:rPr lang="en-US" sz="5000" dirty="0" smtClean="0">
                <a:solidFill>
                  <a:srgbClr val="000000"/>
                </a:solidFill>
                <a:latin typeface="Impact"/>
                <a:cs typeface="Impact"/>
              </a:rPr>
              <a:t/>
            </a:r>
            <a:br>
              <a:rPr lang="en-US" sz="5000" dirty="0" smtClean="0">
                <a:solidFill>
                  <a:srgbClr val="000000"/>
                </a:solidFill>
                <a:latin typeface="Impact"/>
                <a:cs typeface="Impact"/>
              </a:rPr>
            </a:br>
            <a:r>
              <a:rPr lang="en-US" sz="3500" b="1" dirty="0" smtClean="0">
                <a:solidFill>
                  <a:srgbClr val="000000"/>
                </a:solidFill>
                <a:latin typeface="+mn-lt"/>
                <a:cs typeface="Impact"/>
              </a:rPr>
              <a:t>5 minutes.</a:t>
            </a:r>
            <a:br>
              <a:rPr lang="en-US" sz="3500" b="1" dirty="0" smtClean="0">
                <a:solidFill>
                  <a:srgbClr val="000000"/>
                </a:solidFill>
                <a:latin typeface="+mn-lt"/>
                <a:cs typeface="Impact"/>
              </a:rPr>
            </a:br>
            <a:r>
              <a:rPr lang="en-US" sz="3500" b="1" dirty="0" smtClean="0">
                <a:solidFill>
                  <a:srgbClr val="000000"/>
                </a:solidFill>
                <a:latin typeface="+mn-lt"/>
                <a:cs typeface="Impact"/>
              </a:rPr>
              <a:t>Try to identify 5-10 keywords</a:t>
            </a:r>
            <a:endParaRPr lang="en-US" sz="3500" b="1" dirty="0">
              <a:solidFill>
                <a:srgbClr val="000000"/>
              </a:solidFill>
              <a:latin typeface="+mn-lt"/>
              <a:cs typeface="Impact"/>
            </a:endParaRPr>
          </a:p>
        </p:txBody>
      </p:sp>
      <p:sp>
        <p:nvSpPr>
          <p:cNvPr id="3" name="Title 1"/>
          <p:cNvSpPr txBox="1">
            <a:spLocks/>
          </p:cNvSpPr>
          <p:nvPr/>
        </p:nvSpPr>
        <p:spPr>
          <a:xfrm>
            <a:off x="725929" y="4026944"/>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dirty="0" smtClean="0">
                <a:solidFill>
                  <a:srgbClr val="000000"/>
                </a:solidFill>
                <a:latin typeface="Impact"/>
                <a:cs typeface="Impact"/>
              </a:rPr>
              <a:t>What is </a:t>
            </a:r>
            <a:r>
              <a:rPr lang="en-US" sz="5000" dirty="0" smtClean="0">
                <a:solidFill>
                  <a:srgbClr val="FF0000"/>
                </a:solidFill>
                <a:latin typeface="Impact"/>
                <a:cs typeface="Impact"/>
              </a:rPr>
              <a:t>progress</a:t>
            </a:r>
            <a:r>
              <a:rPr lang="en-US" sz="5000" dirty="0" smtClean="0">
                <a:solidFill>
                  <a:srgbClr val="000000"/>
                </a:solidFill>
                <a:latin typeface="Impact"/>
                <a:cs typeface="Impact"/>
              </a:rPr>
              <a:t> over time?</a:t>
            </a:r>
            <a:endParaRPr lang="en-US" sz="5000" dirty="0">
              <a:solidFill>
                <a:srgbClr val="000000"/>
              </a:solidFill>
              <a:latin typeface="Impact"/>
              <a:cs typeface="Impact"/>
            </a:endParaRPr>
          </a:p>
        </p:txBody>
      </p:sp>
      <p:sp>
        <p:nvSpPr>
          <p:cNvPr id="4" name="Frame 3"/>
          <p:cNvSpPr/>
          <p:nvPr/>
        </p:nvSpPr>
        <p:spPr>
          <a:xfrm>
            <a:off x="0" y="0"/>
            <a:ext cx="9144000" cy="6858000"/>
          </a:xfrm>
          <a:prstGeom prst="frame">
            <a:avLst>
              <a:gd name="adj1" fmla="val 175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107236004"/>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8236" y="2394904"/>
            <a:ext cx="6400800" cy="1752600"/>
          </a:xfrm>
        </p:spPr>
        <p:txBody>
          <a:bodyPr>
            <a:noAutofit/>
          </a:bodyPr>
          <a:lstStyle/>
          <a:p>
            <a:pPr algn="r"/>
            <a:r>
              <a:rPr lang="en-US" sz="7000" dirty="0" smtClean="0">
                <a:solidFill>
                  <a:schemeClr val="tx1"/>
                </a:solidFill>
                <a:latin typeface="Impact"/>
                <a:cs typeface="Impact"/>
              </a:rPr>
              <a:t>Straw poll …</a:t>
            </a:r>
            <a:endParaRPr lang="en-US" sz="7000" dirty="0">
              <a:solidFill>
                <a:schemeClr val="tx1"/>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7" name="Picture 6"/>
          <p:cNvPicPr>
            <a:picLocks noChangeAspect="1"/>
          </p:cNvPicPr>
          <p:nvPr/>
        </p:nvPicPr>
        <p:blipFill>
          <a:blip r:embed="rId4"/>
          <a:stretch>
            <a:fillRect/>
          </a:stretch>
        </p:blipFill>
        <p:spPr>
          <a:xfrm>
            <a:off x="269918" y="2126012"/>
            <a:ext cx="2680893" cy="4356451"/>
          </a:xfrm>
          <a:prstGeom prst="rect">
            <a:avLst/>
          </a:prstGeom>
        </p:spPr>
      </p:pic>
      <p:sp>
        <p:nvSpPr>
          <p:cNvPr id="11" name="Rectangle 10"/>
          <p:cNvSpPr/>
          <p:nvPr/>
        </p:nvSpPr>
        <p:spPr>
          <a:xfrm>
            <a:off x="6792622" y="6482463"/>
            <a:ext cx="2172828" cy="246221"/>
          </a:xfrm>
          <a:prstGeom prst="rect">
            <a:avLst/>
          </a:prstGeom>
        </p:spPr>
        <p:txBody>
          <a:bodyPr wrap="none">
            <a:spAutoFit/>
          </a:bodyPr>
          <a:lstStyle/>
          <a:p>
            <a:r>
              <a:rPr lang="en-US" sz="1000" dirty="0" smtClean="0"/>
              <a:t>Photo credit: </a:t>
            </a:r>
            <a:r>
              <a:rPr lang="en-US" sz="1000" dirty="0" smtClean="0">
                <a:hlinkClick r:id="rId5"/>
              </a:rPr>
              <a:t>www.memphisflyer.com</a:t>
            </a:r>
            <a:r>
              <a:rPr lang="en-US" sz="1000" dirty="0" smtClean="0"/>
              <a:t>  </a:t>
            </a:r>
            <a:endParaRPr lang="en-US" sz="1000" dirty="0"/>
          </a:p>
        </p:txBody>
      </p:sp>
    </p:spTree>
    <p:extLst>
      <p:ext uri="{BB962C8B-B14F-4D97-AF65-F5344CB8AC3E}">
        <p14:creationId xmlns:p14="http://schemas.microsoft.com/office/powerpoint/2010/main" val="38571367"/>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400" b="1" dirty="0">
                <a:latin typeface="Impact"/>
                <a:cs typeface="Impact"/>
              </a:rPr>
              <a:t>Questions to consider:</a:t>
            </a:r>
          </a:p>
        </p:txBody>
      </p:sp>
      <p:sp>
        <p:nvSpPr>
          <p:cNvPr id="5" name="Rectangle 4"/>
          <p:cNvSpPr/>
          <p:nvPr/>
        </p:nvSpPr>
        <p:spPr>
          <a:xfrm>
            <a:off x="448887" y="1313677"/>
            <a:ext cx="8184228" cy="5286062"/>
          </a:xfrm>
          <a:prstGeom prst="rect">
            <a:avLst/>
          </a:prstGeom>
        </p:spPr>
        <p:txBody>
          <a:bodyPr wrap="square">
            <a:spAutoFit/>
          </a:bodyPr>
          <a:lstStyle/>
          <a:p>
            <a:pPr marL="457200" indent="-457200">
              <a:lnSpc>
                <a:spcPct val="150000"/>
              </a:lnSpc>
              <a:buAutoNum type="arabicPeriod"/>
            </a:pPr>
            <a:r>
              <a:rPr lang="en-US" sz="2500" b="1" dirty="0" smtClean="0">
                <a:latin typeface="Century Gothic" panose="020B0502020202020204" pitchFamily="34" charset="0"/>
              </a:rPr>
              <a:t>Should </a:t>
            </a:r>
            <a:r>
              <a:rPr lang="en-US" sz="2500" b="1" dirty="0">
                <a:latin typeface="Century Gothic" panose="020B0502020202020204" pitchFamily="34" charset="0"/>
              </a:rPr>
              <a:t>we continue to judge one-off lessons</a:t>
            </a:r>
            <a:r>
              <a:rPr lang="en-US" sz="2500" b="1" dirty="0" smtClean="0">
                <a:latin typeface="Century Gothic" panose="020B0502020202020204" pitchFamily="34" charset="0"/>
              </a:rPr>
              <a:t>?</a:t>
            </a:r>
          </a:p>
          <a:p>
            <a:pPr>
              <a:lnSpc>
                <a:spcPct val="150000"/>
              </a:lnSpc>
            </a:pPr>
            <a:endParaRPr lang="en-US" sz="2500" b="1" dirty="0">
              <a:latin typeface="Century Gothic" panose="020B0502020202020204" pitchFamily="34" charset="0"/>
            </a:endParaRPr>
          </a:p>
          <a:p>
            <a:pPr>
              <a:lnSpc>
                <a:spcPct val="150000"/>
              </a:lnSpc>
            </a:pPr>
            <a:r>
              <a:rPr lang="en-US" sz="2500" b="1" dirty="0">
                <a:latin typeface="Century Gothic" panose="020B0502020202020204" pitchFamily="34" charset="0"/>
              </a:rPr>
              <a:t>2. Should we remove lesson </a:t>
            </a:r>
            <a:r>
              <a:rPr lang="en-US" sz="2500" b="1" dirty="0" err="1" smtClean="0">
                <a:latin typeface="Century Gothic" panose="020B0502020202020204" pitchFamily="34" charset="0"/>
              </a:rPr>
              <a:t>judgements</a:t>
            </a:r>
            <a:r>
              <a:rPr lang="en-US" sz="2500" b="1" dirty="0" smtClean="0">
                <a:latin typeface="Century Gothic" panose="020B0502020202020204" pitchFamily="34" charset="0"/>
              </a:rPr>
              <a:t> </a:t>
            </a:r>
            <a:r>
              <a:rPr lang="en-US" sz="2500" b="1" dirty="0">
                <a:latin typeface="Century Gothic" panose="020B0502020202020204" pitchFamily="34" charset="0"/>
              </a:rPr>
              <a:t>altogether</a:t>
            </a:r>
            <a:r>
              <a:rPr lang="en-US" sz="2500" b="1" dirty="0" smtClean="0">
                <a:latin typeface="Century Gothic" panose="020B0502020202020204" pitchFamily="34" charset="0"/>
              </a:rPr>
              <a:t>?</a:t>
            </a:r>
          </a:p>
          <a:p>
            <a:pPr>
              <a:lnSpc>
                <a:spcPct val="150000"/>
              </a:lnSpc>
            </a:pPr>
            <a:endParaRPr lang="en-US" sz="2500" b="1" dirty="0">
              <a:latin typeface="Century Gothic" panose="020B0502020202020204" pitchFamily="34" charset="0"/>
            </a:endParaRPr>
          </a:p>
          <a:p>
            <a:pPr>
              <a:lnSpc>
                <a:spcPct val="150000"/>
              </a:lnSpc>
            </a:pPr>
            <a:r>
              <a:rPr lang="en-US" sz="2500" b="1" dirty="0">
                <a:latin typeface="Century Gothic" panose="020B0502020202020204" pitchFamily="34" charset="0"/>
              </a:rPr>
              <a:t>3. If </a:t>
            </a:r>
            <a:r>
              <a:rPr lang="en-US" sz="2500" b="1" dirty="0" err="1">
                <a:latin typeface="Century Gothic" panose="020B0502020202020204" pitchFamily="34" charset="0"/>
              </a:rPr>
              <a:t>judgements</a:t>
            </a:r>
            <a:r>
              <a:rPr lang="en-US" sz="2500" b="1" dirty="0">
                <a:latin typeface="Century Gothic" panose="020B0502020202020204" pitchFamily="34" charset="0"/>
              </a:rPr>
              <a:t> remain, should we judge lessons based on progress over time</a:t>
            </a:r>
            <a:r>
              <a:rPr lang="en-US" sz="2500" b="1" dirty="0" smtClean="0">
                <a:latin typeface="Century Gothic" panose="020B0502020202020204" pitchFamily="34" charset="0"/>
              </a:rPr>
              <a:t>?</a:t>
            </a:r>
          </a:p>
          <a:p>
            <a:pPr>
              <a:lnSpc>
                <a:spcPct val="150000"/>
              </a:lnSpc>
            </a:pPr>
            <a:endParaRPr lang="en-US" sz="2500" b="1" dirty="0">
              <a:latin typeface="Century Gothic" panose="020B0502020202020204" pitchFamily="34" charset="0"/>
            </a:endParaRPr>
          </a:p>
          <a:p>
            <a:pPr>
              <a:lnSpc>
                <a:spcPct val="150000"/>
              </a:lnSpc>
            </a:pPr>
            <a:r>
              <a:rPr lang="en-US" sz="2500" b="1" dirty="0" smtClean="0">
                <a:latin typeface="Century Gothic" panose="020B0502020202020204" pitchFamily="34" charset="0"/>
              </a:rPr>
              <a:t>4. </a:t>
            </a:r>
            <a:r>
              <a:rPr lang="en-US" sz="2500" b="1" dirty="0">
                <a:latin typeface="Century Gothic" panose="020B0502020202020204" pitchFamily="34" charset="0"/>
              </a:rPr>
              <a:t>What training opportunities are needed?</a:t>
            </a:r>
          </a:p>
        </p:txBody>
      </p:sp>
    </p:spTree>
    <p:extLst>
      <p:ext uri="{BB962C8B-B14F-4D97-AF65-F5344CB8AC3E}">
        <p14:creationId xmlns:p14="http://schemas.microsoft.com/office/powerpoint/2010/main" val="1151714063"/>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Unpick reminders … </a:t>
            </a:r>
            <a:r>
              <a:rPr lang="en-US" sz="5000" dirty="0" smtClean="0">
                <a:solidFill>
                  <a:srgbClr val="FF0000"/>
                </a:solidFill>
                <a:latin typeface="Impact"/>
                <a:cs typeface="Impact"/>
              </a:rPr>
              <a:t>1 minute </a:t>
            </a:r>
            <a:endParaRPr lang="en-US" sz="5000" dirty="0">
              <a:solidFill>
                <a:srgbClr val="FF0000"/>
              </a:solidFill>
              <a:latin typeface="Impact"/>
              <a:cs typeface="Impact"/>
            </a:endParaRPr>
          </a:p>
        </p:txBody>
      </p:sp>
      <p:sp>
        <p:nvSpPr>
          <p:cNvPr id="3" name="Rectangle 2"/>
          <p:cNvSpPr/>
          <p:nvPr/>
        </p:nvSpPr>
        <p:spPr>
          <a:xfrm>
            <a:off x="772639" y="2189437"/>
            <a:ext cx="7717504" cy="1708160"/>
          </a:xfrm>
          <a:prstGeom prst="rect">
            <a:avLst/>
          </a:prstGeom>
        </p:spPr>
        <p:txBody>
          <a:bodyPr wrap="square">
            <a:spAutoFit/>
          </a:bodyPr>
          <a:lstStyle/>
          <a:p>
            <a:pPr marL="514350" indent="-514350">
              <a:buFont typeface="+mj-lt"/>
              <a:buAutoNum type="arabicPeriod"/>
            </a:pPr>
            <a:r>
              <a:rPr lang="en-US" sz="3500" b="1" dirty="0" smtClean="0"/>
              <a:t>    </a:t>
            </a:r>
            <a:r>
              <a:rPr lang="en-US" sz="3500" b="1" dirty="0">
                <a:solidFill>
                  <a:srgbClr val="FF0000"/>
                </a:solidFill>
              </a:rPr>
              <a:t>What</a:t>
            </a:r>
            <a:r>
              <a:rPr lang="en-US" sz="3500" b="1" dirty="0"/>
              <a:t> is progress over time?</a:t>
            </a:r>
          </a:p>
          <a:p>
            <a:pPr marL="514350" indent="-514350">
              <a:buFont typeface="+mj-lt"/>
              <a:buAutoNum type="arabicPeriod"/>
            </a:pPr>
            <a:r>
              <a:rPr lang="en-US" sz="3500" b="1" dirty="0"/>
              <a:t>    </a:t>
            </a:r>
            <a:r>
              <a:rPr lang="en-US" sz="3500" b="1" dirty="0">
                <a:solidFill>
                  <a:srgbClr val="FF0000"/>
                </a:solidFill>
              </a:rPr>
              <a:t>Why</a:t>
            </a:r>
            <a:r>
              <a:rPr lang="en-US" sz="3500" b="1" dirty="0"/>
              <a:t> is it important?</a:t>
            </a:r>
          </a:p>
          <a:p>
            <a:pPr marL="514350" indent="-514350">
              <a:buFont typeface="+mj-lt"/>
              <a:buAutoNum type="arabicPeriod"/>
            </a:pPr>
            <a:r>
              <a:rPr lang="en-US" sz="3500" b="1" dirty="0"/>
              <a:t>    </a:t>
            </a:r>
            <a:r>
              <a:rPr lang="en-US" sz="3500" b="1" dirty="0">
                <a:solidFill>
                  <a:srgbClr val="FF0000"/>
                </a:solidFill>
              </a:rPr>
              <a:t>How</a:t>
            </a:r>
            <a:r>
              <a:rPr lang="en-US" sz="3500" b="1" dirty="0"/>
              <a:t> do you evidence it?</a:t>
            </a:r>
          </a:p>
        </p:txBody>
      </p:sp>
      <p:pic>
        <p:nvPicPr>
          <p:cNvPr id="4" name="Picture 3"/>
          <p:cNvPicPr>
            <a:picLocks noChangeAspect="1"/>
          </p:cNvPicPr>
          <p:nvPr/>
        </p:nvPicPr>
        <p:blipFill>
          <a:blip r:embed="rId3"/>
          <a:stretch>
            <a:fillRect/>
          </a:stretch>
        </p:blipFill>
        <p:spPr>
          <a:xfrm>
            <a:off x="6798538" y="3918831"/>
            <a:ext cx="2204377" cy="2939169"/>
          </a:xfrm>
          <a:prstGeom prst="rect">
            <a:avLst/>
          </a:prstGeom>
        </p:spPr>
      </p:pic>
    </p:spTree>
    <p:extLst>
      <p:ext uri="{BB962C8B-B14F-4D97-AF65-F5344CB8AC3E}">
        <p14:creationId xmlns:p14="http://schemas.microsoft.com/office/powerpoint/2010/main" val="2506984036"/>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0113" y="111435"/>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000000"/>
                </a:solidFill>
                <a:latin typeface="Impact"/>
                <a:cs typeface="Impact"/>
              </a:rPr>
              <a:t>Post It Notes</a:t>
            </a:r>
            <a:endParaRPr lang="en-US" sz="5000" dirty="0">
              <a:solidFill>
                <a:srgbClr val="000000"/>
              </a:solidFill>
              <a:latin typeface="Impact"/>
              <a:cs typeface="Impact"/>
            </a:endParaRPr>
          </a:p>
        </p:txBody>
      </p:sp>
      <p:pic>
        <p:nvPicPr>
          <p:cNvPr id="5" name="Picture 4"/>
          <p:cNvPicPr>
            <a:picLocks noChangeAspect="1"/>
          </p:cNvPicPr>
          <p:nvPr/>
        </p:nvPicPr>
        <p:blipFill>
          <a:blip r:embed="rId3"/>
          <a:stretch>
            <a:fillRect/>
          </a:stretch>
        </p:blipFill>
        <p:spPr>
          <a:xfrm>
            <a:off x="1719262" y="1078081"/>
            <a:ext cx="5253038" cy="4647013"/>
          </a:xfrm>
          <a:prstGeom prst="rect">
            <a:avLst/>
          </a:prstGeom>
        </p:spPr>
      </p:pic>
    </p:spTree>
    <p:extLst>
      <p:ext uri="{BB962C8B-B14F-4D97-AF65-F5344CB8AC3E}">
        <p14:creationId xmlns:p14="http://schemas.microsoft.com/office/powerpoint/2010/main" val="2248656285"/>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gT6zBpIYAE5qd-.jpg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672"/>
            <a:ext cx="9144000" cy="6054328"/>
          </a:xfrm>
          <a:prstGeom prst="rect">
            <a:avLst/>
          </a:prstGeom>
        </p:spPr>
      </p:pic>
      <p:sp>
        <p:nvSpPr>
          <p:cNvPr id="2" name="Title 1"/>
          <p:cNvSpPr>
            <a:spLocks noGrp="1"/>
          </p:cNvSpPr>
          <p:nvPr>
            <p:ph type="ctrTitle"/>
          </p:nvPr>
        </p:nvSpPr>
        <p:spPr>
          <a:xfrm>
            <a:off x="571954" y="182939"/>
            <a:ext cx="7784398" cy="833297"/>
          </a:xfrm>
        </p:spPr>
        <p:txBody>
          <a:bodyPr>
            <a:noAutofit/>
          </a:bodyPr>
          <a:lstStyle/>
          <a:p>
            <a:pPr algn="l"/>
            <a:r>
              <a:rPr lang="en-US" sz="5000" dirty="0" smtClean="0">
                <a:solidFill>
                  <a:srgbClr val="000000"/>
                </a:solidFill>
                <a:latin typeface="Impact"/>
                <a:cs typeface="Impact"/>
              </a:rPr>
              <a:t>A last reminder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996704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1021633"/>
            <a:ext cx="8229600" cy="1143000"/>
          </a:xfrm>
        </p:spPr>
        <p:txBody>
          <a:bodyPr/>
          <a:lstStyle/>
          <a:p>
            <a:r>
              <a:rPr lang="en-US" altLang="en-US" sz="6000" dirty="0" smtClean="0">
                <a:latin typeface="Impact" pitchFamily="34" charset="0"/>
                <a:ea typeface="Impact" pitchFamily="34" charset="0"/>
                <a:cs typeface="Impact" pitchFamily="34" charset="0"/>
              </a:rPr>
              <a:t>A </a:t>
            </a:r>
            <a:r>
              <a:rPr lang="en-US" altLang="en-US" sz="6000" dirty="0" smtClean="0">
                <a:solidFill>
                  <a:srgbClr val="FF0000"/>
                </a:solidFill>
                <a:latin typeface="Impact" pitchFamily="34" charset="0"/>
                <a:ea typeface="Impact" pitchFamily="34" charset="0"/>
                <a:cs typeface="Impact" pitchFamily="34" charset="0"/>
              </a:rPr>
              <a:t>suggestion </a:t>
            </a:r>
            <a:r>
              <a:rPr lang="en-US" altLang="en-US" sz="6000" dirty="0" smtClean="0">
                <a:latin typeface="Impact" pitchFamily="34" charset="0"/>
                <a:ea typeface="Impact" pitchFamily="34" charset="0"/>
                <a:cs typeface="Impact" pitchFamily="34" charset="0"/>
              </a:rPr>
              <a:t>. . .</a:t>
            </a:r>
          </a:p>
        </p:txBody>
      </p:sp>
      <p:pic>
        <p:nvPicPr>
          <p:cNvPr id="2" name="Picture 1"/>
          <p:cNvPicPr>
            <a:picLocks noChangeAspect="1"/>
          </p:cNvPicPr>
          <p:nvPr/>
        </p:nvPicPr>
        <p:blipFill>
          <a:blip r:embed="rId3"/>
          <a:stretch>
            <a:fillRect/>
          </a:stretch>
        </p:blipFill>
        <p:spPr>
          <a:xfrm>
            <a:off x="1231900" y="2124966"/>
            <a:ext cx="4599124" cy="4733034"/>
          </a:xfrm>
          <a:prstGeom prst="rect">
            <a:avLst/>
          </a:prstGeom>
        </p:spPr>
      </p:pic>
      <p:sp>
        <p:nvSpPr>
          <p:cNvPr id="3" name="Rectangle 2"/>
          <p:cNvSpPr/>
          <p:nvPr/>
        </p:nvSpPr>
        <p:spPr>
          <a:xfrm>
            <a:off x="7635587" y="6526162"/>
            <a:ext cx="1338828" cy="246221"/>
          </a:xfrm>
          <a:prstGeom prst="rect">
            <a:avLst/>
          </a:prstGeom>
        </p:spPr>
        <p:txBody>
          <a:bodyPr wrap="none">
            <a:spAutoFit/>
          </a:bodyPr>
          <a:lstStyle/>
          <a:p>
            <a:r>
              <a:rPr lang="en-US" sz="1000" dirty="0" smtClean="0"/>
              <a:t>Image: </a:t>
            </a:r>
            <a:r>
              <a:rPr lang="en-US" sz="1000" dirty="0" err="1" smtClean="0"/>
              <a:t>galleryhip.com</a:t>
            </a:r>
            <a:r>
              <a:rPr lang="en-US" sz="1000" dirty="0" smtClean="0"/>
              <a:t> </a:t>
            </a:r>
            <a:endParaRPr lang="en-US" sz="1000" dirty="0"/>
          </a:p>
        </p:txBody>
      </p:sp>
    </p:spTree>
    <p:extLst>
      <p:ext uri="{BB962C8B-B14F-4D97-AF65-F5344CB8AC3E}">
        <p14:creationId xmlns:p14="http://schemas.microsoft.com/office/powerpoint/2010/main" val="1373357986"/>
      </p:ext>
    </p:extLst>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A definition?</a:t>
            </a:r>
            <a:endParaRPr lang="en-US" sz="5000" dirty="0">
              <a:solidFill>
                <a:srgbClr val="000000"/>
              </a:solidFill>
              <a:latin typeface="Impact"/>
              <a:cs typeface="Impact"/>
            </a:endParaRPr>
          </a:p>
        </p:txBody>
      </p:sp>
      <p:sp>
        <p:nvSpPr>
          <p:cNvPr id="3" name="Rectangle 2"/>
          <p:cNvSpPr/>
          <p:nvPr/>
        </p:nvSpPr>
        <p:spPr>
          <a:xfrm>
            <a:off x="116329" y="1558572"/>
            <a:ext cx="8738809" cy="3539430"/>
          </a:xfrm>
          <a:prstGeom prst="rect">
            <a:avLst/>
          </a:prstGeom>
        </p:spPr>
        <p:txBody>
          <a:bodyPr wrap="square">
            <a:spAutoFit/>
          </a:bodyPr>
          <a:lstStyle/>
          <a:p>
            <a:pPr>
              <a:lnSpc>
                <a:spcPct val="140000"/>
              </a:lnSpc>
            </a:pPr>
            <a:r>
              <a:rPr lang="en-US" sz="3000" b="1" dirty="0" smtClean="0"/>
              <a:t>‘Progress </a:t>
            </a:r>
            <a:r>
              <a:rPr lang="en-US" sz="3000" b="1" dirty="0"/>
              <a:t>over time</a:t>
            </a:r>
            <a:r>
              <a:rPr lang="en-US" sz="3000" b="1" dirty="0" smtClean="0"/>
              <a:t>’</a:t>
            </a:r>
          </a:p>
          <a:p>
            <a:pPr>
              <a:lnSpc>
                <a:spcPct val="140000"/>
              </a:lnSpc>
            </a:pPr>
            <a:endParaRPr lang="en-US" sz="3000" b="1" i="1" dirty="0"/>
          </a:p>
          <a:p>
            <a:pPr>
              <a:lnSpc>
                <a:spcPct val="140000"/>
              </a:lnSpc>
            </a:pPr>
            <a:r>
              <a:rPr lang="en-US" sz="2500" i="1" dirty="0" smtClean="0"/>
              <a:t>Students </a:t>
            </a:r>
            <a:r>
              <a:rPr lang="en-US" sz="2500" i="1" dirty="0"/>
              <a:t>making </a:t>
            </a:r>
            <a:r>
              <a:rPr lang="en-US" sz="2500" b="1" i="1" dirty="0">
                <a:solidFill>
                  <a:srgbClr val="FF0000"/>
                </a:solidFill>
              </a:rPr>
              <a:t>sustained progress throughout </a:t>
            </a:r>
            <a:r>
              <a:rPr lang="en-US" sz="2500" i="1" dirty="0"/>
              <a:t>a topic / term / year / key-stage; with demonstrable evidence such as data; students’ books; routines and the quality of teaching (not the teacher).</a:t>
            </a:r>
          </a:p>
        </p:txBody>
      </p:sp>
    </p:spTree>
    <p:extLst>
      <p:ext uri="{BB962C8B-B14F-4D97-AF65-F5344CB8AC3E}">
        <p14:creationId xmlns:p14="http://schemas.microsoft.com/office/powerpoint/2010/main" val="1567222993"/>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6597352"/>
            <a:ext cx="2021707" cy="184666"/>
          </a:xfrm>
          <a:prstGeom prst="rect">
            <a:avLst/>
          </a:prstGeom>
        </p:spPr>
        <p:txBody>
          <a:bodyPr wrap="none">
            <a:spAutoFit/>
          </a:bodyPr>
          <a:lstStyle/>
          <a:p>
            <a:r>
              <a:rPr lang="en-GB" sz="600" dirty="0" smtClean="0"/>
              <a:t>Images: </a:t>
            </a:r>
            <a:r>
              <a:rPr lang="en-GB" sz="600" dirty="0" smtClean="0">
                <a:hlinkClick r:id="rId3"/>
              </a:rPr>
              <a:t>http://www.studyblue.com</a:t>
            </a:r>
            <a:r>
              <a:rPr lang="en-GB" sz="600" dirty="0" smtClean="0"/>
              <a:t> &amp; </a:t>
            </a:r>
            <a:r>
              <a:rPr lang="en-GB" sz="600" dirty="0" smtClean="0">
                <a:hlinkClick r:id="rId4"/>
              </a:rPr>
              <a:t>melisaandryun.com</a:t>
            </a:r>
            <a:r>
              <a:rPr lang="en-GB" sz="600" dirty="0" smtClean="0"/>
              <a:t> </a:t>
            </a:r>
            <a:endParaRPr lang="en-GB" sz="600" dirty="0"/>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116632"/>
            <a:ext cx="5048250" cy="723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 name="Group 1"/>
          <p:cNvGrpSpPr/>
          <p:nvPr/>
        </p:nvGrpSpPr>
        <p:grpSpPr>
          <a:xfrm>
            <a:off x="238225" y="1711239"/>
            <a:ext cx="2421332" cy="1955552"/>
            <a:chOff x="238225" y="1711239"/>
            <a:chExt cx="2421332" cy="1955552"/>
          </a:xfrm>
        </p:grpSpPr>
        <p:pic>
          <p:nvPicPr>
            <p:cNvPr id="1027" name="Picture 3" descr="C:\Users\rmcgill\AppData\Local\Microsoft\Windows\Temporary Internet Files\Content.Outlook\QNM0Z0CY\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225" y="1711239"/>
              <a:ext cx="2421332" cy="1613871"/>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668" y="3315530"/>
              <a:ext cx="1756304" cy="3512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6" name="Group 5"/>
          <p:cNvGrpSpPr/>
          <p:nvPr/>
        </p:nvGrpSpPr>
        <p:grpSpPr>
          <a:xfrm>
            <a:off x="2775873" y="692697"/>
            <a:ext cx="3186116" cy="2232247"/>
            <a:chOff x="2775873" y="692697"/>
            <a:chExt cx="3186116" cy="2232247"/>
          </a:xfrm>
        </p:grpSpPr>
        <p:grpSp>
          <p:nvGrpSpPr>
            <p:cNvPr id="3" name="Group 2"/>
            <p:cNvGrpSpPr/>
            <p:nvPr/>
          </p:nvGrpSpPr>
          <p:grpSpPr>
            <a:xfrm>
              <a:off x="3009721" y="692697"/>
              <a:ext cx="2952268" cy="2232247"/>
              <a:chOff x="3009721" y="692697"/>
              <a:chExt cx="2952268" cy="2232247"/>
            </a:xfrm>
          </p:grpSpPr>
          <p:pic>
            <p:nvPicPr>
              <p:cNvPr id="5" name="Picture 4" descr="http://www.studyblue.com/about/wp/wp-content/uploads/2014/07/textbooks.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1920" y="692697"/>
                <a:ext cx="1080120" cy="1701364"/>
              </a:xfrm>
              <a:prstGeom prst="rect">
                <a:avLst/>
              </a:prstGeom>
              <a:noFill/>
              <a:ln>
                <a:noFill/>
              </a:ln>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9721" y="2589772"/>
                <a:ext cx="2952268" cy="3351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038"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946436">
              <a:off x="2775873" y="852648"/>
              <a:ext cx="916097" cy="91609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 name="Group 7"/>
          <p:cNvGrpSpPr/>
          <p:nvPr/>
        </p:nvGrpSpPr>
        <p:grpSpPr>
          <a:xfrm>
            <a:off x="5318252" y="844893"/>
            <a:ext cx="3508047" cy="2757720"/>
            <a:chOff x="5318252" y="844893"/>
            <a:chExt cx="3508047" cy="275772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2200" y="1685166"/>
              <a:ext cx="2448272" cy="1630364"/>
            </a:xfrm>
            <a:prstGeom prst="rect">
              <a:avLst/>
            </a:prstGeom>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72200" y="3342390"/>
              <a:ext cx="2454099" cy="2602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1"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00988">
              <a:off x="5318252" y="844893"/>
              <a:ext cx="916097" cy="91609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 name="Group 8"/>
          <p:cNvGrpSpPr/>
          <p:nvPr/>
        </p:nvGrpSpPr>
        <p:grpSpPr>
          <a:xfrm>
            <a:off x="758919" y="3276064"/>
            <a:ext cx="2761258" cy="3179796"/>
            <a:chOff x="758919" y="3276064"/>
            <a:chExt cx="2761258" cy="3179796"/>
          </a:xfrm>
        </p:grpSpPr>
        <p:pic>
          <p:nvPicPr>
            <p:cNvPr id="1030" name="Picture 6" descr="http://mcgsites.org/coe/files/2013/12/Teacher-and-students-elementar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8919" y="4437112"/>
              <a:ext cx="2668712" cy="1779141"/>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8919" y="6167572"/>
              <a:ext cx="2761258" cy="288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219297">
              <a:off x="2378088" y="3276064"/>
              <a:ext cx="916097" cy="91609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0" name="Group 9"/>
          <p:cNvGrpSpPr/>
          <p:nvPr/>
        </p:nvGrpSpPr>
        <p:grpSpPr>
          <a:xfrm>
            <a:off x="4027807" y="3332119"/>
            <a:ext cx="4002387" cy="3171463"/>
            <a:chOff x="4027807" y="3332119"/>
            <a:chExt cx="4002387" cy="3171463"/>
          </a:xfrm>
        </p:grpSpPr>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8104" y="4354089"/>
              <a:ext cx="2420128" cy="18134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18109" y="6167572"/>
              <a:ext cx="2912085" cy="3360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725561">
              <a:off x="5503941" y="3332119"/>
              <a:ext cx="916097" cy="916097"/>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27807" y="4331433"/>
              <a:ext cx="916097" cy="916097"/>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1" name="Rectangle 90"/>
          <p:cNvSpPr/>
          <p:nvPr/>
        </p:nvSpPr>
        <p:spPr>
          <a:xfrm>
            <a:off x="336655" y="15742"/>
            <a:ext cx="844527" cy="276999"/>
          </a:xfrm>
          <a:prstGeom prst="rect">
            <a:avLst/>
          </a:prstGeom>
        </p:spPr>
        <p:txBody>
          <a:bodyPr wrap="none">
            <a:spAutoFit/>
          </a:bodyPr>
          <a:lstStyle/>
          <a:p>
            <a:r>
              <a:rPr lang="en-GB" sz="1200" b="1" dirty="0" smtClean="0"/>
              <a:t>Sources of</a:t>
            </a:r>
            <a:endParaRPr lang="en-GB" sz="1200" b="1" dirty="0"/>
          </a:p>
        </p:txBody>
      </p:sp>
    </p:spTree>
    <p:extLst>
      <p:ext uri="{BB962C8B-B14F-4D97-AF65-F5344CB8AC3E}">
        <p14:creationId xmlns:p14="http://schemas.microsoft.com/office/powerpoint/2010/main" val="824351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0380"/>
          </a:xfrm>
          <a:prstGeom prst="rect">
            <a:avLst/>
          </a:prstGeom>
        </p:spPr>
      </p:pic>
    </p:spTree>
    <p:extLst>
      <p:ext uri="{BB962C8B-B14F-4D97-AF65-F5344CB8AC3E}">
        <p14:creationId xmlns:p14="http://schemas.microsoft.com/office/powerpoint/2010/main" val="2052096009"/>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dirty="0" smtClean="0">
                <a:solidFill>
                  <a:srgbClr val="000000"/>
                </a:solidFill>
                <a:latin typeface="Impact"/>
                <a:cs typeface="Impact"/>
              </a:rPr>
              <a:t>What it is </a:t>
            </a:r>
            <a:r>
              <a:rPr lang="en-US" sz="5000" dirty="0" smtClean="0">
                <a:solidFill>
                  <a:srgbClr val="FF0000"/>
                </a:solidFill>
                <a:latin typeface="Impact"/>
                <a:cs typeface="Impact"/>
              </a:rPr>
              <a:t>not!</a:t>
            </a:r>
            <a:endParaRPr lang="en-US" sz="5000" dirty="0">
              <a:solidFill>
                <a:srgbClr val="FF0000"/>
              </a:solidFill>
              <a:latin typeface="Impact"/>
              <a:cs typeface="Impact"/>
            </a:endParaRPr>
          </a:p>
        </p:txBody>
      </p:sp>
      <p:sp>
        <p:nvSpPr>
          <p:cNvPr id="3" name="Rectangle 2"/>
          <p:cNvSpPr/>
          <p:nvPr/>
        </p:nvSpPr>
        <p:spPr>
          <a:xfrm>
            <a:off x="204261" y="1099393"/>
            <a:ext cx="8738809" cy="2341025"/>
          </a:xfrm>
          <a:prstGeom prst="rect">
            <a:avLst/>
          </a:prstGeom>
        </p:spPr>
        <p:txBody>
          <a:bodyPr wrap="square">
            <a:spAutoFit/>
          </a:bodyPr>
          <a:lstStyle/>
          <a:p>
            <a:pPr>
              <a:lnSpc>
                <a:spcPct val="150000"/>
              </a:lnSpc>
            </a:pPr>
            <a:r>
              <a:rPr lang="en-US" sz="2500" b="1" dirty="0" smtClean="0"/>
              <a:t>Progress Over Time:</a:t>
            </a:r>
            <a:r>
              <a:rPr lang="en-US" sz="2500" dirty="0" smtClean="0"/>
              <a:t> Expecting (rapid) progress </a:t>
            </a:r>
            <a:r>
              <a:rPr lang="en-US" sz="2500" dirty="0"/>
              <a:t>to be evident in 20 minute snapshots; one-off lessons </a:t>
            </a:r>
            <a:r>
              <a:rPr lang="en-US" sz="2500" dirty="0" err="1"/>
              <a:t>judgements</a:t>
            </a:r>
            <a:r>
              <a:rPr lang="en-US" sz="2500" dirty="0"/>
              <a:t> based on what you see in the classroom; forming an opinion, based solely on what you see in a lesson.</a:t>
            </a:r>
            <a:endParaRPr lang="en-US" sz="2500" i="1" dirty="0"/>
          </a:p>
        </p:txBody>
      </p:sp>
      <p:pic>
        <p:nvPicPr>
          <p:cNvPr id="4" name="Picture 3"/>
          <p:cNvPicPr>
            <a:picLocks noChangeAspect="1"/>
          </p:cNvPicPr>
          <p:nvPr/>
        </p:nvPicPr>
        <p:blipFill>
          <a:blip r:embed="rId3"/>
          <a:stretch>
            <a:fillRect/>
          </a:stretch>
        </p:blipFill>
        <p:spPr>
          <a:xfrm>
            <a:off x="0" y="3555630"/>
            <a:ext cx="3923607" cy="3302369"/>
          </a:xfrm>
          <a:prstGeom prst="rect">
            <a:avLst/>
          </a:prstGeom>
        </p:spPr>
      </p:pic>
    </p:spTree>
    <p:extLst>
      <p:ext uri="{BB962C8B-B14F-4D97-AF65-F5344CB8AC3E}">
        <p14:creationId xmlns:p14="http://schemas.microsoft.com/office/powerpoint/2010/main" val="534810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95288" y="962052"/>
            <a:ext cx="8229600" cy="576103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Font typeface="Arial"/>
              <a:buNone/>
              <a:defRPr/>
            </a:pPr>
            <a:r>
              <a:rPr lang="en-GB" sz="2200" b="1" dirty="0" smtClean="0">
                <a:latin typeface="Century Gothic"/>
                <a:cs typeface="Century Gothic"/>
              </a:rPr>
              <a:t>“There is no progress within lessons. There is </a:t>
            </a:r>
            <a:r>
              <a:rPr lang="en-GB" sz="2200" b="1" dirty="0" smtClean="0">
                <a:solidFill>
                  <a:srgbClr val="FF0000"/>
                </a:solidFill>
                <a:latin typeface="Century Gothic"/>
                <a:cs typeface="Century Gothic"/>
              </a:rPr>
              <a:t>only</a:t>
            </a:r>
            <a:r>
              <a:rPr lang="en-GB" sz="2200" b="1" dirty="0" smtClean="0">
                <a:latin typeface="Century Gothic"/>
                <a:cs typeface="Century Gothic"/>
              </a:rPr>
              <a:t> learning.”</a:t>
            </a:r>
          </a:p>
          <a:p>
            <a:pPr marL="0" indent="0">
              <a:lnSpc>
                <a:spcPct val="120000"/>
              </a:lnSpc>
              <a:buFont typeface="Arial"/>
              <a:buNone/>
              <a:defRPr/>
            </a:pPr>
            <a:endParaRPr lang="en-GB" sz="2200" b="1" dirty="0" smtClean="0">
              <a:latin typeface="Century Gothic"/>
              <a:cs typeface="Century Gothic"/>
            </a:endParaRPr>
          </a:p>
          <a:p>
            <a:pPr marL="0" indent="0">
              <a:lnSpc>
                <a:spcPct val="120000"/>
              </a:lnSpc>
              <a:buFont typeface="Arial"/>
              <a:buNone/>
              <a:defRPr/>
            </a:pPr>
            <a:r>
              <a:rPr lang="en-GB" sz="2200" b="1" dirty="0" smtClean="0">
                <a:latin typeface="Century Gothic"/>
                <a:cs typeface="Century Gothic"/>
              </a:rPr>
              <a:t>“The Ofsted framework talks about ‘gains in their knowledge, skills and understanding’ in lessons. They are things that inspectors will be looking to see from the students. </a:t>
            </a:r>
          </a:p>
          <a:p>
            <a:pPr marL="0" indent="0">
              <a:lnSpc>
                <a:spcPct val="120000"/>
              </a:lnSpc>
              <a:buFont typeface="Arial"/>
              <a:buNone/>
              <a:defRPr/>
            </a:pPr>
            <a:endParaRPr lang="en-GB" sz="2200" b="1" dirty="0">
              <a:latin typeface="Century Gothic"/>
              <a:cs typeface="Century Gothic"/>
            </a:endParaRPr>
          </a:p>
          <a:p>
            <a:pPr marL="0" indent="0">
              <a:lnSpc>
                <a:spcPct val="120000"/>
              </a:lnSpc>
              <a:buFont typeface="Arial"/>
              <a:buNone/>
              <a:defRPr/>
            </a:pPr>
            <a:r>
              <a:rPr lang="en-GB" sz="2200" b="1" dirty="0" smtClean="0">
                <a:latin typeface="Century Gothic"/>
                <a:cs typeface="Century Gothic"/>
              </a:rPr>
              <a:t>Where progress is mentioned, it is not something that inspectors will be looking to see from the students, because it is about the </a:t>
            </a:r>
            <a:r>
              <a:rPr lang="en-GB" sz="2200" b="1" dirty="0" smtClean="0">
                <a:solidFill>
                  <a:srgbClr val="FF0000"/>
                </a:solidFill>
                <a:latin typeface="Century Gothic"/>
                <a:cs typeface="Century Gothic"/>
              </a:rPr>
              <a:t>effectiveness of monitoring </a:t>
            </a:r>
            <a:r>
              <a:rPr lang="en-GB" sz="2200" b="1" dirty="0" smtClean="0">
                <a:latin typeface="Century Gothic"/>
                <a:cs typeface="Century Gothic"/>
              </a:rPr>
              <a:t>that they will be looking to see </a:t>
            </a:r>
            <a:r>
              <a:rPr lang="en-GB" sz="2200" b="1" dirty="0" smtClean="0">
                <a:solidFill>
                  <a:srgbClr val="FF0000"/>
                </a:solidFill>
                <a:latin typeface="Century Gothic"/>
                <a:cs typeface="Century Gothic"/>
              </a:rPr>
              <a:t>from the teacher</a:t>
            </a:r>
            <a:r>
              <a:rPr lang="en-GB" sz="2200" b="1" dirty="0" smtClean="0">
                <a:latin typeface="Century Gothic"/>
                <a:cs typeface="Century Gothic"/>
              </a:rPr>
              <a:t>.”</a:t>
            </a:r>
          </a:p>
          <a:p>
            <a:pPr marL="0" indent="0">
              <a:buFont typeface="Arial"/>
              <a:buNone/>
              <a:defRPr/>
            </a:pPr>
            <a:endParaRPr lang="en-GB" sz="2400" b="1" dirty="0" smtClean="0">
              <a:latin typeface="Century Gothic"/>
              <a:cs typeface="Century Gothic"/>
            </a:endParaRPr>
          </a:p>
          <a:p>
            <a:pPr marL="0" indent="0" algn="r">
              <a:buNone/>
              <a:defRPr/>
            </a:pPr>
            <a:r>
              <a:rPr lang="en-GB" sz="2400" b="1" dirty="0" err="1" smtClean="0">
                <a:latin typeface="Century Gothic"/>
                <a:cs typeface="Century Gothic"/>
              </a:rPr>
              <a:t>Headteacher</a:t>
            </a:r>
            <a:r>
              <a:rPr lang="en-GB" sz="2400" b="1" dirty="0" smtClean="0">
                <a:latin typeface="Century Gothic"/>
                <a:cs typeface="Century Gothic"/>
              </a:rPr>
              <a:t>, </a:t>
            </a:r>
            <a:r>
              <a:rPr lang="en-GB" sz="2400" b="1" dirty="0" smtClean="0">
                <a:solidFill>
                  <a:srgbClr val="FF0000"/>
                </a:solidFill>
                <a:latin typeface="Century Gothic"/>
                <a:cs typeface="Century Gothic"/>
              </a:rPr>
              <a:t>@</a:t>
            </a:r>
            <a:r>
              <a:rPr lang="en-GB" sz="2400" b="1" dirty="0" err="1" smtClean="0">
                <a:solidFill>
                  <a:srgbClr val="FF0000"/>
                </a:solidFill>
                <a:latin typeface="Century Gothic"/>
                <a:cs typeface="Century Gothic"/>
              </a:rPr>
              <a:t>KevBartle</a:t>
            </a:r>
            <a:r>
              <a:rPr lang="en-GB" sz="2400" b="1" dirty="0" smtClean="0">
                <a:solidFill>
                  <a:srgbClr val="FF0000"/>
                </a:solidFill>
                <a:latin typeface="Century Gothic"/>
                <a:cs typeface="Century Gothic"/>
              </a:rPr>
              <a:t> </a:t>
            </a:r>
            <a:r>
              <a:rPr lang="en-GB" sz="2400" b="1" dirty="0" smtClean="0">
                <a:latin typeface="Century Gothic"/>
                <a:cs typeface="Century Gothic"/>
              </a:rPr>
              <a:t>– Canons Park, London.</a:t>
            </a:r>
          </a:p>
          <a:p>
            <a:pPr marL="0" indent="0">
              <a:buFont typeface="Arial"/>
              <a:buNone/>
              <a:defRPr/>
            </a:pPr>
            <a:endParaRPr lang="en-GB" b="1" dirty="0">
              <a:latin typeface="Century Gothic"/>
              <a:cs typeface="Century Gothic"/>
            </a:endParaRPr>
          </a:p>
        </p:txBody>
      </p:sp>
      <p:sp>
        <p:nvSpPr>
          <p:cNvPr id="3" name="Title 1"/>
          <p:cNvSpPr txBox="1">
            <a:spLocks/>
          </p:cNvSpPr>
          <p:nvPr/>
        </p:nvSpPr>
        <p:spPr>
          <a:xfrm>
            <a:off x="116329" y="17651"/>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b="1" dirty="0" smtClean="0">
                <a:latin typeface="Century Gothic"/>
                <a:cs typeface="Century Gothic"/>
              </a:rPr>
              <a:t>Quote:</a:t>
            </a:r>
            <a:endParaRPr lang="en-US" sz="5000" b="1" dirty="0">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69808798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9530</TotalTime>
  <Words>4180</Words>
  <Application>Microsoft Office PowerPoint</Application>
  <PresentationFormat>On-screen Show (4:3)</PresentationFormat>
  <Paragraphs>722</Paragraphs>
  <Slides>109</Slides>
  <Notes>101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5" baseType="lpstr">
      <vt:lpstr>Arial</vt:lpstr>
      <vt:lpstr>Calibri</vt:lpstr>
      <vt:lpstr>Century Gothic</vt:lpstr>
      <vt:lpstr>Impact</vt:lpstr>
      <vt:lpstr>Office Theme</vt:lpstr>
      <vt:lpstr>Worksheet</vt:lpstr>
      <vt:lpstr>is setting up… </vt:lpstr>
      <vt:lpstr>Fingertips ready?</vt:lpstr>
      <vt:lpstr>Pens – You will need one! Paper – Scribble thoughts. Conversation – Yes please!</vt:lpstr>
      <vt:lpstr>What is a Good Teacher?  by Ross M. McGill Deputy Headteacher Quintin Kynaston  @TeacherToolkit www.TeacherToolkit.me</vt:lpstr>
      <vt:lpstr>Who am I?</vt:lpstr>
      <vt:lpstr>Education snapshot</vt:lpstr>
      <vt:lpstr>Career snapshot</vt:lpstr>
      <vt:lpstr>Subject snapshot</vt:lpstr>
      <vt:lpstr>PowerPoint Presentation</vt:lpstr>
      <vt:lpstr>Running thought …</vt:lpstr>
      <vt:lpstr>Just ideas and suggestions …</vt:lpstr>
      <vt:lpstr>Part one Part two Part three Part four</vt:lpstr>
      <vt:lpstr>PowerPoint Presentation</vt:lpstr>
      <vt:lpstr>Grab …</vt:lpstr>
      <vt:lpstr>PowerPoint Presentation</vt:lpstr>
      <vt:lpstr>PowerPoint Presentation</vt:lpstr>
      <vt:lpstr>PowerPoint Presentation</vt:lpstr>
      <vt:lpstr>Spell these words!</vt:lpstr>
      <vt:lpstr>Now swap  papers!</vt:lpstr>
      <vt:lpstr>Spell these words!</vt:lpstr>
      <vt:lpstr>Now swap  papers!</vt:lpstr>
      <vt:lpstr>Spell these words!</vt:lpstr>
      <vt:lpstr>What’s the point ?</vt:lpstr>
      <vt:lpstr>1. Improves literacy 2. Improves subject knowledge  3. Great starter / plenary  4. Intentional fun with purpose 5. Active learning</vt:lpstr>
      <vt:lpstr>Taken from the Teacher Standards (Canada)</vt:lpstr>
      <vt:lpstr>Running thought …</vt:lpstr>
      <vt:lpstr>Part one Part two Part three Part four</vt:lpstr>
      <vt:lpstr>What is a Good teacher?</vt:lpstr>
      <vt:lpstr>Da Vinci ‘Vitruvian Man’ which “is a drawing is based on the correlations of ideal human proportions.”</vt:lpstr>
      <vt:lpstr>The perfect teacher?</vt:lpstr>
      <vt:lpstr>If perfection is a myth, can goodness be achieved?</vt:lpstr>
      <vt:lpstr>PowerPoint Presentation</vt:lpstr>
      <vt:lpstr>Discuss in your group.  5 minutes. Try to identify 5-10 keywords</vt:lpstr>
      <vt:lpstr>PowerPoint Presentation</vt:lpstr>
      <vt:lpstr>“Young people appreciate great teachers as much as they ever did, but are more intolerant of mediocre ones.”  (Geoff Barton – Headteacher)</vt:lpstr>
      <vt:lpstr>PowerPoint Presentation</vt:lpstr>
      <vt:lpstr>Engaging? Organised? Reflective? Subject expert? Maverick? Makes mistakes? Takes risks? Breaks down barriers? Professional? Says no?</vt:lpstr>
      <vt:lpstr>PowerPoint Presentation</vt:lpstr>
      <vt:lpstr>Do we agree?</vt:lpstr>
      <vt:lpstr>Wilshaw</vt:lpstr>
      <vt:lpstr>Self -evaluate  yourself.  10 minutes. </vt:lpstr>
      <vt:lpstr>Self-evaluate yourself.  10 minutes. </vt:lpstr>
      <vt:lpstr>1. Self Review Your Practice</vt:lpstr>
      <vt:lpstr>PowerPoint Presentation</vt:lpstr>
      <vt:lpstr>3. Self Review Your Practice</vt:lpstr>
      <vt:lpstr>4. Self Review Your Practice</vt:lpstr>
      <vt:lpstr>5. Self Review Your Practice</vt:lpstr>
      <vt:lpstr>6. Self Review Your Practice</vt:lpstr>
      <vt:lpstr>7. Self Review Your Practice</vt:lpstr>
      <vt:lpstr>8. Self Review Your Practice</vt:lpstr>
      <vt:lpstr>Questions?  </vt:lpstr>
      <vt:lpstr>Don’t forget</vt:lpstr>
      <vt:lpstr>Part one Part two Part three Part four</vt:lpstr>
      <vt:lpstr>What is a Good teacher?</vt:lpstr>
      <vt:lpstr>1. What is a Good teacher? 2. How do you know?</vt:lpstr>
      <vt:lpstr>Open  vs.  Closed</vt:lpstr>
      <vt:lpstr>Open vs. Closed</vt:lpstr>
      <vt:lpstr>Open vs. Closed</vt:lpstr>
      <vt:lpstr>Open vs. Closed</vt:lpstr>
      <vt:lpstr>Time to think!</vt:lpstr>
      <vt:lpstr>Discuss in your group.  5 minutes. Try to identify 5-10 keywords</vt:lpstr>
      <vt:lpstr>PowerPoint Presentation</vt:lpstr>
      <vt:lpstr>Part one Part two Part three Part four</vt:lpstr>
      <vt:lpstr>1. What is a Good teacher? 2. How do you know? 3. How do you evidence this?</vt:lpstr>
      <vt:lpstr>Discuss in your group.  5 minutes. Try to identify 5-10 keywords</vt:lpstr>
      <vt:lpstr>PowerPoint Presentation</vt:lpstr>
      <vt:lpstr>How do you evidence Good teaching?</vt:lpstr>
      <vt:lpstr>PowerPoint Presentation</vt:lpstr>
      <vt:lpstr>Running thought …</vt:lpstr>
      <vt:lpstr>Part one Part two Part three Part four</vt:lpstr>
      <vt:lpstr>And the latest by Ofsted is …</vt:lpstr>
      <vt:lpstr>Mike Cladingbowl National Ofsted Director for Schools</vt:lpstr>
      <vt:lpstr>PowerPoint Presentation</vt:lpstr>
      <vt:lpstr>No more grades!</vt:lpstr>
      <vt:lpstr>PowerPoint Presentation</vt:lpstr>
      <vt:lpstr>Questions?  </vt:lpstr>
      <vt:lpstr>Context</vt:lpstr>
      <vt:lpstr>So, what is progress over time?</vt:lpstr>
      <vt:lpstr>Something to unpick …</vt:lpstr>
      <vt:lpstr>Mission: A move away from  one-off classroom performance towards a more sophisticated model of gathering reliable  and valid sources of evidence (without a grade) over time … </vt:lpstr>
      <vt:lpstr>PowerPoint Presentation</vt:lpstr>
      <vt:lpstr>PowerPoint Presentation</vt:lpstr>
      <vt:lpstr>PowerPoint Presentation</vt:lpstr>
      <vt:lpstr>PowerPoint Presentation</vt:lpstr>
      <vt:lpstr>Ofsted: September 2014 </vt:lpstr>
      <vt:lpstr>Let’s remove all the dialogue        … and keep this in mind.</vt:lpstr>
      <vt:lpstr>PowerPoint Presentation</vt:lpstr>
      <vt:lpstr>Progress Over Time</vt:lpstr>
      <vt:lpstr>Discuss in your group.  5 minutes. Try to identify 5-10 keywords</vt:lpstr>
      <vt:lpstr>Questions to consider:</vt:lpstr>
      <vt:lpstr>Unpick reminders … 1 minute </vt:lpstr>
      <vt:lpstr>PowerPoint Presentation</vt:lpstr>
      <vt:lpstr>A last reminder …</vt:lpstr>
      <vt:lpstr>A suggestion . . .</vt:lpstr>
      <vt:lpstr>A definition?</vt:lpstr>
      <vt:lpstr>PowerPoint Presentation</vt:lpstr>
      <vt:lpstr>PowerPoint Presentation</vt:lpstr>
      <vt:lpstr>What it is not!</vt:lpstr>
      <vt:lpstr>PowerPoint Presentation</vt:lpstr>
      <vt:lpstr>This means that no matter if we do judge (or not judge) teaching or individual lessons, or even lessons over time, schools will always be held to account on their overall performance.  This doesn’t mean that teachers shouldn’t  be judged too, but that we should move towards a more reliable and fairer  method for doing this.   I believe we are moving in the right direction.</vt:lpstr>
      <vt:lpstr>Why is it important?</vt:lpstr>
      <vt:lpstr>Questions?</vt:lpstr>
      <vt:lpstr>Think – pair - share…</vt:lpstr>
      <vt:lpstr>Are you consistently,  the sort of teacher you would want your own children to have?  </vt:lpstr>
      <vt:lpstr>My answer. </vt:lpstr>
      <vt:lpstr>PowerPoint Presentation</vt:lpstr>
      <vt:lpstr>What teachers make? Taylor Mali</vt:lpstr>
      <vt:lpstr>Thank you!</vt:lpstr>
      <vt:lpstr>PowerPoint Presentation</vt:lpstr>
    </vt:vector>
  </TitlesOfParts>
  <Manager/>
  <Company>@TeacherToolkit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5 Minute Lesson Plan</dc:title>
  <dc:subject>Lesson Planning</dc:subject>
  <dc:creator>Ross Morrison McGill</dc:creator>
  <cp:keywords>Lesson Planning</cp:keywords>
  <dc:description>The 5 Minute Lesson Plan is by @TeacherToolkit ( Ross Morrison McGill ) and is licensed under a Creative Commons Attribution-NonCommercial-NoDerivs 3.0 Unported License. Based on all work published at www.teachertoolkit.me.</dc:description>
  <cp:lastModifiedBy>qkstaff</cp:lastModifiedBy>
  <cp:revision>256</cp:revision>
  <cp:lastPrinted>2014-09-22T11:10:13Z</cp:lastPrinted>
  <dcterms:created xsi:type="dcterms:W3CDTF">2013-11-06T17:28:56Z</dcterms:created>
  <dcterms:modified xsi:type="dcterms:W3CDTF">2015-02-17T01:22:58Z</dcterms:modified>
  <cp:category/>
</cp:coreProperties>
</file>