
<file path=[Content_Types].xml><?xml version="1.0" encoding="utf-8"?>
<Types xmlns="http://schemas.openxmlformats.org/package/2006/content-types">
  <Default Extension="png" ContentType="image/png"/>
  <Default Extension="bin" ContentType="application/vnd.openxmlformats-officedocument.oleObject"/>
  <Default Extension="xls" ContentType="application/vnd.ms-excel"/>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339" r:id="rId2"/>
    <p:sldId id="340" r:id="rId3"/>
    <p:sldId id="380" r:id="rId4"/>
    <p:sldId id="320" r:id="rId5"/>
    <p:sldId id="367" r:id="rId6"/>
    <p:sldId id="256" r:id="rId7"/>
    <p:sldId id="364" r:id="rId8"/>
    <p:sldId id="365" r:id="rId9"/>
    <p:sldId id="346" r:id="rId10"/>
    <p:sldId id="347" r:id="rId11"/>
    <p:sldId id="348" r:id="rId12"/>
    <p:sldId id="349" r:id="rId13"/>
    <p:sldId id="350" r:id="rId14"/>
    <p:sldId id="351" r:id="rId15"/>
    <p:sldId id="352" r:id="rId16"/>
    <p:sldId id="353" r:id="rId17"/>
    <p:sldId id="354" r:id="rId18"/>
    <p:sldId id="355" r:id="rId19"/>
    <p:sldId id="266" r:id="rId20"/>
    <p:sldId id="257" r:id="rId21"/>
    <p:sldId id="259" r:id="rId22"/>
    <p:sldId id="258" r:id="rId23"/>
    <p:sldId id="261" r:id="rId24"/>
    <p:sldId id="260" r:id="rId25"/>
    <p:sldId id="366" r:id="rId26"/>
    <p:sldId id="359" r:id="rId27"/>
    <p:sldId id="273" r:id="rId28"/>
    <p:sldId id="326" r:id="rId29"/>
    <p:sldId id="329" r:id="rId30"/>
    <p:sldId id="330" r:id="rId31"/>
    <p:sldId id="267" r:id="rId32"/>
    <p:sldId id="268" r:id="rId33"/>
    <p:sldId id="269" r:id="rId34"/>
    <p:sldId id="333" r:id="rId35"/>
    <p:sldId id="322" r:id="rId36"/>
    <p:sldId id="270" r:id="rId37"/>
    <p:sldId id="274" r:id="rId38"/>
    <p:sldId id="370" r:id="rId39"/>
    <p:sldId id="371" r:id="rId40"/>
    <p:sldId id="275" r:id="rId41"/>
    <p:sldId id="277" r:id="rId42"/>
    <p:sldId id="362" r:id="rId43"/>
    <p:sldId id="361" r:id="rId44"/>
    <p:sldId id="360" r:id="rId45"/>
    <p:sldId id="280" r:id="rId46"/>
    <p:sldId id="372" r:id="rId47"/>
    <p:sldId id="281" r:id="rId48"/>
    <p:sldId id="381" r:id="rId49"/>
    <p:sldId id="282" r:id="rId50"/>
    <p:sldId id="284" r:id="rId51"/>
    <p:sldId id="368" r:id="rId52"/>
    <p:sldId id="369" r:id="rId53"/>
    <p:sldId id="286" r:id="rId54"/>
    <p:sldId id="287" r:id="rId55"/>
    <p:sldId id="264" r:id="rId56"/>
    <p:sldId id="378" r:id="rId57"/>
    <p:sldId id="379" r:id="rId58"/>
    <p:sldId id="382" r:id="rId59"/>
    <p:sldId id="376" r:id="rId60"/>
    <p:sldId id="377"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BDB27C3-5543-3049-B626-5FEA3F25982C}">
          <p14:sldIdLst>
            <p14:sldId id="339"/>
            <p14:sldId id="340"/>
            <p14:sldId id="380"/>
            <p14:sldId id="320"/>
            <p14:sldId id="367"/>
            <p14:sldId id="256"/>
            <p14:sldId id="364"/>
            <p14:sldId id="365"/>
          </p14:sldIdLst>
        </p14:section>
        <p14:section name="Warm Up" id="{92CEC22A-A802-E741-9647-DCF9584F758F}">
          <p14:sldIdLst>
            <p14:sldId id="346"/>
            <p14:sldId id="347"/>
            <p14:sldId id="348"/>
            <p14:sldId id="349"/>
            <p14:sldId id="350"/>
            <p14:sldId id="351"/>
            <p14:sldId id="352"/>
            <p14:sldId id="353"/>
            <p14:sldId id="354"/>
            <p14:sldId id="355"/>
            <p14:sldId id="266"/>
            <p14:sldId id="257"/>
            <p14:sldId id="259"/>
            <p14:sldId id="258"/>
            <p14:sldId id="261"/>
            <p14:sldId id="260"/>
            <p14:sldId id="366"/>
            <p14:sldId id="359"/>
          </p14:sldIdLst>
        </p14:section>
        <p14:section name="Bravery Award" id="{24887B4B-3C9A-A144-BA37-E55B986E0EB9}">
          <p14:sldIdLst>
            <p14:sldId id="273"/>
            <p14:sldId id="326"/>
            <p14:sldId id="329"/>
            <p14:sldId id="330"/>
            <p14:sldId id="267"/>
            <p14:sldId id="268"/>
            <p14:sldId id="269"/>
            <p14:sldId id="333"/>
            <p14:sldId id="322"/>
            <p14:sldId id="270"/>
            <p14:sldId id="274"/>
            <p14:sldId id="370"/>
            <p14:sldId id="371"/>
            <p14:sldId id="275"/>
            <p14:sldId id="277"/>
            <p14:sldId id="362"/>
            <p14:sldId id="361"/>
            <p14:sldId id="360"/>
          </p14:sldIdLst>
        </p14:section>
        <p14:section name="Nuts &amp; Bolts" id="{BADEA562-6CF6-9D4D-B2BC-DED0DBD92B56}">
          <p14:sldIdLst>
            <p14:sldId id="280"/>
            <p14:sldId id="372"/>
            <p14:sldId id="281"/>
            <p14:sldId id="381"/>
            <p14:sldId id="282"/>
            <p14:sldId id="284"/>
            <p14:sldId id="368"/>
            <p14:sldId id="369"/>
            <p14:sldId id="286"/>
            <p14:sldId id="287"/>
            <p14:sldId id="264"/>
            <p14:sldId id="378"/>
            <p14:sldId id="379"/>
            <p14:sldId id="382"/>
            <p14:sldId id="376"/>
            <p14:sldId id="3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08" autoAdjust="0"/>
    <p:restoredTop sz="75763" autoAdjust="0"/>
  </p:normalViewPr>
  <p:slideViewPr>
    <p:cSldViewPr snapToGrid="0" snapToObjects="1">
      <p:cViewPr varScale="1">
        <p:scale>
          <a:sx n="56" d="100"/>
          <a:sy n="56" d="100"/>
        </p:scale>
        <p:origin x="1800" y="72"/>
      </p:cViewPr>
      <p:guideLst>
        <p:guide orient="horz" pos="2160"/>
        <p:guide pos="2880"/>
      </p:guideLst>
    </p:cSldViewPr>
  </p:slideViewPr>
  <p:notesTextViewPr>
    <p:cViewPr>
      <p:scale>
        <a:sx n="3" d="2"/>
        <a:sy n="3" d="2"/>
      </p:scale>
      <p:origin x="0" y="0"/>
    </p:cViewPr>
  </p:notesTextViewPr>
  <p:sorterViewPr>
    <p:cViewPr varScale="1">
      <p:scale>
        <a:sx n="1" d="1"/>
        <a:sy n="1" d="1"/>
      </p:scale>
      <p:origin x="0" y="-198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F23214-E236-1245-8246-4F3A4DE8FBA3}" type="datetimeFigureOut">
              <a:rPr lang="en-US" smtClean="0"/>
              <a:t>2/17/2015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E28632-683A-734E-84DD-0C26309A0FFA}" type="slidenum">
              <a:rPr lang="en-US" smtClean="0"/>
              <a:t>‹#›</a:t>
            </a:fld>
            <a:endParaRPr lang="en-US"/>
          </a:p>
        </p:txBody>
      </p:sp>
    </p:spTree>
    <p:extLst>
      <p:ext uri="{BB962C8B-B14F-4D97-AF65-F5344CB8AC3E}">
        <p14:creationId xmlns:p14="http://schemas.microsoft.com/office/powerpoint/2010/main" val="8013368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creativecommons.org/licenses/by-nc-nd/3.0/deed.en_US" TargetMode="External"/><Relationship Id="rId3" Type="http://schemas.openxmlformats.org/officeDocument/2006/relationships/hyperlink" Target="https://www.youtube.com/watch?v=RxsOVK4syxU" TargetMode="External"/><Relationship Id="rId7" Type="http://schemas.openxmlformats.org/officeDocument/2006/relationships/hyperlink" Target="http://teachertoolkit.me/contact-me/"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teachertoolkitdotme.files.wordpress.com/2014/01/year-9-iris-export-for-teachertoolkit-blog.m4v" TargetMode="External"/><Relationship Id="rId5" Type="http://schemas.openxmlformats.org/officeDocument/2006/relationships/hyperlink" Target="http://bit.ly/5MinVideo" TargetMode="External"/><Relationship Id="rId4" Type="http://schemas.openxmlformats.org/officeDocument/2006/relationships/hyperlink" Target="http://youtu.be/lByDfPOG0LA?t=22s" TargetMode="External"/><Relationship Id="rId9" Type="http://schemas.openxmlformats.org/officeDocument/2006/relationships/hyperlink" Target="http://teachertoolkit.me/2013/08/28/thwart-the-grim-reaper-ofsted-reworks-sep-13/www.teachertoolkit.me"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personal.psu.edu/bfr3/blogs/asp/intergroup-relationsdiversity/"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google.co.uk/search?tbs=sbi:AMhZZiuZay-jI1IciVD_1e2ZkLAVds2csXdIwtb-rFTxPKk4ZNlaR0z7kSLFKZTlAt2Gh6KDxp98LsHCrynvW6CXyDZ3IxecwhgZB7Fk94RqiAYwc7jsg-76wQ9uaG5-6Guv3ZpZZsUeE3jn5A9W7UQhK9GFVYoueWLfUIpYoXd_1KQ-z2eL0mrrtbiGjTSIHOymuHmYirPBlGxWCASVwWLVS_1RFvLFYa1t3XlCdyP7o_1pgignc3X_1xhEYrVoaaO_1Fhi05FEzI0uo-&amp;ei=ifV0VKfUB4qy7Qal_IDYBA" TargetMode="External"/><Relationship Id="rId4" Type="http://schemas.openxmlformats.org/officeDocument/2006/relationships/hyperlink" Target="https://www.google.co.uk/search?q=people+divided&amp;client=firefox-a&amp;hs=sv4&amp;sa=X&amp;rls=org.mozilla:en-US:official&amp;channel=sb&amp;biw=1198&amp;bih=1362&amp;tbm=isch&amp;tbs=simg:CAQSWQk-BPQwrcDyfxpFCxCwjKcIGjwKOggCEhTjFoQXgxfOIvAW6hTdHOshtSXkFhogpwIHkKcb4igd8Ght_19kwEN7F9s4hByDrjiucDYjsDf4MIT3Xyz7PN85C"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teachertoolkitdotme.files.wordpress.com/2014/01/year-9-iris-export-for-teachertoolkit-blog.m4v"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RxsOVK4syxU"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Videos needed: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r>
              <a:rPr lang="en-US" sz="1200" dirty="0" smtClean="0"/>
              <a:t>Taylor</a:t>
            </a:r>
            <a:r>
              <a:rPr lang="en-US" sz="1200" baseline="0" dirty="0" smtClean="0"/>
              <a:t> Mali – What teachers make? = </a:t>
            </a:r>
            <a:r>
              <a:rPr lang="en-US" dirty="0" smtClean="0">
                <a:hlinkClick r:id="rId3"/>
              </a:rPr>
              <a:t>https://www.youtube.com/watch?v=RxsOVK4syxU</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Lamont Carey – I can’t read = </a:t>
            </a:r>
            <a:r>
              <a:rPr lang="en-GB" sz="1200" dirty="0" smtClean="0">
                <a:hlinkClick r:id="rId4"/>
              </a:rPr>
              <a:t>http://youtu.be/lByDfPOG0LA?t=22s</a:t>
            </a:r>
            <a:r>
              <a:rPr lang="en-GB"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5 Minute Lesson Plan = </a:t>
            </a:r>
            <a:r>
              <a:rPr lang="en-US" dirty="0" smtClean="0">
                <a:hlinkClick r:id="rId5"/>
              </a:rPr>
              <a:t>http://bit.ly/5MinVideo</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IRIS myself: </a:t>
            </a:r>
            <a:r>
              <a:rPr lang="en-US" sz="1200" dirty="0" smtClean="0">
                <a:hlinkClick r:id="rId6"/>
              </a:rPr>
              <a:t>https://teachertoolkitdotme.files.wordpress.com/2014/01/year-9-iris-export-for-teachertoolkit-blog.m4v</a:t>
            </a:r>
            <a:r>
              <a:rPr lang="en-US" sz="1200" dirty="0" smtClean="0"/>
              <a:t> </a:t>
            </a:r>
          </a:p>
          <a:p>
            <a:endParaRPr lang="en-US" dirty="0" smtClean="0"/>
          </a:p>
          <a:p>
            <a:r>
              <a:rPr lang="en-US" b="1" dirty="0" smtClean="0"/>
              <a:t>Resources:</a:t>
            </a:r>
          </a:p>
          <a:p>
            <a:r>
              <a:rPr lang="en-US" dirty="0" smtClean="0"/>
              <a:t>Keywords</a:t>
            </a:r>
            <a:r>
              <a:rPr lang="en-US" baseline="0" dirty="0" smtClean="0"/>
              <a:t> for literateness?</a:t>
            </a:r>
          </a:p>
          <a:p>
            <a:r>
              <a:rPr lang="en-US" baseline="0" dirty="0" smtClean="0"/>
              <a:t>IPEVO camera?</a:t>
            </a:r>
          </a:p>
          <a:p>
            <a:r>
              <a:rPr lang="en-US" baseline="0" dirty="0" smtClean="0"/>
              <a:t>Latest reading book?</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7"/>
              </a:rPr>
              <a:t>Ross Morrison McGill</a:t>
            </a:r>
            <a:r>
              <a:rPr lang="en-US" sz="1200" dirty="0" smtClean="0"/>
              <a:t> ) and is licensed under a </a:t>
            </a:r>
            <a:r>
              <a:rPr lang="en-US" sz="1200" dirty="0" smtClean="0">
                <a:hlinkClick r:id="rId8"/>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9"/>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Idea 11 in my 100</a:t>
            </a:r>
            <a:r>
              <a:rPr lang="en-US" sz="1200" baseline="0" dirty="0" smtClean="0"/>
              <a:t> ideas book.</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15</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16</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17</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18</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www.personal.psu.edu</a:t>
            </a:r>
            <a:r>
              <a:rPr lang="en-US" dirty="0" smtClean="0">
                <a:hlinkClick r:id="rId4"/>
              </a:rPr>
              <a:t>700 × 485</a:t>
            </a:r>
            <a:r>
              <a:rPr lang="en-US" dirty="0" smtClean="0">
                <a:hlinkClick r:id="rId5"/>
              </a:rPr>
              <a:t>Search by image</a:t>
            </a:r>
            <a:r>
              <a:rPr lang="en-US" dirty="0" smtClean="0"/>
              <a:t> </a:t>
            </a:r>
            <a:endParaRPr lang="en-US" dirty="0"/>
          </a:p>
        </p:txBody>
      </p:sp>
      <p:sp>
        <p:nvSpPr>
          <p:cNvPr id="4" name="Slide Number Placeholder 3"/>
          <p:cNvSpPr>
            <a:spLocks noGrp="1"/>
          </p:cNvSpPr>
          <p:nvPr>
            <p:ph type="sldNum" sz="quarter" idx="10"/>
          </p:nvPr>
        </p:nvSpPr>
        <p:spPr/>
        <p:txBody>
          <a:bodyPr/>
          <a:lstStyle/>
          <a:p>
            <a:fld id="{ADE28632-683A-734E-84DD-0C26309A0FFA}" type="slidenum">
              <a:rPr lang="en-US" smtClean="0"/>
              <a:t>20</a:t>
            </a:fld>
            <a:endParaRPr lang="en-US"/>
          </a:p>
        </p:txBody>
      </p:sp>
    </p:spTree>
    <p:extLst>
      <p:ext uri="{BB962C8B-B14F-4D97-AF65-F5344CB8AC3E}">
        <p14:creationId xmlns:p14="http://schemas.microsoft.com/office/powerpoint/2010/main" val="660303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twitter.com</a:t>
            </a:r>
            <a:r>
              <a:rPr lang="en-US" dirty="0" smtClean="0"/>
              <a:t>/</a:t>
            </a:r>
            <a:r>
              <a:rPr lang="en-US" dirty="0" err="1" smtClean="0"/>
              <a:t>brianlightman</a:t>
            </a:r>
            <a:r>
              <a:rPr lang="en-US" dirty="0" smtClean="0"/>
              <a:t>/status/522685002904256512 </a:t>
            </a:r>
            <a:endParaRPr lang="en-US" dirty="0"/>
          </a:p>
        </p:txBody>
      </p:sp>
      <p:sp>
        <p:nvSpPr>
          <p:cNvPr id="4" name="Slide Number Placeholder 3"/>
          <p:cNvSpPr>
            <a:spLocks noGrp="1"/>
          </p:cNvSpPr>
          <p:nvPr>
            <p:ph type="sldNum" sz="quarter" idx="10"/>
          </p:nvPr>
        </p:nvSpPr>
        <p:spPr/>
        <p:txBody>
          <a:bodyPr/>
          <a:lstStyle/>
          <a:p>
            <a:fld id="{ADE28632-683A-734E-84DD-0C26309A0FFA}" type="slidenum">
              <a:rPr lang="en-US" smtClean="0"/>
              <a:t>23</a:t>
            </a:fld>
            <a:endParaRPr lang="en-US"/>
          </a:p>
        </p:txBody>
      </p:sp>
    </p:spTree>
    <p:extLst>
      <p:ext uri="{BB962C8B-B14F-4D97-AF65-F5344CB8AC3E}">
        <p14:creationId xmlns:p14="http://schemas.microsoft.com/office/powerpoint/2010/main" val="3226452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twitter.com</a:t>
            </a:r>
            <a:r>
              <a:rPr lang="en-US" dirty="0" smtClean="0"/>
              <a:t>/TeacherToolkit/status/533910519468802048</a:t>
            </a:r>
            <a:endParaRPr lang="en-US" dirty="0"/>
          </a:p>
        </p:txBody>
      </p:sp>
      <p:sp>
        <p:nvSpPr>
          <p:cNvPr id="4" name="Slide Number Placeholder 3"/>
          <p:cNvSpPr>
            <a:spLocks noGrp="1"/>
          </p:cNvSpPr>
          <p:nvPr>
            <p:ph type="sldNum" sz="quarter" idx="10"/>
          </p:nvPr>
        </p:nvSpPr>
        <p:spPr/>
        <p:txBody>
          <a:bodyPr/>
          <a:lstStyle/>
          <a:p>
            <a:fld id="{ADE28632-683A-734E-84DD-0C26309A0FFA}" type="slidenum">
              <a:rPr lang="en-US" smtClean="0"/>
              <a:t>24</a:t>
            </a:fld>
            <a:endParaRPr lang="en-US"/>
          </a:p>
        </p:txBody>
      </p:sp>
    </p:spTree>
    <p:extLst>
      <p:ext uri="{BB962C8B-B14F-4D97-AF65-F5344CB8AC3E}">
        <p14:creationId xmlns:p14="http://schemas.microsoft.com/office/powerpoint/2010/main" val="729582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26</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This presentation by @TeacherToolkit ( </a:t>
            </a:r>
            <a:r>
              <a:rPr lang="en-US" altLang="en-US" dirty="0" smtClean="0">
                <a:hlinkClick r:id="rId3"/>
              </a:rPr>
              <a:t>Ross Morrison McGill</a:t>
            </a:r>
            <a:r>
              <a:rPr lang="en-US" altLang="en-US" dirty="0" smtClean="0"/>
              <a:t> ) and is licensed under a </a:t>
            </a:r>
            <a:r>
              <a:rPr lang="en-US" altLang="en-US" dirty="0" smtClean="0">
                <a:hlinkClick r:id="rId4"/>
              </a:rPr>
              <a:t>Creative Commons Attribution-NonCommercial-NoDerivs 3.0 Unported License</a:t>
            </a:r>
            <a:r>
              <a:rPr lang="en-US" altLang="en-US" dirty="0" smtClean="0"/>
              <a:t>. </a:t>
            </a:r>
          </a:p>
          <a:p>
            <a:pPr>
              <a:spcBef>
                <a:spcPct val="0"/>
              </a:spcBef>
            </a:pPr>
            <a:endParaRPr lang="en-US" altLang="en-US" smtClean="0"/>
          </a:p>
          <a:p>
            <a:pPr>
              <a:spcBef>
                <a:spcPct val="0"/>
              </a:spcBef>
            </a:pPr>
            <a:r>
              <a:rPr lang="en-US" altLang="en-US" smtClean="0"/>
              <a:t>Based on all work published at </a:t>
            </a:r>
            <a:r>
              <a:rPr lang="en-US" altLang="en-US" dirty="0" smtClean="0">
                <a:hlinkClick r:id="rId5"/>
              </a:rPr>
              <a:t>www.teachertoolkit.me</a:t>
            </a:r>
            <a:endParaRPr lang="en-US" altLang="en-US" dirty="0" smtClean="0"/>
          </a:p>
          <a:p>
            <a:pPr>
              <a:spcBef>
                <a:spcPct val="0"/>
              </a:spcBef>
            </a:pPr>
            <a:r>
              <a:rPr lang="en-US" altLang="en-US" dirty="0" smtClean="0"/>
              <a:t>@TeacherToolkit Limited.</a:t>
            </a: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284215F-7BF5-44E9-B30C-784D7E122653}" type="slidenum">
              <a:rPr lang="en-US" altLang="en-US"/>
              <a:pPr fontAlgn="base">
                <a:spcBef>
                  <a:spcPct val="0"/>
                </a:spcBef>
                <a:spcAft>
                  <a:spcPct val="0"/>
                </a:spcAft>
              </a:pPr>
              <a:t>28</a:t>
            </a:fld>
            <a:endParaRPr lang="en-US" altLang="en-US"/>
          </a:p>
        </p:txBody>
      </p:sp>
    </p:spTree>
    <p:extLst>
      <p:ext uri="{BB962C8B-B14F-4D97-AF65-F5344CB8AC3E}">
        <p14:creationId xmlns:p14="http://schemas.microsoft.com/office/powerpoint/2010/main" val="1158347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This presentation by @TeacherToolkit ( </a:t>
            </a:r>
            <a:r>
              <a:rPr lang="en-US" altLang="en-US" dirty="0" smtClean="0">
                <a:hlinkClick r:id="rId3"/>
              </a:rPr>
              <a:t>Ross Morrison McGill</a:t>
            </a:r>
            <a:r>
              <a:rPr lang="en-US" altLang="en-US" dirty="0" smtClean="0"/>
              <a:t> ) and is licensed under a </a:t>
            </a:r>
            <a:r>
              <a:rPr lang="en-US" altLang="en-US" dirty="0" smtClean="0">
                <a:hlinkClick r:id="rId4"/>
              </a:rPr>
              <a:t>Creative Commons Attribution-NonCommercial-NoDerivs 3.0 Unported License</a:t>
            </a:r>
            <a:r>
              <a:rPr lang="en-US" altLang="en-US" dirty="0" smtClean="0"/>
              <a:t>. </a:t>
            </a:r>
          </a:p>
          <a:p>
            <a:pPr>
              <a:spcBef>
                <a:spcPct val="0"/>
              </a:spcBef>
            </a:pPr>
            <a:endParaRPr lang="en-US" altLang="en-US" smtClean="0"/>
          </a:p>
          <a:p>
            <a:pPr>
              <a:spcBef>
                <a:spcPct val="0"/>
              </a:spcBef>
            </a:pPr>
            <a:r>
              <a:rPr lang="en-US" altLang="en-US" smtClean="0"/>
              <a:t>Based on all work published at </a:t>
            </a:r>
            <a:r>
              <a:rPr lang="en-US" altLang="en-US" dirty="0" smtClean="0">
                <a:hlinkClick r:id="rId5"/>
              </a:rPr>
              <a:t>www.teachertoolkit.me</a:t>
            </a:r>
            <a:endParaRPr lang="en-US" altLang="en-US" dirty="0" smtClean="0"/>
          </a:p>
          <a:p>
            <a:pPr>
              <a:spcBef>
                <a:spcPct val="0"/>
              </a:spcBef>
            </a:pPr>
            <a:r>
              <a:rPr lang="en-US" altLang="en-US" dirty="0" smtClean="0"/>
              <a:t>@TeacherToolkit Limited.</a:t>
            </a: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284215F-7BF5-44E9-B30C-784D7E122653}" type="slidenum">
              <a:rPr lang="en-US" altLang="en-US"/>
              <a:pPr fontAlgn="base">
                <a:spcBef>
                  <a:spcPct val="0"/>
                </a:spcBef>
                <a:spcAft>
                  <a:spcPct val="0"/>
                </a:spcAft>
              </a:pPr>
              <a:t>29</a:t>
            </a:fld>
            <a:endParaRPr lang="en-US" altLang="en-US"/>
          </a:p>
        </p:txBody>
      </p:sp>
    </p:spTree>
    <p:extLst>
      <p:ext uri="{BB962C8B-B14F-4D97-AF65-F5344CB8AC3E}">
        <p14:creationId xmlns:p14="http://schemas.microsoft.com/office/powerpoint/2010/main" val="3950824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2</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30</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34</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35</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smtClean="0"/>
              <a:t>This presentation by @TeacherToolkit ( </a:t>
            </a:r>
            <a:r>
              <a:rPr lang="en-US" altLang="en-US" dirty="0" smtClean="0">
                <a:hlinkClick r:id="rId3"/>
              </a:rPr>
              <a:t>Ross Morrison McGill</a:t>
            </a:r>
            <a:r>
              <a:rPr lang="en-US" altLang="en-US" dirty="0" smtClean="0"/>
              <a:t> ) and is licensed under a </a:t>
            </a:r>
            <a:r>
              <a:rPr lang="en-US" altLang="en-US" dirty="0" smtClean="0">
                <a:hlinkClick r:id="rId4"/>
              </a:rPr>
              <a:t>Creative Commons Attribution-</a:t>
            </a:r>
            <a:r>
              <a:rPr lang="en-US" altLang="en-US" dirty="0" err="1" smtClean="0">
                <a:hlinkClick r:id="rId4"/>
              </a:rPr>
              <a:t>NonCommercial</a:t>
            </a:r>
            <a:r>
              <a:rPr lang="en-US" altLang="en-US" dirty="0" smtClean="0">
                <a:hlinkClick r:id="rId4"/>
              </a:rPr>
              <a:t>-</a:t>
            </a:r>
            <a:r>
              <a:rPr lang="en-US" altLang="en-US" dirty="0" err="1" smtClean="0">
                <a:hlinkClick r:id="rId4"/>
              </a:rPr>
              <a:t>NoDerivs</a:t>
            </a:r>
            <a:r>
              <a:rPr lang="en-US" altLang="en-US" dirty="0" smtClean="0">
                <a:hlinkClick r:id="rId4"/>
              </a:rPr>
              <a:t> 3.0 </a:t>
            </a:r>
            <a:r>
              <a:rPr lang="en-US" altLang="en-US" dirty="0" err="1" smtClean="0">
                <a:hlinkClick r:id="rId4"/>
              </a:rPr>
              <a:t>Unported</a:t>
            </a:r>
            <a:r>
              <a:rPr lang="en-US" altLang="en-US" dirty="0" smtClean="0">
                <a:hlinkClick r:id="rId4"/>
              </a:rPr>
              <a:t> License</a:t>
            </a:r>
            <a:r>
              <a:rPr lang="en-US" altLang="en-US" dirty="0" smtClean="0"/>
              <a:t>. </a:t>
            </a:r>
          </a:p>
          <a:p>
            <a:pPr>
              <a:spcBef>
                <a:spcPct val="0"/>
              </a:spcBef>
            </a:pPr>
            <a:endParaRPr lang="en-US" altLang="en-US" dirty="0" smtClean="0"/>
          </a:p>
          <a:p>
            <a:pPr>
              <a:spcBef>
                <a:spcPct val="0"/>
              </a:spcBef>
            </a:pPr>
            <a:r>
              <a:rPr lang="en-US" altLang="en-US" dirty="0" smtClean="0"/>
              <a:t>Based on all work published at </a:t>
            </a:r>
            <a:r>
              <a:rPr lang="en-US" altLang="en-US" dirty="0" smtClean="0">
                <a:hlinkClick r:id="rId5"/>
              </a:rPr>
              <a:t>www.teachertoolkit.me</a:t>
            </a:r>
            <a:endParaRPr lang="en-US" altLang="en-US" dirty="0" smtClean="0"/>
          </a:p>
          <a:p>
            <a:pPr>
              <a:spcBef>
                <a:spcPct val="0"/>
              </a:spcBef>
            </a:pPr>
            <a:r>
              <a:rPr lang="en-US" altLang="en-US" smtClean="0"/>
              <a:t>@TeacherToolkit Limited.</a:t>
            </a:r>
          </a:p>
          <a:p>
            <a:endParaRPr lang="en-GB"/>
          </a:p>
        </p:txBody>
      </p:sp>
      <p:sp>
        <p:nvSpPr>
          <p:cNvPr id="4" name="Slide Number Placeholder 3"/>
          <p:cNvSpPr>
            <a:spLocks noGrp="1"/>
          </p:cNvSpPr>
          <p:nvPr>
            <p:ph type="sldNum" sz="quarter" idx="10"/>
          </p:nvPr>
        </p:nvSpPr>
        <p:spPr/>
        <p:txBody>
          <a:bodyPr/>
          <a:lstStyle/>
          <a:p>
            <a:fld id="{304A340C-44D3-4AC2-837D-3986FD3FD293}" type="slidenum">
              <a:rPr lang="en-GB" smtClean="0"/>
              <a:t>48</a:t>
            </a:fld>
            <a:endParaRPr lang="en-GB"/>
          </a:p>
        </p:txBody>
      </p:sp>
    </p:spTree>
    <p:extLst>
      <p:ext uri="{BB962C8B-B14F-4D97-AF65-F5344CB8AC3E}">
        <p14:creationId xmlns:p14="http://schemas.microsoft.com/office/powerpoint/2010/main" val="857047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slideshow forms part</a:t>
            </a:r>
            <a:r>
              <a:rPr lang="en-US" sz="1200" baseline="0" dirty="0" smtClean="0"/>
              <a:t> of a formal presentation to be given in person.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Essentially, there are 5 ideas within this slideshow for any classroom teacher.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All the other slides are used for conversation at a CPD event.</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51</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hlinkClick r:id="rId3"/>
              </a:rPr>
              <a:t>https://teachertoolkitdotme.files.wordpress.com/2014/01/year-9-iris-export-for-teachertoolkit-blog.m4v</a:t>
            </a:r>
            <a:r>
              <a:rPr lang="en-US" sz="1200" dirty="0" smtClean="0"/>
              <a:t> </a:t>
            </a:r>
          </a:p>
          <a:p>
            <a:endParaRPr lang="en-US" sz="1200" dirty="0" smtClean="0"/>
          </a:p>
          <a:p>
            <a:r>
              <a:rPr lang="en-US" sz="1200" dirty="0" smtClean="0"/>
              <a:t>https://</a:t>
            </a:r>
            <a:r>
              <a:rPr lang="en-US" sz="1200" dirty="0" err="1" smtClean="0"/>
              <a:t>eu.irisconnect.com</a:t>
            </a:r>
            <a:r>
              <a:rPr lang="en-US" sz="1200" dirty="0" smtClean="0"/>
              <a:t>/observations/62289 – from 22mins 38</a:t>
            </a:r>
          </a:p>
          <a:p>
            <a:endParaRPr lang="en-US" sz="1200" dirty="0" smtClean="0"/>
          </a:p>
          <a:p>
            <a:r>
              <a:rPr lang="en-US" sz="1200" dirty="0" smtClean="0"/>
              <a:t>Year 8 - https://</a:t>
            </a:r>
            <a:r>
              <a:rPr lang="en-US" sz="1200" dirty="0" err="1" smtClean="0"/>
              <a:t>eu.irisconnect.com</a:t>
            </a:r>
            <a:r>
              <a:rPr lang="en-US" sz="1200" dirty="0" smtClean="0"/>
              <a:t>/observations/62241 - 32 minutes - NOT SURE!</a:t>
            </a:r>
            <a:endParaRPr lang="en-US" sz="1200" dirty="0"/>
          </a:p>
        </p:txBody>
      </p:sp>
      <p:sp>
        <p:nvSpPr>
          <p:cNvPr id="4" name="Slide Number Placeholder 3"/>
          <p:cNvSpPr>
            <a:spLocks noGrp="1"/>
          </p:cNvSpPr>
          <p:nvPr>
            <p:ph type="sldNum" sz="quarter" idx="10"/>
          </p:nvPr>
        </p:nvSpPr>
        <p:spPr/>
        <p:txBody>
          <a:bodyPr/>
          <a:lstStyle/>
          <a:p>
            <a:fld id="{500F70FE-B808-7843-8872-EB59B83902E0}" type="slidenum">
              <a:rPr lang="en-US" smtClean="0"/>
              <a:t>52</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C3DCB75-F6EC-4E11-A329-88D08C1CDF09}" type="slidenum">
              <a:rPr lang="en-US" altLang="en-US"/>
              <a:pPr fontAlgn="base">
                <a:spcBef>
                  <a:spcPct val="0"/>
                </a:spcBef>
                <a:spcAft>
                  <a:spcPct val="0"/>
                </a:spcAft>
              </a:pPr>
              <a:t>56</a:t>
            </a:fld>
            <a:endParaRPr lang="en-US" altLang="en-US"/>
          </a:p>
        </p:txBody>
      </p:sp>
    </p:spTree>
    <p:extLst>
      <p:ext uri="{BB962C8B-B14F-4D97-AF65-F5344CB8AC3E}">
        <p14:creationId xmlns:p14="http://schemas.microsoft.com/office/powerpoint/2010/main" val="94451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55E47FF-F550-4AAE-8775-A48A7435B7D6}" type="slidenum">
              <a:rPr lang="en-US" altLang="en-US"/>
              <a:pPr fontAlgn="base">
                <a:spcBef>
                  <a:spcPct val="0"/>
                </a:spcBef>
                <a:spcAft>
                  <a:spcPct val="0"/>
                </a:spcAft>
              </a:pPr>
              <a:t>57</a:t>
            </a:fld>
            <a:endParaRPr lang="en-US" altLang="en-US"/>
          </a:p>
        </p:txBody>
      </p:sp>
    </p:spTree>
    <p:extLst>
      <p:ext uri="{BB962C8B-B14F-4D97-AF65-F5344CB8AC3E}">
        <p14:creationId xmlns:p14="http://schemas.microsoft.com/office/powerpoint/2010/main" val="208772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Video here;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defTabSz="914400">
              <a:defRPr/>
            </a:pPr>
            <a:r>
              <a:rPr lang="en-GB" sz="1200" dirty="0" smtClean="0">
                <a:hlinkClick r:id="rId3"/>
              </a:rPr>
              <a:t>https://www.youtube.com/watch?v=RxsOVK4syxU</a:t>
            </a:r>
            <a:r>
              <a:rPr lang="en-GB" sz="1200" dirty="0" smtClean="0"/>
              <a:t> </a:t>
            </a:r>
            <a:endParaRPr lang="en-GB" sz="1200" dirty="0"/>
          </a:p>
        </p:txBody>
      </p:sp>
      <p:sp>
        <p:nvSpPr>
          <p:cNvPr id="4" name="Slide Number Placeholder 3"/>
          <p:cNvSpPr>
            <a:spLocks noGrp="1"/>
          </p:cNvSpPr>
          <p:nvPr>
            <p:ph type="sldNum" sz="quarter" idx="10"/>
          </p:nvPr>
        </p:nvSpPr>
        <p:spPr/>
        <p:txBody>
          <a:bodyPr/>
          <a:lstStyle/>
          <a:p>
            <a:fld id="{F7D22080-5E5F-4378-8E45-A88751310A35}" type="slidenum">
              <a:rPr lang="en-GB" smtClean="0"/>
              <a:t>58</a:t>
            </a:fld>
            <a:endParaRPr lang="en-GB"/>
          </a:p>
        </p:txBody>
      </p:sp>
    </p:spTree>
    <p:extLst>
      <p:ext uri="{BB962C8B-B14F-4D97-AF65-F5344CB8AC3E}">
        <p14:creationId xmlns:p14="http://schemas.microsoft.com/office/powerpoint/2010/main" val="3345905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59</a:t>
            </a:fld>
            <a:endParaRPr lang="en-US"/>
          </a:p>
        </p:txBody>
      </p:sp>
    </p:spTree>
    <p:extLst>
      <p:ext uri="{BB962C8B-B14F-4D97-AF65-F5344CB8AC3E}">
        <p14:creationId xmlns:p14="http://schemas.microsoft.com/office/powerpoint/2010/main" val="2351495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Idea 11 in my 100</a:t>
            </a:r>
            <a:r>
              <a:rPr lang="en-US" sz="1200" baseline="0" dirty="0" smtClean="0"/>
              <a:t> ideas book.</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Sitting down all day – So, in a moment it will be time to stand up/move about.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FUN PART STARTS here. Rest is boring!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Promotes literacy</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9</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Idea 11 in my 100</a:t>
            </a:r>
            <a:r>
              <a:rPr lang="en-US" sz="1200" baseline="0" dirty="0" smtClean="0"/>
              <a:t> ideas book.</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10</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Idea 11 in my 100</a:t>
            </a:r>
            <a:r>
              <a:rPr lang="en-US" sz="1200" baseline="0" dirty="0" smtClean="0"/>
              <a:t> ideas book.</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11</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Idea 11 in my 100</a:t>
            </a:r>
            <a:r>
              <a:rPr lang="en-US" sz="1200" baseline="0" dirty="0" smtClean="0"/>
              <a:t> ideas book.</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12</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Idea 11 in my 100</a:t>
            </a:r>
            <a:r>
              <a:rPr lang="en-US" sz="1200" baseline="0" dirty="0" smtClean="0"/>
              <a:t> ideas book.</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13</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Idea 11 in my 100</a:t>
            </a:r>
            <a:r>
              <a:rPr lang="en-US" sz="1200" baseline="0" dirty="0" smtClean="0"/>
              <a:t> ideas book.</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GB" sz="1200" kern="1200" dirty="0" smtClean="0">
                <a:solidFill>
                  <a:schemeClr val="tx1"/>
                </a:solidFill>
                <a:effectLst/>
                <a:latin typeface="+mn-lt"/>
                <a:ea typeface="+mn-ea"/>
                <a:cs typeface="+mn-cs"/>
              </a:rPr>
              <a:t>life skills</a:t>
            </a:r>
            <a:r>
              <a:rPr lang="en-GB" dirty="0" smtClean="0">
                <a:effectLst/>
              </a:rPr>
              <a:t> </a:t>
            </a:r>
          </a:p>
          <a:p>
            <a:r>
              <a:rPr lang="en-GB" sz="1200" kern="1200" dirty="0" smtClean="0">
                <a:solidFill>
                  <a:schemeClr val="tx1"/>
                </a:solidFill>
                <a:effectLst/>
                <a:latin typeface="+mn-lt"/>
                <a:ea typeface="+mn-ea"/>
                <a:cs typeface="+mn-cs"/>
              </a:rPr>
              <a:t>2. complex  </a:t>
            </a:r>
          </a:p>
          <a:p>
            <a:r>
              <a:rPr lang="en-GB" sz="1200" kern="1200" dirty="0" smtClean="0">
                <a:solidFill>
                  <a:schemeClr val="tx1"/>
                </a:solidFill>
                <a:effectLst/>
                <a:latin typeface="+mn-lt"/>
                <a:ea typeface="+mn-ea"/>
                <a:cs typeface="+mn-cs"/>
              </a:rPr>
              <a:t>3. commercial </a:t>
            </a:r>
          </a:p>
          <a:p>
            <a:r>
              <a:rPr lang="en-GB" sz="1200" kern="1200" dirty="0" smtClean="0">
                <a:solidFill>
                  <a:schemeClr val="tx1"/>
                </a:solidFill>
                <a:effectLst/>
                <a:latin typeface="+mn-lt"/>
                <a:ea typeface="+mn-ea"/>
                <a:cs typeface="+mn-cs"/>
              </a:rPr>
              <a:t>SWAP</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4. analysis </a:t>
            </a:r>
          </a:p>
          <a:p>
            <a:r>
              <a:rPr lang="en-GB" sz="1200" kern="1200" dirty="0" smtClean="0">
                <a:solidFill>
                  <a:schemeClr val="tx1"/>
                </a:solidFill>
                <a:effectLst/>
                <a:latin typeface="+mn-lt"/>
                <a:ea typeface="+mn-ea"/>
                <a:cs typeface="+mn-cs"/>
              </a:rPr>
              <a:t>5. vocational </a:t>
            </a:r>
          </a:p>
          <a:p>
            <a:r>
              <a:rPr lang="en-GB" sz="1200" kern="1200" dirty="0" smtClean="0">
                <a:solidFill>
                  <a:schemeClr val="tx1"/>
                </a:solidFill>
                <a:effectLst/>
                <a:latin typeface="+mn-lt"/>
                <a:ea typeface="+mn-ea"/>
                <a:cs typeface="+mn-cs"/>
              </a:rPr>
              <a:t>6. specialist </a:t>
            </a:r>
          </a:p>
          <a:p>
            <a:r>
              <a:rPr lang="en-GB" sz="1200" kern="1200" dirty="0" smtClean="0">
                <a:solidFill>
                  <a:schemeClr val="tx1"/>
                </a:solidFill>
                <a:effectLst/>
                <a:latin typeface="+mn-lt"/>
                <a:ea typeface="+mn-ea"/>
                <a:cs typeface="+mn-cs"/>
              </a:rPr>
              <a:t>SWAP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7. rigour </a:t>
            </a:r>
          </a:p>
          <a:p>
            <a:r>
              <a:rPr lang="en-GB" sz="1200" kern="1200" dirty="0" smtClean="0">
                <a:solidFill>
                  <a:schemeClr val="tx1"/>
                </a:solidFill>
                <a:effectLst/>
                <a:latin typeface="+mn-lt"/>
                <a:ea typeface="+mn-ea"/>
                <a:cs typeface="+mn-cs"/>
              </a:rPr>
              <a:t>8. progression </a:t>
            </a:r>
          </a:p>
          <a:p>
            <a:r>
              <a:rPr lang="en-GB" sz="1200" kern="1200" dirty="0" smtClean="0">
                <a:solidFill>
                  <a:schemeClr val="tx1"/>
                </a:solidFill>
                <a:effectLst/>
                <a:latin typeface="+mn-lt"/>
                <a:ea typeface="+mn-ea"/>
                <a:cs typeface="+mn-cs"/>
              </a:rPr>
              <a:t>9. colloids </a:t>
            </a:r>
          </a:p>
          <a:p>
            <a:r>
              <a:rPr lang="en-GB" sz="1200" kern="1200" dirty="0" smtClean="0">
                <a:solidFill>
                  <a:schemeClr val="tx1"/>
                </a:solidFill>
                <a:effectLst/>
                <a:latin typeface="+mn-lt"/>
                <a:ea typeface="+mn-ea"/>
                <a:cs typeface="+mn-cs"/>
              </a:rPr>
              <a:t>10. caramelise </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rPr>
              <a:t>Food technology in secondary schools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report evaluates the effectiveness of provision in secondary schools for food technology within the National Curriculum subject design and technology. It examines strengths and weaknesses in pupils' achievement and the tension between the teaching of food to develop life skills and using food as a means to teach design and technology.</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14</a:t>
            </a:fld>
            <a:endParaRPr lang="en-US"/>
          </a:p>
        </p:txBody>
      </p:sp>
    </p:spTree>
    <p:extLst>
      <p:ext uri="{BB962C8B-B14F-4D97-AF65-F5344CB8AC3E}">
        <p14:creationId xmlns:p14="http://schemas.microsoft.com/office/powerpoint/2010/main" val="2068987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3A4631B9-CE34-E941-B21C-AF63A21CEBDE}" type="datetimeFigureOut">
              <a:rPr lang="en-US" smtClean="0"/>
              <a:t>2/17/2015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10E6C-6A86-CA42-8FB4-50B0061B962C}" type="slidenum">
              <a:rPr lang="en-US" smtClean="0"/>
              <a:t>‹#›</a:t>
            </a:fld>
            <a:endParaRPr lang="en-US"/>
          </a:p>
        </p:txBody>
      </p:sp>
    </p:spTree>
    <p:extLst>
      <p:ext uri="{BB962C8B-B14F-4D97-AF65-F5344CB8AC3E}">
        <p14:creationId xmlns:p14="http://schemas.microsoft.com/office/powerpoint/2010/main" val="3766918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A4631B9-CE34-E941-B21C-AF63A21CEBDE}" type="datetimeFigureOut">
              <a:rPr lang="en-US" smtClean="0"/>
              <a:t>2/17/2015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10E6C-6A86-CA42-8FB4-50B0061B962C}" type="slidenum">
              <a:rPr lang="en-US" smtClean="0"/>
              <a:t>‹#›</a:t>
            </a:fld>
            <a:endParaRPr lang="en-US"/>
          </a:p>
        </p:txBody>
      </p:sp>
    </p:spTree>
    <p:extLst>
      <p:ext uri="{BB962C8B-B14F-4D97-AF65-F5344CB8AC3E}">
        <p14:creationId xmlns:p14="http://schemas.microsoft.com/office/powerpoint/2010/main" val="1480841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A4631B9-CE34-E941-B21C-AF63A21CEBDE}" type="datetimeFigureOut">
              <a:rPr lang="en-US" smtClean="0"/>
              <a:t>2/17/2015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10E6C-6A86-CA42-8FB4-50B0061B962C}" type="slidenum">
              <a:rPr lang="en-US" smtClean="0"/>
              <a:t>‹#›</a:t>
            </a:fld>
            <a:endParaRPr lang="en-US"/>
          </a:p>
        </p:txBody>
      </p:sp>
    </p:spTree>
    <p:extLst>
      <p:ext uri="{BB962C8B-B14F-4D97-AF65-F5344CB8AC3E}">
        <p14:creationId xmlns:p14="http://schemas.microsoft.com/office/powerpoint/2010/main" val="621794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A4631B9-CE34-E941-B21C-AF63A21CEBDE}" type="datetimeFigureOut">
              <a:rPr lang="en-US" smtClean="0"/>
              <a:t>2/17/2015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10E6C-6A86-CA42-8FB4-50B0061B962C}" type="slidenum">
              <a:rPr lang="en-US" smtClean="0"/>
              <a:t>‹#›</a:t>
            </a:fld>
            <a:endParaRPr lang="en-US"/>
          </a:p>
        </p:txBody>
      </p:sp>
    </p:spTree>
    <p:extLst>
      <p:ext uri="{BB962C8B-B14F-4D97-AF65-F5344CB8AC3E}">
        <p14:creationId xmlns:p14="http://schemas.microsoft.com/office/powerpoint/2010/main" val="1956205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3A4631B9-CE34-E941-B21C-AF63A21CEBDE}" type="datetimeFigureOut">
              <a:rPr lang="en-US" smtClean="0"/>
              <a:t>2/17/2015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10E6C-6A86-CA42-8FB4-50B0061B962C}" type="slidenum">
              <a:rPr lang="en-US" smtClean="0"/>
              <a:t>‹#›</a:t>
            </a:fld>
            <a:endParaRPr lang="en-US"/>
          </a:p>
        </p:txBody>
      </p:sp>
    </p:spTree>
    <p:extLst>
      <p:ext uri="{BB962C8B-B14F-4D97-AF65-F5344CB8AC3E}">
        <p14:creationId xmlns:p14="http://schemas.microsoft.com/office/powerpoint/2010/main" val="1044525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3A4631B9-CE34-E941-B21C-AF63A21CEBDE}" type="datetimeFigureOut">
              <a:rPr lang="en-US" smtClean="0"/>
              <a:t>2/17/2015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10E6C-6A86-CA42-8FB4-50B0061B962C}" type="slidenum">
              <a:rPr lang="en-US" smtClean="0"/>
              <a:t>‹#›</a:t>
            </a:fld>
            <a:endParaRPr lang="en-US"/>
          </a:p>
        </p:txBody>
      </p:sp>
    </p:spTree>
    <p:extLst>
      <p:ext uri="{BB962C8B-B14F-4D97-AF65-F5344CB8AC3E}">
        <p14:creationId xmlns:p14="http://schemas.microsoft.com/office/powerpoint/2010/main" val="3590451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3A4631B9-CE34-E941-B21C-AF63A21CEBDE}" type="datetimeFigureOut">
              <a:rPr lang="en-US" smtClean="0"/>
              <a:t>2/17/2015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310E6C-6A86-CA42-8FB4-50B0061B962C}" type="slidenum">
              <a:rPr lang="en-US" smtClean="0"/>
              <a:t>‹#›</a:t>
            </a:fld>
            <a:endParaRPr lang="en-US"/>
          </a:p>
        </p:txBody>
      </p:sp>
    </p:spTree>
    <p:extLst>
      <p:ext uri="{BB962C8B-B14F-4D97-AF65-F5344CB8AC3E}">
        <p14:creationId xmlns:p14="http://schemas.microsoft.com/office/powerpoint/2010/main" val="1844240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3A4631B9-CE34-E941-B21C-AF63A21CEBDE}" type="datetimeFigureOut">
              <a:rPr lang="en-US" smtClean="0"/>
              <a:t>2/17/2015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310E6C-6A86-CA42-8FB4-50B0061B962C}" type="slidenum">
              <a:rPr lang="en-US" smtClean="0"/>
              <a:t>‹#›</a:t>
            </a:fld>
            <a:endParaRPr lang="en-US"/>
          </a:p>
        </p:txBody>
      </p:sp>
    </p:spTree>
    <p:extLst>
      <p:ext uri="{BB962C8B-B14F-4D97-AF65-F5344CB8AC3E}">
        <p14:creationId xmlns:p14="http://schemas.microsoft.com/office/powerpoint/2010/main" val="1943350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4631B9-CE34-E941-B21C-AF63A21CEBDE}" type="datetimeFigureOut">
              <a:rPr lang="en-US" smtClean="0"/>
              <a:t>2/17/2015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310E6C-6A86-CA42-8FB4-50B0061B962C}" type="slidenum">
              <a:rPr lang="en-US" smtClean="0"/>
              <a:t>‹#›</a:t>
            </a:fld>
            <a:endParaRPr lang="en-US"/>
          </a:p>
        </p:txBody>
      </p:sp>
    </p:spTree>
    <p:extLst>
      <p:ext uri="{BB962C8B-B14F-4D97-AF65-F5344CB8AC3E}">
        <p14:creationId xmlns:p14="http://schemas.microsoft.com/office/powerpoint/2010/main" val="1806734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A4631B9-CE34-E941-B21C-AF63A21CEBDE}" type="datetimeFigureOut">
              <a:rPr lang="en-US" smtClean="0"/>
              <a:t>2/17/2015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10E6C-6A86-CA42-8FB4-50B0061B962C}" type="slidenum">
              <a:rPr lang="en-US" smtClean="0"/>
              <a:t>‹#›</a:t>
            </a:fld>
            <a:endParaRPr lang="en-US"/>
          </a:p>
        </p:txBody>
      </p:sp>
    </p:spTree>
    <p:extLst>
      <p:ext uri="{BB962C8B-B14F-4D97-AF65-F5344CB8AC3E}">
        <p14:creationId xmlns:p14="http://schemas.microsoft.com/office/powerpoint/2010/main" val="1068290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A4631B9-CE34-E941-B21C-AF63A21CEBDE}" type="datetimeFigureOut">
              <a:rPr lang="en-US" smtClean="0"/>
              <a:t>2/17/2015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10E6C-6A86-CA42-8FB4-50B0061B962C}" type="slidenum">
              <a:rPr lang="en-US" smtClean="0"/>
              <a:t>‹#›</a:t>
            </a:fld>
            <a:endParaRPr lang="en-US"/>
          </a:p>
        </p:txBody>
      </p:sp>
    </p:spTree>
    <p:extLst>
      <p:ext uri="{BB962C8B-B14F-4D97-AF65-F5344CB8AC3E}">
        <p14:creationId xmlns:p14="http://schemas.microsoft.com/office/powerpoint/2010/main" val="1099015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4631B9-CE34-E941-B21C-AF63A21CEBDE}" type="datetimeFigureOut">
              <a:rPr lang="en-US" smtClean="0"/>
              <a:t>2/17/2015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10E6C-6A86-CA42-8FB4-50B0061B962C}" type="slidenum">
              <a:rPr lang="en-US" smtClean="0"/>
              <a:t>‹#›</a:t>
            </a:fld>
            <a:endParaRPr lang="en-US"/>
          </a:p>
        </p:txBody>
      </p:sp>
    </p:spTree>
    <p:extLst>
      <p:ext uri="{BB962C8B-B14F-4D97-AF65-F5344CB8AC3E}">
        <p14:creationId xmlns:p14="http://schemas.microsoft.com/office/powerpoint/2010/main" val="266241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sk-eternalsapience.blogspot.co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clker.com/clipart-pencil-1.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www.clker.com/clipart-pencil-1.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www.clker.com/clipart-pencil-1.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psychologies.co.u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kstfamily.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mommynoire.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thebabyshopaholic.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theguardian.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twitter.com/brianlightman/status/522685002904256512"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hyperlink" Target="https://twitter.com/TeacherToolkit/status/533910519468802048"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everydayfeminism.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9.png"/><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www.huffingtonpost.com/courtney-oconnell/5-habits-of-highly-innovative-educators_b_4639434.html"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hyperlink" Target="http://www.studyblue.com/" TargetMode="External"/><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23.xml"/><Relationship Id="rId16"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42.jpeg"/><Relationship Id="rId11" Type="http://schemas.openxmlformats.org/officeDocument/2006/relationships/image" Target="../media/image47.JP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hyperlink" Target="http://melisaandryun.com/category/articles/" TargetMode="External"/><Relationship Id="rId9" Type="http://schemas.openxmlformats.org/officeDocument/2006/relationships/image" Target="../media/image45.png"/><Relationship Id="rId1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s://teachertoolkitdotme.files.wordpress.com/2014/01/year-9-iris-export-for-teachertoolkit-blog.m4v"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4.bp.blogspot.com"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RxsOVK4syxU"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mediabistro.com/fishbowldc/the-fishbowldc-interview-with-dcjourno_b3115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7844" y="1103774"/>
            <a:ext cx="5709850" cy="833297"/>
          </a:xfrm>
        </p:spPr>
        <p:txBody>
          <a:bodyPr>
            <a:noAutofit/>
          </a:bodyPr>
          <a:lstStyle/>
          <a:p>
            <a:pPr algn="l"/>
            <a:r>
              <a:rPr lang="en-US" sz="5000" dirty="0" smtClean="0">
                <a:solidFill>
                  <a:srgbClr val="000000"/>
                </a:solidFill>
                <a:latin typeface="Impact"/>
                <a:cs typeface="Impact"/>
              </a:rPr>
              <a:t>is setting up… </a:t>
            </a:r>
            <a:endParaRPr lang="en-US" sz="5000" dirty="0">
              <a:solidFill>
                <a:srgbClr val="000000"/>
              </a:solidFill>
              <a:latin typeface="Impact"/>
              <a:cs typeface="Impact"/>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10" name="Picture 9" descr="Screen Shot 2014-06-15 at 16.03.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29" y="125586"/>
            <a:ext cx="5099119" cy="1001613"/>
          </a:xfrm>
          <a:prstGeom prst="rect">
            <a:avLst/>
          </a:prstGeom>
        </p:spPr>
      </p:pic>
      <p:pic>
        <p:nvPicPr>
          <p:cNvPr id="19" name="Picture 18" descr="loading1.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6593" y="1906908"/>
            <a:ext cx="4075249" cy="3056437"/>
          </a:xfrm>
          <a:prstGeom prst="rect">
            <a:avLst/>
          </a:prstGeom>
        </p:spPr>
      </p:pic>
    </p:spTree>
    <p:extLst>
      <p:ext uri="{BB962C8B-B14F-4D97-AF65-F5344CB8AC3E}">
        <p14:creationId xmlns:p14="http://schemas.microsoft.com/office/powerpoint/2010/main" val="3793634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7000" b="1" dirty="0" smtClean="0">
                <a:solidFill>
                  <a:srgbClr val="FF0000"/>
                </a:solidFill>
                <a:latin typeface="Century Gothic" panose="020B0502020202020204" pitchFamily="34" charset="0"/>
                <a:cs typeface="Impact"/>
              </a:rPr>
              <a:t>Grab!</a:t>
            </a:r>
            <a:endParaRPr lang="en-US" sz="7000" b="1" dirty="0">
              <a:solidFill>
                <a:srgbClr val="FF0000"/>
              </a:solidFill>
              <a:latin typeface="Century Gothic" panose="020B0502020202020204" pitchFamily="34" charset="0"/>
              <a:cs typeface="Impact"/>
            </a:endParaRPr>
          </a:p>
        </p:txBody>
      </p:sp>
      <p:sp>
        <p:nvSpPr>
          <p:cNvPr id="6" name="Content Placeholder 5"/>
          <p:cNvSpPr>
            <a:spLocks noGrp="1"/>
          </p:cNvSpPr>
          <p:nvPr>
            <p:ph idx="1"/>
          </p:nvPr>
        </p:nvSpPr>
        <p:spPr>
          <a:xfrm>
            <a:off x="206062" y="2695210"/>
            <a:ext cx="8480738" cy="3430953"/>
          </a:xfrm>
        </p:spPr>
        <p:txBody>
          <a:bodyPr>
            <a:normAutofit/>
          </a:bodyPr>
          <a:lstStyle/>
          <a:p>
            <a:pPr marL="1371600" indent="-1371600">
              <a:buFont typeface="+mj-lt"/>
              <a:buAutoNum type="arabicPeriod"/>
            </a:pPr>
            <a:r>
              <a:rPr lang="en-US" sz="7000" b="1" dirty="0" smtClean="0">
                <a:latin typeface="Century Gothic" panose="020B0502020202020204" pitchFamily="34" charset="0"/>
                <a:cs typeface="Impact"/>
              </a:rPr>
              <a:t>A pen</a:t>
            </a:r>
          </a:p>
          <a:p>
            <a:pPr marL="1371600" indent="-1371600">
              <a:buFont typeface="+mj-lt"/>
              <a:buAutoNum type="arabicPeriod"/>
            </a:pPr>
            <a:r>
              <a:rPr lang="en-US" sz="7000" b="1" dirty="0" smtClean="0">
                <a:latin typeface="Century Gothic" panose="020B0502020202020204" pitchFamily="34" charset="0"/>
                <a:cs typeface="Impact"/>
              </a:rPr>
              <a:t>Scrap A4 paper</a:t>
            </a:r>
            <a:endParaRPr lang="en-US" sz="7000" dirty="0">
              <a:latin typeface="Century Gothic" panose="020B0502020202020204" pitchFamily="34" charset="0"/>
              <a:cs typeface="Impact"/>
            </a:endParaRPr>
          </a:p>
        </p:txBody>
      </p:sp>
      <p:pic>
        <p:nvPicPr>
          <p:cNvPr id="2" name="Picture 1"/>
          <p:cNvPicPr>
            <a:picLocks noChangeAspect="1"/>
          </p:cNvPicPr>
          <p:nvPr/>
        </p:nvPicPr>
        <p:blipFill>
          <a:blip r:embed="rId3"/>
          <a:stretch>
            <a:fillRect/>
          </a:stretch>
        </p:blipFill>
        <p:spPr>
          <a:xfrm rot="19008054">
            <a:off x="654876" y="607411"/>
            <a:ext cx="2166506" cy="1435310"/>
          </a:xfrm>
          <a:prstGeom prst="rect">
            <a:avLst/>
          </a:prstGeom>
        </p:spPr>
      </p:pic>
      <p:sp>
        <p:nvSpPr>
          <p:cNvPr id="3" name="Rectangle 2"/>
          <p:cNvSpPr/>
          <p:nvPr/>
        </p:nvSpPr>
        <p:spPr>
          <a:xfrm>
            <a:off x="6145597" y="6521243"/>
            <a:ext cx="2919477" cy="246221"/>
          </a:xfrm>
          <a:prstGeom prst="rect">
            <a:avLst/>
          </a:prstGeom>
        </p:spPr>
        <p:txBody>
          <a:bodyPr wrap="none">
            <a:spAutoFit/>
          </a:bodyPr>
          <a:lstStyle/>
          <a:p>
            <a:r>
              <a:rPr lang="en-US" sz="1000" dirty="0" smtClean="0"/>
              <a:t>Photo credit: </a:t>
            </a:r>
            <a:r>
              <a:rPr lang="en-US" sz="1000" dirty="0" smtClean="0">
                <a:hlinkClick r:id="rId4"/>
              </a:rPr>
              <a:t>www.sk</a:t>
            </a:r>
            <a:r>
              <a:rPr lang="en-US" sz="1000" dirty="0">
                <a:hlinkClick r:id="rId4"/>
              </a:rPr>
              <a:t>-</a:t>
            </a:r>
            <a:r>
              <a:rPr lang="en-US" sz="1000" dirty="0" smtClean="0">
                <a:hlinkClick r:id="rId4"/>
              </a:rPr>
              <a:t>eternalsapience.blogspot.com</a:t>
            </a:r>
            <a:r>
              <a:rPr lang="en-US" sz="1000" dirty="0"/>
              <a:t> </a:t>
            </a:r>
          </a:p>
        </p:txBody>
      </p:sp>
      <p:grpSp>
        <p:nvGrpSpPr>
          <p:cNvPr id="7" name="Group 6"/>
          <p:cNvGrpSpPr/>
          <p:nvPr/>
        </p:nvGrpSpPr>
        <p:grpSpPr>
          <a:xfrm>
            <a:off x="8150141" y="60386"/>
            <a:ext cx="914933" cy="539202"/>
            <a:chOff x="8150141" y="60386"/>
            <a:chExt cx="914933" cy="539202"/>
          </a:xfrm>
        </p:grpSpPr>
        <p:sp>
          <p:nvSpPr>
            <p:cNvPr id="8" name="Rectangle 7"/>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9" name="Picture 8"/>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540304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5041399"/>
            <a:ext cx="8229600" cy="1084763"/>
          </a:xfrm>
        </p:spPr>
        <p:txBody>
          <a:bodyPr>
            <a:normAutofit lnSpcReduction="10000"/>
          </a:bodyPr>
          <a:lstStyle/>
          <a:p>
            <a:pPr marL="0" indent="0" algn="ctr">
              <a:buNone/>
            </a:pPr>
            <a:r>
              <a:rPr lang="en-US" sz="7000" b="1" dirty="0" smtClean="0">
                <a:latin typeface="Century Gothic" panose="020B0502020202020204" pitchFamily="34" charset="0"/>
                <a:cs typeface="Impact"/>
              </a:rPr>
              <a:t>Draw a circle</a:t>
            </a:r>
            <a:endParaRPr lang="en-US" sz="7000" dirty="0">
              <a:latin typeface="Century Gothic" panose="020B0502020202020204" pitchFamily="34" charset="0"/>
              <a:cs typeface="Impact"/>
            </a:endParaRPr>
          </a:p>
        </p:txBody>
      </p:sp>
      <p:sp>
        <p:nvSpPr>
          <p:cNvPr id="3" name="Rectangle 2"/>
          <p:cNvSpPr/>
          <p:nvPr/>
        </p:nvSpPr>
        <p:spPr>
          <a:xfrm>
            <a:off x="7221646" y="6521243"/>
            <a:ext cx="1710775" cy="246221"/>
          </a:xfrm>
          <a:prstGeom prst="rect">
            <a:avLst/>
          </a:prstGeom>
        </p:spPr>
        <p:txBody>
          <a:bodyPr wrap="none">
            <a:spAutoFit/>
          </a:bodyPr>
          <a:lstStyle/>
          <a:p>
            <a:r>
              <a:rPr lang="en-US" sz="1000" dirty="0" smtClean="0"/>
              <a:t>Photo credit: </a:t>
            </a:r>
            <a:r>
              <a:rPr lang="en-US" sz="1000" dirty="0" smtClean="0">
                <a:hlinkClick r:id="rId3"/>
              </a:rPr>
              <a:t>www.clker.com</a:t>
            </a:r>
            <a:endParaRPr lang="en-US" sz="1000" dirty="0"/>
          </a:p>
        </p:txBody>
      </p:sp>
      <p:grpSp>
        <p:nvGrpSpPr>
          <p:cNvPr id="10" name="Group 9"/>
          <p:cNvGrpSpPr/>
          <p:nvPr/>
        </p:nvGrpSpPr>
        <p:grpSpPr>
          <a:xfrm>
            <a:off x="597939" y="426580"/>
            <a:ext cx="6061937" cy="4178545"/>
            <a:chOff x="597939" y="426580"/>
            <a:chExt cx="6061937" cy="4178545"/>
          </a:xfrm>
        </p:grpSpPr>
        <p:pic>
          <p:nvPicPr>
            <p:cNvPr id="7" name="Picture 6"/>
            <p:cNvPicPr>
              <a:picLocks noChangeAspect="1"/>
            </p:cNvPicPr>
            <p:nvPr/>
          </p:nvPicPr>
          <p:blipFill>
            <a:blip r:embed="rId4"/>
            <a:stretch>
              <a:fillRect/>
            </a:stretch>
          </p:blipFill>
          <p:spPr>
            <a:xfrm rot="16200000">
              <a:off x="222966" y="980693"/>
              <a:ext cx="2866033" cy="2116088"/>
            </a:xfrm>
            <a:prstGeom prst="rect">
              <a:avLst/>
            </a:prstGeom>
          </p:spPr>
        </p:pic>
        <p:sp>
          <p:nvSpPr>
            <p:cNvPr id="11" name="Oval 10"/>
            <p:cNvSpPr/>
            <p:nvPr/>
          </p:nvSpPr>
          <p:spPr>
            <a:xfrm>
              <a:off x="2491394" y="426580"/>
              <a:ext cx="4168482" cy="4178545"/>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8" name="Group 7"/>
          <p:cNvGrpSpPr/>
          <p:nvPr/>
        </p:nvGrpSpPr>
        <p:grpSpPr>
          <a:xfrm>
            <a:off x="8150141" y="60386"/>
            <a:ext cx="914933" cy="539202"/>
            <a:chOff x="8150141" y="60386"/>
            <a:chExt cx="914933" cy="539202"/>
          </a:xfrm>
        </p:grpSpPr>
        <p:sp>
          <p:nvSpPr>
            <p:cNvPr id="9" name="Rectangle 8"/>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2" name="Picture 11"/>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228739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5022009"/>
            <a:ext cx="8229600" cy="1104153"/>
          </a:xfrm>
        </p:spPr>
        <p:txBody>
          <a:bodyPr>
            <a:normAutofit fontScale="77500" lnSpcReduction="20000"/>
          </a:bodyPr>
          <a:lstStyle/>
          <a:p>
            <a:pPr marL="0" indent="0" algn="ctr">
              <a:buNone/>
            </a:pPr>
            <a:r>
              <a:rPr lang="en-US" sz="7000" b="1" dirty="0" smtClean="0">
                <a:latin typeface="Century Gothic" panose="020B0502020202020204" pitchFamily="34" charset="0"/>
                <a:cs typeface="Impact"/>
              </a:rPr>
              <a:t>Divide into 6 pizza slices</a:t>
            </a:r>
            <a:endParaRPr lang="en-US" sz="7000" dirty="0">
              <a:latin typeface="Century Gothic" panose="020B0502020202020204" pitchFamily="34" charset="0"/>
              <a:cs typeface="Impact"/>
            </a:endParaRPr>
          </a:p>
        </p:txBody>
      </p:sp>
      <p:sp>
        <p:nvSpPr>
          <p:cNvPr id="3" name="Rectangle 2"/>
          <p:cNvSpPr/>
          <p:nvPr/>
        </p:nvSpPr>
        <p:spPr>
          <a:xfrm>
            <a:off x="7221646" y="6521243"/>
            <a:ext cx="1710775" cy="246221"/>
          </a:xfrm>
          <a:prstGeom prst="rect">
            <a:avLst/>
          </a:prstGeom>
        </p:spPr>
        <p:txBody>
          <a:bodyPr wrap="none">
            <a:spAutoFit/>
          </a:bodyPr>
          <a:lstStyle/>
          <a:p>
            <a:r>
              <a:rPr lang="en-US" sz="1000" dirty="0" smtClean="0"/>
              <a:t>Photo credit: </a:t>
            </a:r>
            <a:r>
              <a:rPr lang="en-US" sz="1000" dirty="0" smtClean="0">
                <a:hlinkClick r:id="rId3"/>
              </a:rPr>
              <a:t>www.clker.com</a:t>
            </a:r>
            <a:endParaRPr lang="en-US" sz="1000" dirty="0"/>
          </a:p>
        </p:txBody>
      </p:sp>
      <p:grpSp>
        <p:nvGrpSpPr>
          <p:cNvPr id="30" name="Group 29"/>
          <p:cNvGrpSpPr/>
          <p:nvPr/>
        </p:nvGrpSpPr>
        <p:grpSpPr>
          <a:xfrm>
            <a:off x="1239136" y="388402"/>
            <a:ext cx="5420740" cy="4216723"/>
            <a:chOff x="1239136" y="388402"/>
            <a:chExt cx="5420740" cy="4216723"/>
          </a:xfrm>
        </p:grpSpPr>
        <p:sp>
          <p:nvSpPr>
            <p:cNvPr id="11" name="Oval 10"/>
            <p:cNvSpPr/>
            <p:nvPr/>
          </p:nvSpPr>
          <p:spPr>
            <a:xfrm>
              <a:off x="2491394" y="426580"/>
              <a:ext cx="4168482" cy="4178545"/>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Picture 6"/>
            <p:cNvPicPr>
              <a:picLocks noChangeAspect="1"/>
            </p:cNvPicPr>
            <p:nvPr/>
          </p:nvPicPr>
          <p:blipFill>
            <a:blip r:embed="rId4"/>
            <a:stretch>
              <a:fillRect/>
            </a:stretch>
          </p:blipFill>
          <p:spPr>
            <a:xfrm rot="14532548">
              <a:off x="864163" y="763375"/>
              <a:ext cx="2866033" cy="2116088"/>
            </a:xfrm>
            <a:prstGeom prst="rect">
              <a:avLst/>
            </a:prstGeom>
          </p:spPr>
        </p:pic>
        <p:cxnSp>
          <p:nvCxnSpPr>
            <p:cNvPr id="4" name="Straight Connector 3"/>
            <p:cNvCxnSpPr/>
            <p:nvPr/>
          </p:nvCxnSpPr>
          <p:spPr>
            <a:xfrm>
              <a:off x="3615915" y="2501310"/>
              <a:ext cx="3043961" cy="0"/>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H="1" flipV="1">
              <a:off x="3732245" y="599588"/>
              <a:ext cx="1648004" cy="3801942"/>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flipV="1">
              <a:off x="3179408" y="931294"/>
              <a:ext cx="2743714" cy="3140031"/>
            </a:xfrm>
            <a:prstGeom prst="line">
              <a:avLst/>
            </a:prstGeom>
          </p:spPr>
          <p:style>
            <a:lnRef idx="3">
              <a:schemeClr val="dk1"/>
            </a:lnRef>
            <a:fillRef idx="0">
              <a:schemeClr val="dk1"/>
            </a:fillRef>
            <a:effectRef idx="2">
              <a:schemeClr val="dk1"/>
            </a:effectRef>
            <a:fontRef idx="minor">
              <a:schemeClr val="tx1"/>
            </a:fontRef>
          </p:style>
        </p:cxnSp>
      </p:grpSp>
      <p:grpSp>
        <p:nvGrpSpPr>
          <p:cNvPr id="10" name="Group 9"/>
          <p:cNvGrpSpPr/>
          <p:nvPr/>
        </p:nvGrpSpPr>
        <p:grpSpPr>
          <a:xfrm>
            <a:off x="8150141" y="60386"/>
            <a:ext cx="914933" cy="539202"/>
            <a:chOff x="8150141" y="60386"/>
            <a:chExt cx="914933" cy="539202"/>
          </a:xfrm>
        </p:grpSpPr>
        <p:sp>
          <p:nvSpPr>
            <p:cNvPr id="12" name="Rectangle 11"/>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3" name="Picture 12"/>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761525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2491394" y="426580"/>
            <a:ext cx="4168482" cy="4178545"/>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Content Placeholder 5"/>
          <p:cNvSpPr>
            <a:spLocks noGrp="1"/>
          </p:cNvSpPr>
          <p:nvPr>
            <p:ph idx="1"/>
          </p:nvPr>
        </p:nvSpPr>
        <p:spPr>
          <a:xfrm>
            <a:off x="457200" y="5022009"/>
            <a:ext cx="8229600" cy="1104153"/>
          </a:xfrm>
        </p:spPr>
        <p:txBody>
          <a:bodyPr>
            <a:normAutofit fontScale="77500" lnSpcReduction="20000"/>
          </a:bodyPr>
          <a:lstStyle/>
          <a:p>
            <a:pPr marL="0" indent="0" algn="ctr">
              <a:buNone/>
            </a:pPr>
            <a:r>
              <a:rPr lang="en-US" sz="7000" b="1" dirty="0" smtClean="0">
                <a:latin typeface="Century Gothic" panose="020B0502020202020204" pitchFamily="34" charset="0"/>
                <a:cs typeface="Impact"/>
              </a:rPr>
              <a:t>Number the pizza slices</a:t>
            </a:r>
            <a:endParaRPr lang="en-US" sz="7000" dirty="0">
              <a:latin typeface="Century Gothic" panose="020B0502020202020204" pitchFamily="34" charset="0"/>
              <a:cs typeface="Impact"/>
            </a:endParaRPr>
          </a:p>
        </p:txBody>
      </p:sp>
      <p:sp>
        <p:nvSpPr>
          <p:cNvPr id="3" name="Rectangle 2"/>
          <p:cNvSpPr/>
          <p:nvPr/>
        </p:nvSpPr>
        <p:spPr>
          <a:xfrm>
            <a:off x="7221646" y="6521243"/>
            <a:ext cx="1710775" cy="246221"/>
          </a:xfrm>
          <a:prstGeom prst="rect">
            <a:avLst/>
          </a:prstGeom>
        </p:spPr>
        <p:txBody>
          <a:bodyPr wrap="none">
            <a:spAutoFit/>
          </a:bodyPr>
          <a:lstStyle/>
          <a:p>
            <a:r>
              <a:rPr lang="en-US" sz="1000" dirty="0" smtClean="0"/>
              <a:t>Photo credit: </a:t>
            </a:r>
            <a:r>
              <a:rPr lang="en-US" sz="1000" dirty="0" smtClean="0">
                <a:hlinkClick r:id="rId3"/>
              </a:rPr>
              <a:t>www.clker.com</a:t>
            </a:r>
            <a:endParaRPr lang="en-US" sz="1000" dirty="0"/>
          </a:p>
        </p:txBody>
      </p:sp>
      <p:pic>
        <p:nvPicPr>
          <p:cNvPr id="7" name="Picture 6"/>
          <p:cNvPicPr>
            <a:picLocks noChangeAspect="1"/>
          </p:cNvPicPr>
          <p:nvPr/>
        </p:nvPicPr>
        <p:blipFill>
          <a:blip r:embed="rId4"/>
          <a:stretch>
            <a:fillRect/>
          </a:stretch>
        </p:blipFill>
        <p:spPr>
          <a:xfrm rot="14532548">
            <a:off x="1307778" y="507694"/>
            <a:ext cx="1454948" cy="1074237"/>
          </a:xfrm>
          <a:prstGeom prst="rect">
            <a:avLst/>
          </a:prstGeom>
        </p:spPr>
      </p:pic>
      <p:cxnSp>
        <p:nvCxnSpPr>
          <p:cNvPr id="4" name="Straight Connector 3"/>
          <p:cNvCxnSpPr>
            <a:stCxn id="11" idx="2"/>
          </p:cNvCxnSpPr>
          <p:nvPr/>
        </p:nvCxnSpPr>
        <p:spPr>
          <a:xfrm flipV="1">
            <a:off x="2491394" y="2501310"/>
            <a:ext cx="4168482" cy="14543"/>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H="1" flipV="1">
            <a:off x="3732245" y="599588"/>
            <a:ext cx="1648004" cy="3801942"/>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flipV="1">
            <a:off x="3179408" y="931294"/>
            <a:ext cx="2743714" cy="3140031"/>
          </a:xfrm>
          <a:prstGeom prst="line">
            <a:avLst/>
          </a:prstGeom>
        </p:spPr>
        <p:style>
          <a:lnRef idx="3">
            <a:schemeClr val="dk1"/>
          </a:lnRef>
          <a:fillRef idx="0">
            <a:schemeClr val="dk1"/>
          </a:fillRef>
          <a:effectRef idx="2">
            <a:schemeClr val="dk1"/>
          </a:effectRef>
          <a:fontRef idx="minor">
            <a:schemeClr val="tx1"/>
          </a:fontRef>
        </p:style>
      </p:cxnSp>
      <p:sp>
        <p:nvSpPr>
          <p:cNvPr id="5" name="Rectangle 4"/>
          <p:cNvSpPr/>
          <p:nvPr/>
        </p:nvSpPr>
        <p:spPr>
          <a:xfrm>
            <a:off x="3962457" y="494918"/>
            <a:ext cx="438683" cy="477054"/>
          </a:xfrm>
          <a:prstGeom prst="rect">
            <a:avLst/>
          </a:prstGeom>
          <a:noFill/>
        </p:spPr>
        <p:txBody>
          <a:bodyPr wrap="square" lIns="91440" tIns="45720" rIns="91440" bIns="45720">
            <a:spAutoFit/>
          </a:bodyPr>
          <a:lstStyle/>
          <a:p>
            <a:pPr algn="ctr"/>
            <a:r>
              <a:rPr lang="en-GB" sz="25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1</a:t>
            </a:r>
            <a:endParaRPr lang="en-GB" sz="25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sp>
        <p:nvSpPr>
          <p:cNvPr id="17" name="Rectangle 16"/>
          <p:cNvSpPr/>
          <p:nvPr/>
        </p:nvSpPr>
        <p:spPr>
          <a:xfrm>
            <a:off x="5782249" y="1044813"/>
            <a:ext cx="438683" cy="477054"/>
          </a:xfrm>
          <a:prstGeom prst="rect">
            <a:avLst/>
          </a:prstGeom>
          <a:noFill/>
        </p:spPr>
        <p:txBody>
          <a:bodyPr wrap="square" lIns="91440" tIns="45720" rIns="91440" bIns="45720">
            <a:spAutoFit/>
          </a:bodyPr>
          <a:lstStyle/>
          <a:p>
            <a:pPr algn="ctr"/>
            <a:r>
              <a:rPr lang="en-GB" sz="25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2</a:t>
            </a:r>
            <a:endParaRPr lang="en-GB" sz="25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sp>
        <p:nvSpPr>
          <p:cNvPr id="18" name="Rectangle 17"/>
          <p:cNvSpPr/>
          <p:nvPr/>
        </p:nvSpPr>
        <p:spPr>
          <a:xfrm>
            <a:off x="6153990" y="2515853"/>
            <a:ext cx="438683" cy="477054"/>
          </a:xfrm>
          <a:prstGeom prst="rect">
            <a:avLst/>
          </a:prstGeom>
          <a:noFill/>
        </p:spPr>
        <p:txBody>
          <a:bodyPr wrap="square" lIns="91440" tIns="45720" rIns="91440" bIns="45720">
            <a:spAutoFit/>
          </a:bodyPr>
          <a:lstStyle/>
          <a:p>
            <a:pPr algn="ctr"/>
            <a:r>
              <a:rPr lang="en-GB" sz="25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3</a:t>
            </a:r>
            <a:endParaRPr lang="en-GB" sz="25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sp>
        <p:nvSpPr>
          <p:cNvPr id="19" name="Rectangle 18"/>
          <p:cNvSpPr/>
          <p:nvPr/>
        </p:nvSpPr>
        <p:spPr>
          <a:xfrm>
            <a:off x="4784409" y="4071325"/>
            <a:ext cx="438683" cy="477054"/>
          </a:xfrm>
          <a:prstGeom prst="rect">
            <a:avLst/>
          </a:prstGeom>
          <a:noFill/>
        </p:spPr>
        <p:txBody>
          <a:bodyPr wrap="square" lIns="91440" tIns="45720" rIns="91440" bIns="45720">
            <a:spAutoFit/>
          </a:bodyPr>
          <a:lstStyle/>
          <a:p>
            <a:pPr algn="ctr"/>
            <a:r>
              <a:rPr lang="en-GB" sz="25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4</a:t>
            </a:r>
            <a:endParaRPr lang="en-GB" sz="25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sp>
        <p:nvSpPr>
          <p:cNvPr id="20" name="Rectangle 19"/>
          <p:cNvSpPr/>
          <p:nvPr/>
        </p:nvSpPr>
        <p:spPr>
          <a:xfrm>
            <a:off x="2960066" y="3486905"/>
            <a:ext cx="438683" cy="477054"/>
          </a:xfrm>
          <a:prstGeom prst="rect">
            <a:avLst/>
          </a:prstGeom>
          <a:noFill/>
        </p:spPr>
        <p:txBody>
          <a:bodyPr wrap="square" lIns="91440" tIns="45720" rIns="91440" bIns="45720">
            <a:spAutoFit/>
          </a:bodyPr>
          <a:lstStyle/>
          <a:p>
            <a:pPr algn="ctr"/>
            <a:r>
              <a:rPr lang="en-GB" sz="25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5</a:t>
            </a:r>
            <a:endParaRPr lang="en-GB" sz="25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sp>
        <p:nvSpPr>
          <p:cNvPr id="21" name="Rectangle 20"/>
          <p:cNvSpPr/>
          <p:nvPr/>
        </p:nvSpPr>
        <p:spPr>
          <a:xfrm>
            <a:off x="2521383" y="2044478"/>
            <a:ext cx="438683" cy="477054"/>
          </a:xfrm>
          <a:prstGeom prst="rect">
            <a:avLst/>
          </a:prstGeom>
          <a:noFill/>
        </p:spPr>
        <p:txBody>
          <a:bodyPr wrap="square" lIns="91440" tIns="45720" rIns="91440" bIns="45720">
            <a:spAutoFit/>
          </a:bodyPr>
          <a:lstStyle/>
          <a:p>
            <a:pPr algn="ctr"/>
            <a:r>
              <a:rPr lang="en-GB" sz="25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6</a:t>
            </a:r>
            <a:endParaRPr lang="en-GB" sz="25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grpSp>
        <p:nvGrpSpPr>
          <p:cNvPr id="22" name="Group 21"/>
          <p:cNvGrpSpPr/>
          <p:nvPr/>
        </p:nvGrpSpPr>
        <p:grpSpPr>
          <a:xfrm>
            <a:off x="8150141" y="60386"/>
            <a:ext cx="914933" cy="539202"/>
            <a:chOff x="8150141" y="60386"/>
            <a:chExt cx="914933" cy="539202"/>
          </a:xfrm>
        </p:grpSpPr>
        <p:sp>
          <p:nvSpPr>
            <p:cNvPr id="23" name="Rectangle 2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24" name="Picture 23"/>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263388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761151"/>
            <a:ext cx="9173785" cy="5090332"/>
          </a:xfrm>
          <a:prstGeom prst="rect">
            <a:avLst/>
          </a:prstGeom>
        </p:spPr>
      </p:pic>
      <p:sp>
        <p:nvSpPr>
          <p:cNvPr id="5" name="Title 4"/>
          <p:cNvSpPr>
            <a:spLocks noGrp="1"/>
          </p:cNvSpPr>
          <p:nvPr>
            <p:ph type="title"/>
          </p:nvPr>
        </p:nvSpPr>
        <p:spPr>
          <a:xfrm>
            <a:off x="882167" y="599588"/>
            <a:ext cx="7529716" cy="1143000"/>
          </a:xfrm>
        </p:spPr>
        <p:txBody>
          <a:bodyPr>
            <a:noAutofit/>
          </a:bodyPr>
          <a:lstStyle/>
          <a:p>
            <a:r>
              <a:rPr lang="en-US" sz="6000" b="1" dirty="0" smtClean="0">
                <a:solidFill>
                  <a:srgbClr val="FF0000"/>
                </a:solidFill>
                <a:latin typeface="Century Gothic" panose="020B0502020202020204" pitchFamily="34" charset="0"/>
                <a:cs typeface="Impact"/>
              </a:rPr>
              <a:t>Spell </a:t>
            </a:r>
            <a:r>
              <a:rPr lang="en-US" sz="6000" b="1" dirty="0" smtClean="0">
                <a:solidFill>
                  <a:srgbClr val="000000"/>
                </a:solidFill>
                <a:latin typeface="Century Gothic" panose="020B0502020202020204" pitchFamily="34" charset="0"/>
                <a:cs typeface="Impact"/>
              </a:rPr>
              <a:t>these words!</a:t>
            </a:r>
            <a:endParaRPr lang="en-US" sz="6000" b="1" dirty="0">
              <a:solidFill>
                <a:srgbClr val="000000"/>
              </a:solidFill>
              <a:latin typeface="Century Gothic" panose="020B0502020202020204" pitchFamily="34" charset="0"/>
              <a:cs typeface="Impact"/>
            </a:endParaRPr>
          </a:p>
        </p:txBody>
      </p:sp>
      <p:sp>
        <p:nvSpPr>
          <p:cNvPr id="10" name="Rectangle 9"/>
          <p:cNvSpPr/>
          <p:nvPr/>
        </p:nvSpPr>
        <p:spPr>
          <a:xfrm>
            <a:off x="6879860" y="6586227"/>
            <a:ext cx="2185214" cy="246221"/>
          </a:xfrm>
          <a:prstGeom prst="rect">
            <a:avLst/>
          </a:prstGeom>
        </p:spPr>
        <p:txBody>
          <a:bodyPr wrap="none">
            <a:spAutoFit/>
          </a:bodyPr>
          <a:lstStyle/>
          <a:p>
            <a:r>
              <a:rPr lang="en-US" sz="1000" dirty="0" smtClean="0"/>
              <a:t>Photo credit: </a:t>
            </a:r>
            <a:r>
              <a:rPr lang="en-US" sz="1000" dirty="0" smtClean="0">
                <a:hlinkClick r:id="rId4"/>
              </a:rPr>
              <a:t>www.psychologies.co.uk</a:t>
            </a:r>
            <a:r>
              <a:rPr lang="en-US" sz="1000" dirty="0" smtClean="0"/>
              <a:t> </a:t>
            </a:r>
            <a:endParaRPr lang="en-US" sz="1000" dirty="0"/>
          </a:p>
        </p:txBody>
      </p:sp>
      <p:grpSp>
        <p:nvGrpSpPr>
          <p:cNvPr id="6" name="Group 5"/>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8" name="Picture 7"/>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743576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588136" y="0"/>
            <a:ext cx="4555864" cy="6858000"/>
          </a:xfrm>
          <a:prstGeom prst="rect">
            <a:avLst/>
          </a:prstGeom>
        </p:spPr>
      </p:pic>
      <p:sp>
        <p:nvSpPr>
          <p:cNvPr id="5" name="Title 4"/>
          <p:cNvSpPr>
            <a:spLocks noGrp="1"/>
          </p:cNvSpPr>
          <p:nvPr>
            <p:ph type="title"/>
          </p:nvPr>
        </p:nvSpPr>
        <p:spPr>
          <a:xfrm>
            <a:off x="668896" y="2339168"/>
            <a:ext cx="5158132" cy="1143000"/>
          </a:xfrm>
        </p:spPr>
        <p:txBody>
          <a:bodyPr>
            <a:noAutofit/>
          </a:bodyPr>
          <a:lstStyle/>
          <a:p>
            <a:pPr algn="l"/>
            <a:r>
              <a:rPr lang="en-US" sz="7000" b="1" dirty="0" smtClean="0">
                <a:latin typeface="Century Gothic" panose="020B0502020202020204" pitchFamily="34" charset="0"/>
                <a:cs typeface="Impact"/>
              </a:rPr>
              <a:t>Now</a:t>
            </a:r>
            <a:br>
              <a:rPr lang="en-US" sz="7000" b="1" dirty="0" smtClean="0">
                <a:latin typeface="Century Gothic" panose="020B0502020202020204" pitchFamily="34" charset="0"/>
                <a:cs typeface="Impact"/>
              </a:rPr>
            </a:br>
            <a:r>
              <a:rPr lang="en-US" sz="7000" b="1" dirty="0">
                <a:solidFill>
                  <a:srgbClr val="FF0000"/>
                </a:solidFill>
                <a:latin typeface="Century Gothic" panose="020B0502020202020204" pitchFamily="34" charset="0"/>
                <a:cs typeface="Impact"/>
              </a:rPr>
              <a:t>s</a:t>
            </a:r>
            <a:r>
              <a:rPr lang="en-US" sz="7000" b="1" dirty="0" smtClean="0">
                <a:solidFill>
                  <a:srgbClr val="FF0000"/>
                </a:solidFill>
                <a:latin typeface="Century Gothic" panose="020B0502020202020204" pitchFamily="34" charset="0"/>
                <a:cs typeface="Impact"/>
              </a:rPr>
              <a:t>wap </a:t>
            </a:r>
            <a:r>
              <a:rPr lang="en-US" sz="7000" b="1" dirty="0" smtClean="0">
                <a:latin typeface="Century Gothic" panose="020B0502020202020204" pitchFamily="34" charset="0"/>
                <a:cs typeface="Impact"/>
              </a:rPr>
              <a:t/>
            </a:r>
            <a:br>
              <a:rPr lang="en-US" sz="7000" b="1" dirty="0" smtClean="0">
                <a:latin typeface="Century Gothic" panose="020B0502020202020204" pitchFamily="34" charset="0"/>
                <a:cs typeface="Impact"/>
              </a:rPr>
            </a:br>
            <a:r>
              <a:rPr lang="en-US" sz="7000" b="1" dirty="0" smtClean="0">
                <a:latin typeface="Century Gothic" panose="020B0502020202020204" pitchFamily="34" charset="0"/>
                <a:cs typeface="Impact"/>
              </a:rPr>
              <a:t>papers!</a:t>
            </a:r>
            <a:endParaRPr lang="en-US" sz="7000" b="1" dirty="0">
              <a:latin typeface="Century Gothic" panose="020B0502020202020204" pitchFamily="34" charset="0"/>
              <a:cs typeface="Impact"/>
            </a:endParaRPr>
          </a:p>
        </p:txBody>
      </p:sp>
      <p:sp>
        <p:nvSpPr>
          <p:cNvPr id="7" name="Rectangle 6"/>
          <p:cNvSpPr/>
          <p:nvPr/>
        </p:nvSpPr>
        <p:spPr>
          <a:xfrm>
            <a:off x="148396" y="6511548"/>
            <a:ext cx="1954381" cy="246221"/>
          </a:xfrm>
          <a:prstGeom prst="rect">
            <a:avLst/>
          </a:prstGeom>
        </p:spPr>
        <p:txBody>
          <a:bodyPr wrap="none">
            <a:spAutoFit/>
          </a:bodyPr>
          <a:lstStyle/>
          <a:p>
            <a:r>
              <a:rPr lang="en-US" sz="1000" dirty="0" smtClean="0"/>
              <a:t>Photo credit:  </a:t>
            </a:r>
            <a:r>
              <a:rPr lang="en-US" sz="1000" dirty="0" smtClean="0">
                <a:hlinkClick r:id="rId4"/>
              </a:rPr>
              <a:t>www.kstfamily.com</a:t>
            </a:r>
            <a:r>
              <a:rPr lang="en-US" sz="1000" dirty="0" smtClean="0"/>
              <a:t> </a:t>
            </a:r>
            <a:endParaRPr lang="en-US" sz="1000" dirty="0"/>
          </a:p>
        </p:txBody>
      </p:sp>
      <p:grpSp>
        <p:nvGrpSpPr>
          <p:cNvPr id="8" name="Group 7"/>
          <p:cNvGrpSpPr/>
          <p:nvPr/>
        </p:nvGrpSpPr>
        <p:grpSpPr>
          <a:xfrm>
            <a:off x="8150141" y="60386"/>
            <a:ext cx="914933" cy="539202"/>
            <a:chOff x="8150141" y="60386"/>
            <a:chExt cx="914933" cy="539202"/>
          </a:xfrm>
        </p:grpSpPr>
        <p:sp>
          <p:nvSpPr>
            <p:cNvPr id="9" name="Rectangle 8"/>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0" name="Picture 9"/>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643886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28668" y="1199346"/>
            <a:ext cx="5158132" cy="1143000"/>
          </a:xfrm>
        </p:spPr>
        <p:txBody>
          <a:bodyPr>
            <a:noAutofit/>
          </a:bodyPr>
          <a:lstStyle/>
          <a:p>
            <a:r>
              <a:rPr lang="en-US" sz="7000" b="1" dirty="0" smtClean="0">
                <a:solidFill>
                  <a:srgbClr val="FF0000"/>
                </a:solidFill>
                <a:latin typeface="Century Gothic" panose="020B0502020202020204" pitchFamily="34" charset="0"/>
                <a:cs typeface="Impact"/>
              </a:rPr>
              <a:t>Spell these words!</a:t>
            </a:r>
            <a:endParaRPr lang="en-US" sz="7000" b="1" dirty="0">
              <a:solidFill>
                <a:srgbClr val="FF0000"/>
              </a:solidFill>
              <a:latin typeface="Century Gothic" panose="020B0502020202020204" pitchFamily="34" charset="0"/>
              <a:cs typeface="Impact"/>
            </a:endParaRPr>
          </a:p>
        </p:txBody>
      </p:sp>
      <p:pic>
        <p:nvPicPr>
          <p:cNvPr id="2" name="Picture 1"/>
          <p:cNvPicPr>
            <a:picLocks noChangeAspect="1"/>
          </p:cNvPicPr>
          <p:nvPr/>
        </p:nvPicPr>
        <p:blipFill>
          <a:blip r:embed="rId3"/>
          <a:stretch>
            <a:fillRect/>
          </a:stretch>
        </p:blipFill>
        <p:spPr>
          <a:xfrm>
            <a:off x="393390" y="3276600"/>
            <a:ext cx="5397500" cy="3581400"/>
          </a:xfrm>
          <a:prstGeom prst="rect">
            <a:avLst/>
          </a:prstGeom>
        </p:spPr>
      </p:pic>
      <p:sp>
        <p:nvSpPr>
          <p:cNvPr id="3" name="Rectangle 2"/>
          <p:cNvSpPr/>
          <p:nvPr/>
        </p:nvSpPr>
        <p:spPr>
          <a:xfrm>
            <a:off x="6903768" y="6511548"/>
            <a:ext cx="2161306" cy="246221"/>
          </a:xfrm>
          <a:prstGeom prst="rect">
            <a:avLst/>
          </a:prstGeom>
        </p:spPr>
        <p:txBody>
          <a:bodyPr wrap="none">
            <a:spAutoFit/>
          </a:bodyPr>
          <a:lstStyle/>
          <a:p>
            <a:r>
              <a:rPr lang="en-US" sz="1000" dirty="0" smtClean="0"/>
              <a:t>Photo credit: </a:t>
            </a:r>
            <a:r>
              <a:rPr lang="en-US" sz="1000" dirty="0" smtClean="0">
                <a:hlinkClick r:id="rId4"/>
              </a:rPr>
              <a:t>www.mommynoire.com</a:t>
            </a:r>
            <a:r>
              <a:rPr lang="en-US" sz="1000" dirty="0" smtClean="0"/>
              <a:t> </a:t>
            </a:r>
            <a:endParaRPr lang="en-US" sz="1000" dirty="0"/>
          </a:p>
        </p:txBody>
      </p:sp>
      <p:sp>
        <p:nvSpPr>
          <p:cNvPr id="8" name="Title 4"/>
          <p:cNvSpPr txBox="1">
            <a:spLocks/>
          </p:cNvSpPr>
          <p:nvPr/>
        </p:nvSpPr>
        <p:spPr>
          <a:xfrm>
            <a:off x="257577" y="2705100"/>
            <a:ext cx="5533313"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000" b="1" dirty="0" smtClean="0">
                <a:latin typeface="Century Gothic" panose="020B0502020202020204" pitchFamily="34" charset="0"/>
                <a:cs typeface="Impact"/>
              </a:rPr>
              <a:t>Spellcheck!</a:t>
            </a:r>
            <a:endParaRPr lang="en-US" sz="7000" b="1" dirty="0">
              <a:latin typeface="Century Gothic" panose="020B0502020202020204" pitchFamily="34" charset="0"/>
              <a:cs typeface="Impact"/>
            </a:endParaRPr>
          </a:p>
        </p:txBody>
      </p:sp>
      <p:grpSp>
        <p:nvGrpSpPr>
          <p:cNvPr id="6" name="Group 5"/>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9" name="Picture 8"/>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333735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51980" y="2271303"/>
            <a:ext cx="3515102" cy="1143000"/>
          </a:xfrm>
        </p:spPr>
        <p:txBody>
          <a:bodyPr>
            <a:noAutofit/>
          </a:bodyPr>
          <a:lstStyle/>
          <a:p>
            <a:pPr algn="l"/>
            <a:r>
              <a:rPr lang="en-US" sz="7000" b="1" dirty="0" smtClean="0">
                <a:latin typeface="Century Gothic" panose="020B0502020202020204" pitchFamily="34" charset="0"/>
                <a:cs typeface="Impact"/>
              </a:rPr>
              <a:t>Now</a:t>
            </a:r>
            <a:br>
              <a:rPr lang="en-US" sz="7000" b="1" dirty="0" smtClean="0">
                <a:latin typeface="Century Gothic" panose="020B0502020202020204" pitchFamily="34" charset="0"/>
                <a:cs typeface="Impact"/>
              </a:rPr>
            </a:br>
            <a:r>
              <a:rPr lang="en-US" sz="7000" b="1" dirty="0">
                <a:solidFill>
                  <a:srgbClr val="FF0000"/>
                </a:solidFill>
                <a:latin typeface="Century Gothic" panose="020B0502020202020204" pitchFamily="34" charset="0"/>
                <a:cs typeface="Impact"/>
              </a:rPr>
              <a:t>s</a:t>
            </a:r>
            <a:r>
              <a:rPr lang="en-US" sz="7000" b="1" dirty="0" smtClean="0">
                <a:solidFill>
                  <a:srgbClr val="FF0000"/>
                </a:solidFill>
                <a:latin typeface="Century Gothic" panose="020B0502020202020204" pitchFamily="34" charset="0"/>
                <a:cs typeface="Impact"/>
              </a:rPr>
              <a:t>wap </a:t>
            </a:r>
            <a:r>
              <a:rPr lang="en-US" sz="7000" b="1" dirty="0" smtClean="0">
                <a:latin typeface="Century Gothic" panose="020B0502020202020204" pitchFamily="34" charset="0"/>
                <a:cs typeface="Impact"/>
              </a:rPr>
              <a:t/>
            </a:r>
            <a:br>
              <a:rPr lang="en-US" sz="7000" b="1" dirty="0" smtClean="0">
                <a:latin typeface="Century Gothic" panose="020B0502020202020204" pitchFamily="34" charset="0"/>
                <a:cs typeface="Impact"/>
              </a:rPr>
            </a:br>
            <a:r>
              <a:rPr lang="en-US" sz="7000" b="1" dirty="0" smtClean="0">
                <a:latin typeface="Century Gothic" panose="020B0502020202020204" pitchFamily="34" charset="0"/>
                <a:cs typeface="Impact"/>
              </a:rPr>
              <a:t>papers!</a:t>
            </a:r>
            <a:endParaRPr lang="en-US" sz="7000" b="1" dirty="0">
              <a:latin typeface="Century Gothic" panose="020B0502020202020204" pitchFamily="34" charset="0"/>
              <a:cs typeface="Impact"/>
            </a:endParaRPr>
          </a:p>
        </p:txBody>
      </p:sp>
      <p:pic>
        <p:nvPicPr>
          <p:cNvPr id="2" name="Picture 1"/>
          <p:cNvPicPr>
            <a:picLocks noChangeAspect="1"/>
          </p:cNvPicPr>
          <p:nvPr/>
        </p:nvPicPr>
        <p:blipFill>
          <a:blip r:embed="rId3"/>
          <a:stretch>
            <a:fillRect/>
          </a:stretch>
        </p:blipFill>
        <p:spPr>
          <a:xfrm>
            <a:off x="359468" y="0"/>
            <a:ext cx="5002306" cy="6858000"/>
          </a:xfrm>
          <a:prstGeom prst="rect">
            <a:avLst/>
          </a:prstGeom>
        </p:spPr>
      </p:pic>
      <p:sp>
        <p:nvSpPr>
          <p:cNvPr id="3" name="Rectangle 2"/>
          <p:cNvSpPr/>
          <p:nvPr/>
        </p:nvSpPr>
        <p:spPr>
          <a:xfrm>
            <a:off x="6524395" y="6518474"/>
            <a:ext cx="2442687" cy="246221"/>
          </a:xfrm>
          <a:prstGeom prst="rect">
            <a:avLst/>
          </a:prstGeom>
        </p:spPr>
        <p:txBody>
          <a:bodyPr wrap="square">
            <a:spAutoFit/>
          </a:bodyPr>
          <a:lstStyle/>
          <a:p>
            <a:r>
              <a:rPr lang="en-US" sz="1000" dirty="0" smtClean="0"/>
              <a:t>Photo credit: </a:t>
            </a:r>
            <a:r>
              <a:rPr lang="en-US" sz="1000" dirty="0" smtClean="0">
                <a:hlinkClick r:id="rId4"/>
              </a:rPr>
              <a:t>www.thebabyshopaholic.com</a:t>
            </a:r>
            <a:r>
              <a:rPr lang="en-US" sz="1000" dirty="0" smtClean="0"/>
              <a:t> </a:t>
            </a:r>
            <a:endParaRPr lang="en-US" sz="1000" dirty="0"/>
          </a:p>
        </p:txBody>
      </p:sp>
      <p:grpSp>
        <p:nvGrpSpPr>
          <p:cNvPr id="6" name="Group 5"/>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8" name="Picture 7"/>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554334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376690"/>
            <a:ext cx="9135517" cy="5481310"/>
          </a:xfrm>
          <a:prstGeom prst="rect">
            <a:avLst/>
          </a:prstGeom>
        </p:spPr>
      </p:pic>
      <p:sp>
        <p:nvSpPr>
          <p:cNvPr id="5" name="Title 4"/>
          <p:cNvSpPr>
            <a:spLocks noGrp="1"/>
          </p:cNvSpPr>
          <p:nvPr>
            <p:ph type="title"/>
          </p:nvPr>
        </p:nvSpPr>
        <p:spPr>
          <a:xfrm>
            <a:off x="206062" y="279653"/>
            <a:ext cx="7966949" cy="1143000"/>
          </a:xfrm>
        </p:spPr>
        <p:txBody>
          <a:bodyPr>
            <a:noAutofit/>
          </a:bodyPr>
          <a:lstStyle/>
          <a:p>
            <a:r>
              <a:rPr lang="en-US" sz="7000" b="1" dirty="0" smtClean="0">
                <a:solidFill>
                  <a:srgbClr val="FF0000"/>
                </a:solidFill>
                <a:latin typeface="Century Gothic" panose="020B0502020202020204" pitchFamily="34" charset="0"/>
                <a:cs typeface="Impact"/>
              </a:rPr>
              <a:t>Spell </a:t>
            </a:r>
            <a:r>
              <a:rPr lang="en-US" sz="7000" b="1" dirty="0" smtClean="0">
                <a:solidFill>
                  <a:srgbClr val="000000"/>
                </a:solidFill>
                <a:latin typeface="Century Gothic" panose="020B0502020202020204" pitchFamily="34" charset="0"/>
                <a:cs typeface="Impact"/>
              </a:rPr>
              <a:t>these words!</a:t>
            </a:r>
            <a:endParaRPr lang="en-US" sz="7000" b="1" dirty="0">
              <a:solidFill>
                <a:srgbClr val="000000"/>
              </a:solidFill>
              <a:latin typeface="Century Gothic" panose="020B0502020202020204" pitchFamily="34" charset="0"/>
              <a:cs typeface="Impact"/>
            </a:endParaRPr>
          </a:p>
        </p:txBody>
      </p:sp>
      <p:sp>
        <p:nvSpPr>
          <p:cNvPr id="3" name="Rectangle 2"/>
          <p:cNvSpPr/>
          <p:nvPr/>
        </p:nvSpPr>
        <p:spPr>
          <a:xfrm>
            <a:off x="6969629" y="6540633"/>
            <a:ext cx="2095445" cy="246221"/>
          </a:xfrm>
          <a:prstGeom prst="rect">
            <a:avLst/>
          </a:prstGeom>
        </p:spPr>
        <p:txBody>
          <a:bodyPr wrap="none">
            <a:spAutoFit/>
          </a:bodyPr>
          <a:lstStyle/>
          <a:p>
            <a:r>
              <a:rPr lang="en-US" sz="1000" dirty="0" smtClean="0"/>
              <a:t>Photo credit: </a:t>
            </a:r>
            <a:r>
              <a:rPr lang="en-US" sz="1000" dirty="0" smtClean="0">
                <a:hlinkClick r:id="rId4"/>
              </a:rPr>
              <a:t>www.theguardian.com</a:t>
            </a:r>
            <a:r>
              <a:rPr lang="en-US" sz="1000" dirty="0" smtClean="0"/>
              <a:t> </a:t>
            </a:r>
            <a:endParaRPr lang="en-US" sz="1000" dirty="0"/>
          </a:p>
        </p:txBody>
      </p:sp>
      <p:sp>
        <p:nvSpPr>
          <p:cNvPr id="8" name="Title 4"/>
          <p:cNvSpPr txBox="1">
            <a:spLocks/>
          </p:cNvSpPr>
          <p:nvPr/>
        </p:nvSpPr>
        <p:spPr>
          <a:xfrm>
            <a:off x="1335086" y="233690"/>
            <a:ext cx="6206957"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000" b="1" dirty="0" smtClean="0">
                <a:solidFill>
                  <a:srgbClr val="000000"/>
                </a:solidFill>
                <a:latin typeface="Century Gothic" panose="020B0502020202020204" pitchFamily="34" charset="0"/>
                <a:cs typeface="Impact"/>
              </a:rPr>
              <a:t>Spellcheck!</a:t>
            </a:r>
            <a:endParaRPr lang="en-US" sz="7000" b="1" dirty="0">
              <a:solidFill>
                <a:srgbClr val="000000"/>
              </a:solidFill>
              <a:latin typeface="Century Gothic" panose="020B0502020202020204" pitchFamily="34" charset="0"/>
              <a:cs typeface="Impact"/>
            </a:endParaRPr>
          </a:p>
        </p:txBody>
      </p:sp>
      <p:grpSp>
        <p:nvGrpSpPr>
          <p:cNvPr id="6" name="Group 5"/>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9" name="Picture 8"/>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368370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04790" y="3784600"/>
            <a:ext cx="4572000" cy="3073400"/>
          </a:xfrm>
          <a:prstGeom prst="rect">
            <a:avLst/>
          </a:prstGeom>
        </p:spPr>
      </p:pic>
      <p:sp>
        <p:nvSpPr>
          <p:cNvPr id="2" name="Title 1"/>
          <p:cNvSpPr>
            <a:spLocks noGrp="1"/>
          </p:cNvSpPr>
          <p:nvPr>
            <p:ph type="ctrTitle"/>
          </p:nvPr>
        </p:nvSpPr>
        <p:spPr>
          <a:xfrm>
            <a:off x="237067" y="2158112"/>
            <a:ext cx="8796866" cy="702734"/>
          </a:xfrm>
        </p:spPr>
        <p:txBody>
          <a:bodyPr>
            <a:noAutofit/>
          </a:bodyPr>
          <a:lstStyle/>
          <a:p>
            <a:r>
              <a:rPr lang="en-US" sz="20000" b="1" dirty="0" smtClean="0">
                <a:latin typeface="Century Gothic"/>
                <a:cs typeface="Century Gothic"/>
              </a:rPr>
              <a:t>Why?</a:t>
            </a:r>
            <a:endParaRPr lang="en-US" sz="20000" b="1" dirty="0">
              <a:latin typeface="Century Gothic"/>
              <a:cs typeface="Century Gothic"/>
            </a:endParaRPr>
          </a:p>
        </p:txBody>
      </p:sp>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128436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833297"/>
          </a:xfrm>
        </p:spPr>
        <p:txBody>
          <a:bodyPr>
            <a:noAutofit/>
          </a:bodyPr>
          <a:lstStyle/>
          <a:p>
            <a:pPr algn="l"/>
            <a:r>
              <a:rPr lang="en-US" sz="5000" b="1" dirty="0" smtClean="0">
                <a:solidFill>
                  <a:srgbClr val="000000"/>
                </a:solidFill>
                <a:latin typeface="Century Gothic"/>
                <a:cs typeface="Century Gothic"/>
              </a:rPr>
              <a:t>Fingertips ready?</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5" name="Picture 4"/>
          <p:cNvPicPr>
            <a:picLocks noChangeAspect="1"/>
          </p:cNvPicPr>
          <p:nvPr/>
        </p:nvPicPr>
        <p:blipFill>
          <a:blip r:embed="rId4"/>
          <a:stretch>
            <a:fillRect/>
          </a:stretch>
        </p:blipFill>
        <p:spPr>
          <a:xfrm>
            <a:off x="6132622" y="3959549"/>
            <a:ext cx="3011378" cy="2898451"/>
          </a:xfrm>
          <a:prstGeom prst="rect">
            <a:avLst/>
          </a:prstGeom>
        </p:spPr>
      </p:pic>
      <p:pic>
        <p:nvPicPr>
          <p:cNvPr id="7" name="Picture 6" descr="Screen Shot 2014-06-15 at 15.58.27.png"/>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08840" y="1521666"/>
            <a:ext cx="8756234" cy="945751"/>
          </a:xfrm>
          <a:prstGeom prst="rect">
            <a:avLst/>
          </a:prstGeom>
        </p:spPr>
      </p:pic>
      <p:pic>
        <p:nvPicPr>
          <p:cNvPr id="10" name="Picture 9" descr="Screen Shot 2014-06-15 at 16.03.4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733" y="2895307"/>
            <a:ext cx="5099119" cy="1001613"/>
          </a:xfrm>
          <a:prstGeom prst="rect">
            <a:avLst/>
          </a:prstGeom>
        </p:spPr>
      </p:pic>
      <p:sp>
        <p:nvSpPr>
          <p:cNvPr id="15" name="Freeform 14"/>
          <p:cNvSpPr/>
          <p:nvPr/>
        </p:nvSpPr>
        <p:spPr>
          <a:xfrm rot="19791046">
            <a:off x="5852692" y="3607501"/>
            <a:ext cx="393680" cy="578836"/>
          </a:xfrm>
          <a:custGeom>
            <a:avLst/>
            <a:gdLst>
              <a:gd name="connsiteX0" fmla="*/ 0 w 393680"/>
              <a:gd name="connsiteY0" fmla="*/ 26221 h 578836"/>
              <a:gd name="connsiteX1" fmla="*/ 193883 w 393680"/>
              <a:gd name="connsiteY1" fmla="*/ 26221 h 578836"/>
              <a:gd name="connsiteX2" fmla="*/ 203577 w 393680"/>
              <a:gd name="connsiteY2" fmla="*/ 55306 h 578836"/>
              <a:gd name="connsiteX3" fmla="*/ 184189 w 393680"/>
              <a:gd name="connsiteY3" fmla="*/ 142561 h 578836"/>
              <a:gd name="connsiteX4" fmla="*/ 164800 w 393680"/>
              <a:gd name="connsiteY4" fmla="*/ 200731 h 578836"/>
              <a:gd name="connsiteX5" fmla="*/ 174494 w 393680"/>
              <a:gd name="connsiteY5" fmla="*/ 258901 h 578836"/>
              <a:gd name="connsiteX6" fmla="*/ 213271 w 393680"/>
              <a:gd name="connsiteY6" fmla="*/ 278291 h 578836"/>
              <a:gd name="connsiteX7" fmla="*/ 261742 w 393680"/>
              <a:gd name="connsiteY7" fmla="*/ 326766 h 578836"/>
              <a:gd name="connsiteX8" fmla="*/ 310212 w 393680"/>
              <a:gd name="connsiteY8" fmla="*/ 346156 h 578836"/>
              <a:gd name="connsiteX9" fmla="*/ 339295 w 393680"/>
              <a:gd name="connsiteY9" fmla="*/ 355851 h 578836"/>
              <a:gd name="connsiteX10" fmla="*/ 378071 w 393680"/>
              <a:gd name="connsiteY10" fmla="*/ 375241 h 578836"/>
              <a:gd name="connsiteX11" fmla="*/ 387766 w 393680"/>
              <a:gd name="connsiteY11" fmla="*/ 578836 h 57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680" h="578836">
                <a:moveTo>
                  <a:pt x="0" y="26221"/>
                </a:moveTo>
                <a:cubicBezTo>
                  <a:pt x="79317" y="-5508"/>
                  <a:pt x="72125" y="-11832"/>
                  <a:pt x="193883" y="26221"/>
                </a:cubicBezTo>
                <a:cubicBezTo>
                  <a:pt x="203637" y="29269"/>
                  <a:pt x="200346" y="45611"/>
                  <a:pt x="203577" y="55306"/>
                </a:cubicBezTo>
                <a:cubicBezTo>
                  <a:pt x="197114" y="84391"/>
                  <a:pt x="191865" y="113773"/>
                  <a:pt x="184189" y="142561"/>
                </a:cubicBezTo>
                <a:cubicBezTo>
                  <a:pt x="178923" y="162310"/>
                  <a:pt x="164800" y="200731"/>
                  <a:pt x="164800" y="200731"/>
                </a:cubicBezTo>
                <a:cubicBezTo>
                  <a:pt x="168031" y="220121"/>
                  <a:pt x="164076" y="242231"/>
                  <a:pt x="174494" y="258901"/>
                </a:cubicBezTo>
                <a:cubicBezTo>
                  <a:pt x="182153" y="271156"/>
                  <a:pt x="201864" y="269418"/>
                  <a:pt x="213271" y="278291"/>
                </a:cubicBezTo>
                <a:cubicBezTo>
                  <a:pt x="231307" y="292320"/>
                  <a:pt x="240526" y="318279"/>
                  <a:pt x="261742" y="326766"/>
                </a:cubicBezTo>
                <a:cubicBezTo>
                  <a:pt x="277899" y="333229"/>
                  <a:pt x="293919" y="340045"/>
                  <a:pt x="310212" y="346156"/>
                </a:cubicBezTo>
                <a:cubicBezTo>
                  <a:pt x="319780" y="349744"/>
                  <a:pt x="329903" y="351825"/>
                  <a:pt x="339295" y="355851"/>
                </a:cubicBezTo>
                <a:cubicBezTo>
                  <a:pt x="352578" y="361544"/>
                  <a:pt x="365146" y="368778"/>
                  <a:pt x="378071" y="375241"/>
                </a:cubicBezTo>
                <a:cubicBezTo>
                  <a:pt x="406161" y="459511"/>
                  <a:pt x="387766" y="394107"/>
                  <a:pt x="387766" y="578836"/>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Rectangle 2"/>
          <p:cNvSpPr/>
          <p:nvPr/>
        </p:nvSpPr>
        <p:spPr>
          <a:xfrm>
            <a:off x="308840" y="5575806"/>
            <a:ext cx="3643690" cy="1015663"/>
          </a:xfrm>
          <a:prstGeom prst="rect">
            <a:avLst/>
          </a:prstGeom>
        </p:spPr>
        <p:txBody>
          <a:bodyPr wrap="none">
            <a:spAutoFit/>
          </a:bodyPr>
          <a:lstStyle/>
          <a:p>
            <a:r>
              <a:rPr lang="en-US" sz="6000" dirty="0" smtClean="0">
                <a:solidFill>
                  <a:srgbClr val="0000FF"/>
                </a:solidFill>
              </a:rPr>
              <a:t>#</a:t>
            </a:r>
            <a:r>
              <a:rPr lang="en-US" sz="6000" dirty="0" err="1" smtClean="0">
                <a:solidFill>
                  <a:srgbClr val="0000FF"/>
                </a:solidFill>
              </a:rPr>
              <a:t>LCiiMcGill</a:t>
            </a:r>
            <a:endParaRPr lang="en-US" sz="6000" dirty="0">
              <a:solidFill>
                <a:srgbClr val="0000FF"/>
              </a:solidFill>
            </a:endParaRPr>
          </a:p>
        </p:txBody>
      </p:sp>
    </p:spTree>
    <p:extLst>
      <p:ext uri="{BB962C8B-B14F-4D97-AF65-F5344CB8AC3E}">
        <p14:creationId xmlns:p14="http://schemas.microsoft.com/office/powerpoint/2010/main" val="510242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15309" y="1988979"/>
            <a:ext cx="7234832" cy="5012705"/>
          </a:xfrm>
          <a:prstGeom prst="rect">
            <a:avLst/>
          </a:prstGeom>
        </p:spPr>
      </p:pic>
      <p:sp>
        <p:nvSpPr>
          <p:cNvPr id="2" name="Title 1"/>
          <p:cNvSpPr>
            <a:spLocks noGrp="1"/>
          </p:cNvSpPr>
          <p:nvPr>
            <p:ph type="ctrTitle"/>
          </p:nvPr>
        </p:nvSpPr>
        <p:spPr>
          <a:xfrm>
            <a:off x="268208" y="892797"/>
            <a:ext cx="8796866" cy="702734"/>
          </a:xfrm>
        </p:spPr>
        <p:txBody>
          <a:bodyPr>
            <a:normAutofit fontScale="90000"/>
          </a:bodyPr>
          <a:lstStyle/>
          <a:p>
            <a:r>
              <a:rPr lang="en-US" b="1" dirty="0" smtClean="0">
                <a:latin typeface="Century Gothic"/>
                <a:cs typeface="Century Gothic"/>
              </a:rPr>
              <a:t>The current landscape for teaching and learning is </a:t>
            </a:r>
            <a:r>
              <a:rPr lang="en-US" b="1" dirty="0" smtClean="0">
                <a:solidFill>
                  <a:srgbClr val="FF0000"/>
                </a:solidFill>
                <a:latin typeface="Century Gothic"/>
                <a:cs typeface="Century Gothic"/>
              </a:rPr>
              <a:t>divided</a:t>
            </a:r>
            <a:endParaRPr lang="en-US" b="1" dirty="0">
              <a:solidFill>
                <a:srgbClr val="FF0000"/>
              </a:solidFill>
              <a:latin typeface="Century Gothic"/>
              <a:cs typeface="Century Gothic"/>
            </a:endParaRPr>
          </a:p>
        </p:txBody>
      </p:sp>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807468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055625"/>
            <a:ext cx="9144000" cy="4572000"/>
          </a:xfrm>
          <a:prstGeom prst="rect">
            <a:avLst/>
          </a:prstGeom>
        </p:spPr>
      </p:pic>
      <p:sp>
        <p:nvSpPr>
          <p:cNvPr id="2" name="Title 1"/>
          <p:cNvSpPr>
            <a:spLocks noGrp="1"/>
          </p:cNvSpPr>
          <p:nvPr>
            <p:ph type="ctrTitle"/>
          </p:nvPr>
        </p:nvSpPr>
        <p:spPr>
          <a:xfrm>
            <a:off x="237067" y="1642533"/>
            <a:ext cx="8796866" cy="702734"/>
          </a:xfrm>
        </p:spPr>
        <p:txBody>
          <a:bodyPr>
            <a:normAutofit fontScale="90000"/>
          </a:bodyPr>
          <a:lstStyle/>
          <a:p>
            <a:r>
              <a:rPr lang="en-US" b="1" dirty="0" smtClean="0">
                <a:latin typeface="Century Gothic"/>
                <a:cs typeface="Century Gothic"/>
              </a:rPr>
              <a:t>Ofsted have </a:t>
            </a:r>
            <a:r>
              <a:rPr lang="en-US" b="1" dirty="0" smtClean="0">
                <a:solidFill>
                  <a:srgbClr val="FF0000"/>
                </a:solidFill>
                <a:latin typeface="Century Gothic"/>
                <a:cs typeface="Century Gothic"/>
              </a:rPr>
              <a:t>freed</a:t>
            </a:r>
            <a:r>
              <a:rPr lang="en-US" b="1" dirty="0" smtClean="0">
                <a:latin typeface="Century Gothic"/>
                <a:cs typeface="Century Gothic"/>
              </a:rPr>
              <a:t> us from the burden of lesson </a:t>
            </a:r>
            <a:r>
              <a:rPr lang="en-US" b="1" dirty="0" err="1" smtClean="0">
                <a:latin typeface="Century Gothic"/>
                <a:cs typeface="Century Gothic"/>
              </a:rPr>
              <a:t>gradings</a:t>
            </a:r>
            <a:r>
              <a:rPr lang="en-US" b="1" dirty="0" smtClean="0">
                <a:latin typeface="Century Gothic"/>
                <a:cs typeface="Century Gothic"/>
              </a:rPr>
              <a:t>, and more specifically judging individual lessons and teachers …</a:t>
            </a:r>
            <a:endParaRPr lang="en-US" b="1" dirty="0">
              <a:latin typeface="Century Gothic"/>
              <a:cs typeface="Century Gothic"/>
            </a:endParaRPr>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1934150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1439333"/>
            <a:ext cx="8796866" cy="702734"/>
          </a:xfrm>
        </p:spPr>
        <p:txBody>
          <a:bodyPr>
            <a:normAutofit fontScale="90000"/>
          </a:bodyPr>
          <a:lstStyle/>
          <a:p>
            <a:r>
              <a:rPr lang="en-US" b="1" dirty="0" smtClean="0">
                <a:latin typeface="Century Gothic"/>
                <a:cs typeface="Century Gothic"/>
              </a:rPr>
              <a:t>However, many schools </a:t>
            </a:r>
            <a:br>
              <a:rPr lang="en-US" b="1" dirty="0" smtClean="0">
                <a:latin typeface="Century Gothic"/>
                <a:cs typeface="Century Gothic"/>
              </a:rPr>
            </a:br>
            <a:r>
              <a:rPr lang="en-US" b="1" dirty="0" smtClean="0">
                <a:latin typeface="Century Gothic"/>
                <a:cs typeface="Century Gothic"/>
              </a:rPr>
              <a:t>(or at least individual teachers) </a:t>
            </a:r>
            <a:br>
              <a:rPr lang="en-US" b="1" dirty="0" smtClean="0">
                <a:latin typeface="Century Gothic"/>
                <a:cs typeface="Century Gothic"/>
              </a:rPr>
            </a:br>
            <a:r>
              <a:rPr lang="en-US" b="1" dirty="0" smtClean="0">
                <a:latin typeface="Century Gothic"/>
                <a:cs typeface="Century Gothic"/>
              </a:rPr>
              <a:t>are reporting </a:t>
            </a:r>
            <a:r>
              <a:rPr lang="en-US" b="1" dirty="0" smtClean="0">
                <a:solidFill>
                  <a:srgbClr val="FF0000"/>
                </a:solidFill>
                <a:latin typeface="Century Gothic"/>
                <a:cs typeface="Century Gothic"/>
              </a:rPr>
              <a:t>no changes</a:t>
            </a:r>
            <a:r>
              <a:rPr lang="en-US" b="1" dirty="0" smtClean="0">
                <a:latin typeface="Century Gothic"/>
                <a:cs typeface="Century Gothic"/>
              </a:rPr>
              <a:t>.</a:t>
            </a:r>
            <a:endParaRPr lang="en-US" b="1" dirty="0">
              <a:latin typeface="Century Gothic"/>
              <a:cs typeface="Century Gothic"/>
            </a:endParaRPr>
          </a:p>
        </p:txBody>
      </p:sp>
      <p:pic>
        <p:nvPicPr>
          <p:cNvPr id="3" name="Picture 2"/>
          <p:cNvPicPr>
            <a:picLocks noChangeAspect="1"/>
          </p:cNvPicPr>
          <p:nvPr/>
        </p:nvPicPr>
        <p:blipFill>
          <a:blip r:embed="rId2"/>
          <a:stretch>
            <a:fillRect/>
          </a:stretch>
        </p:blipFill>
        <p:spPr>
          <a:xfrm>
            <a:off x="5334000" y="4000500"/>
            <a:ext cx="3810000" cy="2857500"/>
          </a:xfrm>
          <a:prstGeom prst="rect">
            <a:avLst/>
          </a:prstGeom>
        </p:spPr>
      </p:pic>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1934150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1-24 at 21.24.47.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493" y="1046955"/>
            <a:ext cx="8187427" cy="3834253"/>
          </a:xfrm>
          <a:prstGeom prst="rect">
            <a:avLst/>
          </a:prstGeom>
        </p:spPr>
      </p:pic>
      <p:sp>
        <p:nvSpPr>
          <p:cNvPr id="2" name="Rectangle 1"/>
          <p:cNvSpPr/>
          <p:nvPr/>
        </p:nvSpPr>
        <p:spPr>
          <a:xfrm>
            <a:off x="0" y="5329991"/>
            <a:ext cx="9090764" cy="1214435"/>
          </a:xfrm>
          <a:prstGeom prst="rect">
            <a:avLst/>
          </a:prstGeom>
        </p:spPr>
        <p:txBody>
          <a:bodyPr wrap="square">
            <a:spAutoFit/>
          </a:bodyPr>
          <a:lstStyle/>
          <a:p>
            <a:pPr algn="ctr">
              <a:lnSpc>
                <a:spcPct val="150000"/>
              </a:lnSpc>
            </a:pPr>
            <a:r>
              <a:rPr lang="en-US" sz="2500" b="1" dirty="0">
                <a:latin typeface="Century Gothic"/>
                <a:cs typeface="Century Gothic"/>
              </a:rPr>
              <a:t>ASCL are reporting that </a:t>
            </a:r>
            <a:r>
              <a:rPr lang="en-US" sz="2500" b="1" dirty="0" smtClean="0">
                <a:solidFill>
                  <a:srgbClr val="FF0000"/>
                </a:solidFill>
                <a:latin typeface="Century Gothic"/>
                <a:cs typeface="Century Gothic"/>
              </a:rPr>
              <a:t>2</a:t>
            </a:r>
            <a:r>
              <a:rPr lang="en-US" sz="2500" b="1" dirty="0">
                <a:solidFill>
                  <a:srgbClr val="FF0000"/>
                </a:solidFill>
                <a:latin typeface="Century Gothic"/>
                <a:cs typeface="Century Gothic"/>
              </a:rPr>
              <a:t>/3rds of schools </a:t>
            </a:r>
            <a:r>
              <a:rPr lang="en-US" sz="2500" b="1" dirty="0">
                <a:latin typeface="Century Gothic"/>
                <a:cs typeface="Century Gothic"/>
              </a:rPr>
              <a:t>are still using summative assessments on individual lessons </a:t>
            </a:r>
            <a:r>
              <a:rPr lang="en-US" sz="2500" b="1" dirty="0" smtClean="0">
                <a:latin typeface="Century Gothic"/>
                <a:cs typeface="Century Gothic"/>
              </a:rPr>
              <a:t>&amp; teachers</a:t>
            </a:r>
            <a:r>
              <a:rPr lang="en-US" sz="2500" b="1" dirty="0">
                <a:latin typeface="Century Gothic"/>
                <a:cs typeface="Century Gothic"/>
              </a:rPr>
              <a:t>.</a:t>
            </a:r>
            <a:endParaRPr lang="en-US" sz="2500" dirty="0"/>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1934150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1-24 at 21.25.51.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1500" y="0"/>
            <a:ext cx="5445486" cy="6858000"/>
          </a:xfrm>
          <a:prstGeom prst="rect">
            <a:avLst/>
          </a:prstGeom>
        </p:spPr>
      </p:pic>
      <p:grpSp>
        <p:nvGrpSpPr>
          <p:cNvPr id="3" name="Group 2"/>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1934150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2683933"/>
            <a:ext cx="8796866" cy="702734"/>
          </a:xfrm>
        </p:spPr>
        <p:txBody>
          <a:bodyPr>
            <a:normAutofit fontScale="90000"/>
          </a:bodyPr>
          <a:lstStyle/>
          <a:p>
            <a:pPr>
              <a:lnSpc>
                <a:spcPct val="150000"/>
              </a:lnSpc>
            </a:pPr>
            <a:r>
              <a:rPr lang="en-US" b="1" dirty="0" smtClean="0">
                <a:latin typeface="Century Gothic"/>
                <a:cs typeface="Century Gothic"/>
              </a:rPr>
              <a:t>Mission: A move away from </a:t>
            </a:r>
            <a:br>
              <a:rPr lang="en-US" b="1" dirty="0" smtClean="0">
                <a:latin typeface="Century Gothic"/>
                <a:cs typeface="Century Gothic"/>
              </a:rPr>
            </a:br>
            <a:r>
              <a:rPr lang="en-US" b="1" dirty="0" smtClean="0">
                <a:solidFill>
                  <a:srgbClr val="FF0000"/>
                </a:solidFill>
                <a:latin typeface="Century Gothic"/>
                <a:cs typeface="Century Gothic"/>
              </a:rPr>
              <a:t>one-off </a:t>
            </a:r>
            <a:r>
              <a:rPr lang="en-US" b="1" dirty="0" smtClean="0">
                <a:latin typeface="Century Gothic"/>
                <a:cs typeface="Century Gothic"/>
              </a:rPr>
              <a:t>classroom performance towards a more sophisticated model of gathering </a:t>
            </a:r>
            <a:r>
              <a:rPr lang="en-US" b="1" dirty="0">
                <a:latin typeface="Century Gothic"/>
                <a:cs typeface="Century Gothic"/>
              </a:rPr>
              <a:t>r</a:t>
            </a:r>
            <a:r>
              <a:rPr lang="en-US" b="1" dirty="0" smtClean="0">
                <a:latin typeface="Century Gothic"/>
                <a:cs typeface="Century Gothic"/>
              </a:rPr>
              <a:t>eliable </a:t>
            </a:r>
            <a:br>
              <a:rPr lang="en-US" b="1" dirty="0" smtClean="0">
                <a:latin typeface="Century Gothic"/>
                <a:cs typeface="Century Gothic"/>
              </a:rPr>
            </a:br>
            <a:r>
              <a:rPr lang="en-US" b="1" dirty="0" smtClean="0">
                <a:latin typeface="Century Gothic"/>
                <a:cs typeface="Century Gothic"/>
              </a:rPr>
              <a:t>and valid sources </a:t>
            </a:r>
            <a:r>
              <a:rPr lang="en-US" b="1" dirty="0">
                <a:latin typeface="Century Gothic"/>
                <a:cs typeface="Century Gothic"/>
              </a:rPr>
              <a:t>o</a:t>
            </a:r>
            <a:r>
              <a:rPr lang="en-US" b="1" dirty="0" smtClean="0">
                <a:latin typeface="Century Gothic"/>
                <a:cs typeface="Century Gothic"/>
              </a:rPr>
              <a:t>f evidence (without a grade) </a:t>
            </a:r>
            <a:r>
              <a:rPr lang="en-US" b="1" dirty="0" smtClean="0">
                <a:solidFill>
                  <a:srgbClr val="FF0000"/>
                </a:solidFill>
                <a:latin typeface="Century Gothic"/>
                <a:cs typeface="Century Gothic"/>
              </a:rPr>
              <a:t>over time </a:t>
            </a:r>
            <a:r>
              <a:rPr lang="en-US" b="1" dirty="0" smtClean="0">
                <a:latin typeface="Century Gothic"/>
                <a:cs typeface="Century Gothic"/>
              </a:rPr>
              <a:t>… </a:t>
            </a:r>
            <a:endParaRPr lang="en-US" b="1" dirty="0">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9312332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72770"/>
            <a:ext cx="9144000" cy="6085230"/>
          </a:xfrm>
          <a:prstGeom prst="rect">
            <a:avLst/>
          </a:prstGeom>
        </p:spPr>
      </p:pic>
      <p:sp>
        <p:nvSpPr>
          <p:cNvPr id="2" name="Title 1"/>
          <p:cNvSpPr>
            <a:spLocks noGrp="1"/>
          </p:cNvSpPr>
          <p:nvPr>
            <p:ph type="ctrTitle"/>
          </p:nvPr>
        </p:nvSpPr>
        <p:spPr>
          <a:xfrm>
            <a:off x="116329" y="17651"/>
            <a:ext cx="7784398" cy="833297"/>
          </a:xfrm>
        </p:spPr>
        <p:txBody>
          <a:bodyPr>
            <a:noAutofit/>
          </a:bodyPr>
          <a:lstStyle/>
          <a:p>
            <a:pPr algn="l"/>
            <a:r>
              <a:rPr lang="en-US" sz="5000" b="1" dirty="0" smtClean="0">
                <a:solidFill>
                  <a:srgbClr val="000000"/>
                </a:solidFill>
                <a:latin typeface="Century Gothic"/>
                <a:cs typeface="Century Gothic"/>
              </a:rPr>
              <a:t>Running thought …</a:t>
            </a:r>
            <a:endParaRPr lang="en-US" sz="5000" b="1" dirty="0">
              <a:solidFill>
                <a:srgbClr val="000000"/>
              </a:solidFill>
              <a:latin typeface="Century Gothic"/>
              <a:cs typeface="Century Gothic"/>
            </a:endParaRPr>
          </a:p>
        </p:txBody>
      </p:sp>
      <p:sp>
        <p:nvSpPr>
          <p:cNvPr id="9" name="Title 1"/>
          <p:cNvSpPr txBox="1">
            <a:spLocks/>
          </p:cNvSpPr>
          <p:nvPr/>
        </p:nvSpPr>
        <p:spPr>
          <a:xfrm>
            <a:off x="88299" y="6127239"/>
            <a:ext cx="8976775" cy="5573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000" dirty="0" smtClean="0">
                <a:ln>
                  <a:solidFill>
                    <a:schemeClr val="tx1"/>
                  </a:solidFill>
                </a:ln>
                <a:solidFill>
                  <a:schemeClr val="bg1"/>
                </a:solidFill>
                <a:latin typeface="Impact"/>
                <a:cs typeface="Impact"/>
              </a:rPr>
              <a:t>If you could observe someone, who would it be and why?</a:t>
            </a:r>
            <a:endParaRPr lang="en-US" sz="3000" dirty="0">
              <a:ln>
                <a:solidFill>
                  <a:schemeClr val="tx1"/>
                </a:solidFill>
              </a:ln>
              <a:solidFill>
                <a:schemeClr val="bg1"/>
              </a:solidFill>
              <a:latin typeface="Impact"/>
              <a:cs typeface="Impact"/>
            </a:endParaRPr>
          </a:p>
        </p:txBody>
      </p:sp>
      <p:sp>
        <p:nvSpPr>
          <p:cNvPr id="5" name="Rectangle 4"/>
          <p:cNvSpPr/>
          <p:nvPr/>
        </p:nvSpPr>
        <p:spPr>
          <a:xfrm>
            <a:off x="6969629" y="6561506"/>
            <a:ext cx="2095445" cy="246221"/>
          </a:xfrm>
          <a:prstGeom prst="rect">
            <a:avLst/>
          </a:prstGeom>
        </p:spPr>
        <p:txBody>
          <a:bodyPr wrap="none">
            <a:spAutoFit/>
          </a:bodyPr>
          <a:lstStyle/>
          <a:p>
            <a:r>
              <a:rPr lang="en-US" sz="1000" dirty="0" smtClean="0"/>
              <a:t>Image: </a:t>
            </a:r>
            <a:r>
              <a:rPr lang="en-US" sz="1000" dirty="0" smtClean="0">
                <a:hlinkClick r:id="rId4"/>
              </a:rPr>
              <a:t>www.everydayfeminism.com</a:t>
            </a:r>
            <a:r>
              <a:rPr lang="en-US" sz="1000" dirty="0"/>
              <a:t> </a:t>
            </a:r>
          </a:p>
        </p:txBody>
      </p:sp>
      <p:grpSp>
        <p:nvGrpSpPr>
          <p:cNvPr id="6" name="Group 5"/>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8" name="Picture 7"/>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4247723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45000"/>
          </a:blip>
          <a:stretch>
            <a:fillRect/>
          </a:stretch>
        </p:blipFill>
        <p:spPr>
          <a:xfrm>
            <a:off x="0" y="368300"/>
            <a:ext cx="9144000" cy="6098977"/>
          </a:xfrm>
          <a:prstGeom prst="rect">
            <a:avLst/>
          </a:prstGeom>
        </p:spPr>
      </p:pic>
      <p:sp>
        <p:nvSpPr>
          <p:cNvPr id="2" name="Title 1"/>
          <p:cNvSpPr>
            <a:spLocks noGrp="1"/>
          </p:cNvSpPr>
          <p:nvPr>
            <p:ph type="ctrTitle"/>
          </p:nvPr>
        </p:nvSpPr>
        <p:spPr>
          <a:xfrm>
            <a:off x="237067" y="3568793"/>
            <a:ext cx="8796866" cy="702734"/>
          </a:xfrm>
        </p:spPr>
        <p:txBody>
          <a:bodyPr>
            <a:normAutofit fontScale="90000"/>
          </a:bodyPr>
          <a:lstStyle/>
          <a:p>
            <a:pPr algn="r"/>
            <a:r>
              <a:rPr lang="en-US" b="1" dirty="0" smtClean="0">
                <a:latin typeface="Century Gothic"/>
                <a:cs typeface="Century Gothic"/>
              </a:rPr>
              <a:t>Bravery Award!</a:t>
            </a:r>
            <a:endParaRPr lang="en-US" b="1" dirty="0">
              <a:latin typeface="Century Gothic"/>
              <a:cs typeface="Century Gothic"/>
            </a:endParaRPr>
          </a:p>
        </p:txBody>
      </p:sp>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8749541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p:cNvGraphicFramePr>
            <a:graphicFrameLocks/>
          </p:cNvGraphicFramePr>
          <p:nvPr>
            <p:extLst>
              <p:ext uri="{D42A27DB-BD31-4B8C-83A1-F6EECF244321}">
                <p14:modId xmlns:p14="http://schemas.microsoft.com/office/powerpoint/2010/main" val="2480023968"/>
              </p:ext>
            </p:extLst>
          </p:nvPr>
        </p:nvGraphicFramePr>
        <p:xfrm>
          <a:off x="417513" y="527095"/>
          <a:ext cx="8331200" cy="4627562"/>
        </p:xfrm>
        <a:graphic>
          <a:graphicData uri="http://schemas.openxmlformats.org/presentationml/2006/ole">
            <mc:AlternateContent xmlns:mc="http://schemas.openxmlformats.org/markup-compatibility/2006">
              <mc:Choice xmlns:v="urn:schemas-microsoft-com:vml" Requires="v">
                <p:oleObj spid="_x0000_s1072" name="Worksheet" r:id="rId5" imgW="8332543" imgH="4626482" progId="Excel.Sheet.8">
                  <p:embed/>
                </p:oleObj>
              </mc:Choice>
              <mc:Fallback>
                <p:oleObj name="Worksheet" r:id="rId5" imgW="8332543" imgH="4626482"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513" y="527095"/>
                        <a:ext cx="8331200" cy="462756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Rounded Rectangle 1"/>
          <p:cNvSpPr/>
          <p:nvPr/>
        </p:nvSpPr>
        <p:spPr>
          <a:xfrm>
            <a:off x="2281969" y="417962"/>
            <a:ext cx="5230299" cy="64360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4"/>
          <p:cNvSpPr>
            <a:spLocks noChangeArrowheads="1"/>
          </p:cNvSpPr>
          <p:nvPr/>
        </p:nvSpPr>
        <p:spPr bwMode="auto">
          <a:xfrm>
            <a:off x="682926" y="410373"/>
            <a:ext cx="7467215"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4500" b="1" dirty="0" smtClean="0">
                <a:latin typeface="Century Gothic"/>
                <a:cs typeface="Century Gothic"/>
              </a:rPr>
              <a:t>What we may be used to?</a:t>
            </a:r>
            <a:endParaRPr lang="en-US" sz="4500" b="1" dirty="0">
              <a:latin typeface="Century Gothic"/>
              <a:cs typeface="Century Gothic"/>
            </a:endParaRPr>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9" name="Picture 8"/>
            <p:cNvPicPr>
              <a:picLocks noChangeAspect="1"/>
            </p:cNvPicPr>
            <p:nvPr/>
          </p:nvPicPr>
          <p:blipFill>
            <a:blip r:embed="rId7"/>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23361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p:cNvGraphicFramePr>
            <a:graphicFrameLocks/>
          </p:cNvGraphicFramePr>
          <p:nvPr/>
        </p:nvGraphicFramePr>
        <p:xfrm>
          <a:off x="344488" y="714375"/>
          <a:ext cx="8331200" cy="4627563"/>
        </p:xfrm>
        <a:graphic>
          <a:graphicData uri="http://schemas.openxmlformats.org/presentationml/2006/ole">
            <mc:AlternateContent xmlns:mc="http://schemas.openxmlformats.org/markup-compatibility/2006">
              <mc:Choice xmlns:v="urn:schemas-microsoft-com:vml" Requires="v">
                <p:oleObj spid="_x0000_s2096" name="Worksheet" r:id="rId5" imgW="8326448" imgH="4626482" progId="Excel.Sheet.8">
                  <p:embed/>
                </p:oleObj>
              </mc:Choice>
              <mc:Fallback>
                <p:oleObj name="Worksheet" r:id="rId5" imgW="8326448" imgH="4626482"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488" y="714375"/>
                        <a:ext cx="8331200" cy="46275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Rounded Rectangle 4"/>
          <p:cNvSpPr/>
          <p:nvPr/>
        </p:nvSpPr>
        <p:spPr>
          <a:xfrm>
            <a:off x="2281969" y="739763"/>
            <a:ext cx="5230299" cy="64360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4"/>
          <p:cNvSpPr>
            <a:spLocks noChangeArrowheads="1"/>
          </p:cNvSpPr>
          <p:nvPr/>
        </p:nvSpPr>
        <p:spPr bwMode="auto">
          <a:xfrm>
            <a:off x="1106580" y="512321"/>
            <a:ext cx="715071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4000" b="1" dirty="0" smtClean="0">
                <a:latin typeface="Century Gothic"/>
                <a:cs typeface="Century Gothic"/>
              </a:rPr>
              <a:t>Maybe we should focus on?</a:t>
            </a:r>
            <a:endParaRPr lang="en-US" sz="4000" b="1" dirty="0">
              <a:latin typeface="Century Gothic"/>
              <a:cs typeface="Century Gothic"/>
            </a:endParaRPr>
          </a:p>
        </p:txBody>
      </p:sp>
      <p:grpSp>
        <p:nvGrpSpPr>
          <p:cNvPr id="6" name="Group 5"/>
          <p:cNvGrpSpPr/>
          <p:nvPr/>
        </p:nvGrpSpPr>
        <p:grpSpPr>
          <a:xfrm>
            <a:off x="8150141" y="60386"/>
            <a:ext cx="914933" cy="539202"/>
            <a:chOff x="8150141" y="60386"/>
            <a:chExt cx="914933" cy="539202"/>
          </a:xfrm>
        </p:grpSpPr>
        <p:sp>
          <p:nvSpPr>
            <p:cNvPr id="8" name="Rectangle 7"/>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9" name="Picture 8"/>
            <p:cNvPicPr>
              <a:picLocks noChangeAspect="1"/>
            </p:cNvPicPr>
            <p:nvPr/>
          </p:nvPicPr>
          <p:blipFill>
            <a:blip r:embed="rId7"/>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901549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43797"/>
            <a:ext cx="8338930" cy="1470025"/>
          </a:xfrm>
        </p:spPr>
        <p:txBody>
          <a:bodyPr>
            <a:normAutofit fontScale="90000"/>
          </a:bodyPr>
          <a:lstStyle/>
          <a:p>
            <a:pPr algn="l"/>
            <a:r>
              <a:rPr lang="en-US" sz="5600" b="1" dirty="0" smtClean="0">
                <a:latin typeface="Century Gothic"/>
                <a:cs typeface="Century Gothic"/>
              </a:rPr>
              <a:t>A </a:t>
            </a:r>
            <a:r>
              <a:rPr lang="en-US" sz="5600" b="1" dirty="0" smtClean="0">
                <a:solidFill>
                  <a:srgbClr val="FF0000"/>
                </a:solidFill>
                <a:latin typeface="Century Gothic"/>
                <a:cs typeface="Century Gothic"/>
              </a:rPr>
              <a:t>Valid</a:t>
            </a:r>
            <a:r>
              <a:rPr lang="en-US" sz="5600" b="1" dirty="0" smtClean="0">
                <a:latin typeface="Century Gothic"/>
                <a:cs typeface="Century Gothic"/>
              </a:rPr>
              <a:t> Landscape for Teaching and Learning.</a:t>
            </a:r>
            <a:br>
              <a:rPr lang="en-US" sz="5600" b="1" dirty="0" smtClean="0">
                <a:latin typeface="Century Gothic"/>
                <a:cs typeface="Century Gothic"/>
              </a:rPr>
            </a:br>
            <a:r>
              <a:rPr lang="en-US" b="1" dirty="0">
                <a:latin typeface="Century Gothic"/>
                <a:cs typeface="Century Gothic"/>
              </a:rPr>
              <a:t/>
            </a:r>
            <a:br>
              <a:rPr lang="en-US" b="1" dirty="0">
                <a:latin typeface="Century Gothic"/>
                <a:cs typeface="Century Gothic"/>
              </a:rPr>
            </a:br>
            <a:r>
              <a:rPr lang="en-US" sz="3300" b="1" dirty="0" smtClean="0">
                <a:latin typeface="Century Gothic"/>
                <a:cs typeface="Century Gothic"/>
              </a:rPr>
              <a:t>by </a:t>
            </a:r>
            <a:r>
              <a:rPr lang="en-US" sz="3300" b="1" dirty="0" smtClean="0">
                <a:solidFill>
                  <a:srgbClr val="FF0000"/>
                </a:solidFill>
                <a:latin typeface="Century Gothic"/>
                <a:cs typeface="Century Gothic"/>
              </a:rPr>
              <a:t>Ross M. McGill</a:t>
            </a:r>
            <a:br>
              <a:rPr lang="en-US" sz="3300" b="1" dirty="0" smtClean="0">
                <a:solidFill>
                  <a:srgbClr val="FF0000"/>
                </a:solidFill>
                <a:latin typeface="Century Gothic"/>
                <a:cs typeface="Century Gothic"/>
              </a:rPr>
            </a:br>
            <a:r>
              <a:rPr lang="en-US" sz="2800" b="1" dirty="0" smtClean="0">
                <a:latin typeface="Century Gothic"/>
                <a:cs typeface="Century Gothic"/>
              </a:rPr>
              <a:t>Deputy Headteacher</a:t>
            </a:r>
            <a:br>
              <a:rPr lang="en-US" sz="2800" b="1" dirty="0" smtClean="0">
                <a:latin typeface="Century Gothic"/>
                <a:cs typeface="Century Gothic"/>
              </a:rPr>
            </a:br>
            <a:r>
              <a:rPr lang="en-US" sz="2800" b="1" dirty="0" smtClean="0">
                <a:latin typeface="Century Gothic"/>
                <a:cs typeface="Century Gothic"/>
              </a:rPr>
              <a:t>Quintin Kynaston</a:t>
            </a:r>
            <a:br>
              <a:rPr lang="en-US" sz="2800" b="1" dirty="0" smtClean="0">
                <a:latin typeface="Century Gothic"/>
                <a:cs typeface="Century Gothic"/>
              </a:rPr>
            </a:br>
            <a:r>
              <a:rPr lang="en-US" sz="2800" b="1" dirty="0" smtClean="0">
                <a:latin typeface="Century Gothic"/>
                <a:cs typeface="Century Gothic"/>
              </a:rPr>
              <a:t/>
            </a:r>
            <a:br>
              <a:rPr lang="en-US" sz="2800" b="1" dirty="0" smtClean="0">
                <a:latin typeface="Century Gothic"/>
                <a:cs typeface="Century Gothic"/>
              </a:rPr>
            </a:br>
            <a:r>
              <a:rPr lang="en-US" sz="2800" b="1" dirty="0" smtClean="0">
                <a:solidFill>
                  <a:srgbClr val="FF0000"/>
                </a:solidFill>
                <a:latin typeface="Century Gothic"/>
                <a:cs typeface="Century Gothic"/>
              </a:rPr>
              <a:t>@TeacherToolkit</a:t>
            </a:r>
            <a:br>
              <a:rPr lang="en-US" sz="2800" b="1" dirty="0" smtClean="0">
                <a:solidFill>
                  <a:srgbClr val="FF0000"/>
                </a:solidFill>
                <a:latin typeface="Century Gothic"/>
                <a:cs typeface="Century Gothic"/>
              </a:rPr>
            </a:br>
            <a:r>
              <a:rPr lang="en-US" sz="2800" b="1" dirty="0" smtClean="0">
                <a:solidFill>
                  <a:srgbClr val="FF0000"/>
                </a:solidFill>
                <a:latin typeface="Century Gothic"/>
                <a:cs typeface="Century Gothic"/>
              </a:rPr>
              <a:t>www.TeacherToolkit.me</a:t>
            </a:r>
            <a:endParaRPr lang="en-US" sz="2800" dirty="0">
              <a:solidFill>
                <a:srgbClr val="FF0000"/>
              </a:solidFill>
              <a:latin typeface="Century Gothic"/>
              <a:cs typeface="Century Gothic"/>
            </a:endParaRPr>
          </a:p>
        </p:txBody>
      </p:sp>
      <p:grpSp>
        <p:nvGrpSpPr>
          <p:cNvPr id="9" name="Group 8"/>
          <p:cNvGrpSpPr/>
          <p:nvPr/>
        </p:nvGrpSpPr>
        <p:grpSpPr>
          <a:xfrm>
            <a:off x="4572000" y="5091041"/>
            <a:ext cx="4362824" cy="1562090"/>
            <a:chOff x="4380450" y="4554328"/>
            <a:chExt cx="4362824" cy="1562090"/>
          </a:xfrm>
        </p:grpSpPr>
        <p:pic>
          <p:nvPicPr>
            <p:cNvPr id="3" name="Picture 2"/>
            <p:cNvPicPr>
              <a:picLocks noChangeAspect="1"/>
            </p:cNvPicPr>
            <p:nvPr/>
          </p:nvPicPr>
          <p:blipFill>
            <a:blip r:embed="rId2"/>
            <a:stretch>
              <a:fillRect/>
            </a:stretch>
          </p:blipFill>
          <p:spPr>
            <a:xfrm>
              <a:off x="5937124" y="4554328"/>
              <a:ext cx="2806150" cy="1562090"/>
            </a:xfrm>
            <a:prstGeom prst="rect">
              <a:avLst/>
            </a:prstGeom>
          </p:spPr>
        </p:pic>
        <p:pic>
          <p:nvPicPr>
            <p:cNvPr id="4" name="Picture 3"/>
            <p:cNvPicPr>
              <a:picLocks noChangeAspect="1"/>
            </p:cNvPicPr>
            <p:nvPr/>
          </p:nvPicPr>
          <p:blipFill>
            <a:blip r:embed="rId3"/>
            <a:stretch>
              <a:fillRect/>
            </a:stretch>
          </p:blipFill>
          <p:spPr>
            <a:xfrm>
              <a:off x="4380450" y="4554328"/>
              <a:ext cx="1556674" cy="1556674"/>
            </a:xfrm>
            <a:prstGeom prst="rect">
              <a:avLst/>
            </a:prstGeom>
          </p:spPr>
        </p:pic>
      </p:gr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78983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71642" y="17651"/>
            <a:ext cx="5002306" cy="6858000"/>
          </a:xfrm>
          <a:prstGeom prst="rect">
            <a:avLst/>
          </a:prstGeom>
        </p:spPr>
      </p:pic>
      <p:sp>
        <p:nvSpPr>
          <p:cNvPr id="2" name="Title 1"/>
          <p:cNvSpPr>
            <a:spLocks noGrp="1"/>
          </p:cNvSpPr>
          <p:nvPr>
            <p:ph type="ctrTitle"/>
          </p:nvPr>
        </p:nvSpPr>
        <p:spPr>
          <a:xfrm>
            <a:off x="116329" y="17651"/>
            <a:ext cx="7784398" cy="833297"/>
          </a:xfrm>
        </p:spPr>
        <p:txBody>
          <a:bodyPr>
            <a:noAutofit/>
          </a:bodyPr>
          <a:lstStyle/>
          <a:p>
            <a:pPr algn="l"/>
            <a:r>
              <a:rPr lang="en-US" sz="5000" b="1" dirty="0" smtClean="0">
                <a:solidFill>
                  <a:srgbClr val="FF0000"/>
                </a:solidFill>
                <a:latin typeface="Century Gothic"/>
                <a:cs typeface="Century Gothic"/>
              </a:rPr>
              <a:t>No</a:t>
            </a:r>
            <a:r>
              <a:rPr lang="en-US" sz="5000" b="1" dirty="0" smtClean="0">
                <a:solidFill>
                  <a:srgbClr val="000000"/>
                </a:solidFill>
                <a:latin typeface="Century Gothic"/>
                <a:cs typeface="Century Gothic"/>
              </a:rPr>
              <a:t> more grades!</a:t>
            </a:r>
            <a:endParaRPr lang="en-US" sz="5000" b="1" dirty="0">
              <a:solidFill>
                <a:srgbClr val="000000"/>
              </a:solidFill>
              <a:latin typeface="Century Gothic"/>
              <a:cs typeface="Century Gothic"/>
            </a:endParaRPr>
          </a:p>
        </p:txBody>
      </p:sp>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4285306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533544" cy="6858001"/>
          </a:xfrm>
          <a:prstGeom prst="rect">
            <a:avLst/>
          </a:prstGeom>
        </p:spPr>
      </p:pic>
      <p:sp>
        <p:nvSpPr>
          <p:cNvPr id="2" name="Title 1"/>
          <p:cNvSpPr>
            <a:spLocks noGrp="1"/>
          </p:cNvSpPr>
          <p:nvPr>
            <p:ph type="ctrTitle"/>
          </p:nvPr>
        </p:nvSpPr>
        <p:spPr>
          <a:xfrm>
            <a:off x="502465" y="1515478"/>
            <a:ext cx="8796866" cy="702734"/>
          </a:xfrm>
        </p:spPr>
        <p:txBody>
          <a:bodyPr>
            <a:normAutofit fontScale="90000"/>
          </a:bodyPr>
          <a:lstStyle/>
          <a:p>
            <a:pPr algn="l"/>
            <a:r>
              <a:rPr lang="en-US" sz="3900" b="1" dirty="0" smtClean="0">
                <a:latin typeface="Century Gothic"/>
                <a:cs typeface="Century Gothic"/>
              </a:rPr>
              <a:t>… that </a:t>
            </a:r>
            <a:r>
              <a:rPr lang="en-US" sz="3900" b="1" dirty="0" smtClean="0">
                <a:solidFill>
                  <a:srgbClr val="FF0000"/>
                </a:solidFill>
                <a:latin typeface="Century Gothic"/>
                <a:cs typeface="Century Gothic"/>
              </a:rPr>
              <a:t>formative</a:t>
            </a:r>
            <a:r>
              <a:rPr lang="en-US" sz="3900" b="1" dirty="0" smtClean="0">
                <a:latin typeface="Century Gothic"/>
                <a:cs typeface="Century Gothic"/>
              </a:rPr>
              <a:t> observations will become the predominant factor for assessing the overall quality of teaching and learning in most schools.</a:t>
            </a:r>
            <a:endParaRPr lang="en-US" sz="3900" b="1" dirty="0">
              <a:latin typeface="Century Gothic"/>
              <a:cs typeface="Century Gothic"/>
            </a:endParaRPr>
          </a:p>
        </p:txBody>
      </p:sp>
      <p:sp>
        <p:nvSpPr>
          <p:cNvPr id="5" name="Rectangle 4"/>
          <p:cNvSpPr/>
          <p:nvPr/>
        </p:nvSpPr>
        <p:spPr>
          <a:xfrm>
            <a:off x="992161" y="5139158"/>
            <a:ext cx="5873590" cy="2862322"/>
          </a:xfrm>
          <a:prstGeom prst="rect">
            <a:avLst/>
          </a:prstGeom>
        </p:spPr>
        <p:txBody>
          <a:bodyPr wrap="square">
            <a:spAutoFit/>
          </a:bodyPr>
          <a:lstStyle/>
          <a:p>
            <a:r>
              <a:rPr lang="en-US" sz="9000" b="1" dirty="0" smtClean="0">
                <a:solidFill>
                  <a:srgbClr val="FF0000"/>
                </a:solidFill>
                <a:latin typeface="Century Gothic"/>
                <a:cs typeface="Century Gothic"/>
              </a:rPr>
              <a:t>Prediction</a:t>
            </a:r>
            <a:r>
              <a:rPr lang="en-US" sz="9000" b="1" dirty="0">
                <a:solidFill>
                  <a:srgbClr val="FF0000"/>
                </a:solidFill>
                <a:latin typeface="Century Gothic"/>
                <a:cs typeface="Century Gothic"/>
              </a:rPr>
              <a:t/>
            </a:r>
            <a:br>
              <a:rPr lang="en-US" sz="9000" b="1" dirty="0">
                <a:solidFill>
                  <a:srgbClr val="FF0000"/>
                </a:solidFill>
                <a:latin typeface="Century Gothic"/>
                <a:cs typeface="Century Gothic"/>
              </a:rPr>
            </a:br>
            <a:endParaRPr lang="en-US" sz="9000" dirty="0"/>
          </a:p>
        </p:txBody>
      </p:sp>
      <p:grpSp>
        <p:nvGrpSpPr>
          <p:cNvPr id="6" name="Group 5"/>
          <p:cNvGrpSpPr/>
          <p:nvPr/>
        </p:nvGrpSpPr>
        <p:grpSpPr>
          <a:xfrm>
            <a:off x="8507014"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8" name="Picture 7"/>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8749541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1501" y="2324100"/>
            <a:ext cx="7809355" cy="702734"/>
          </a:xfrm>
        </p:spPr>
        <p:txBody>
          <a:bodyPr>
            <a:normAutofit fontScale="90000"/>
          </a:bodyPr>
          <a:lstStyle/>
          <a:p>
            <a:pPr algn="r"/>
            <a:r>
              <a:rPr lang="en-US" b="1" dirty="0" smtClean="0">
                <a:latin typeface="Century Gothic"/>
                <a:cs typeface="Century Gothic"/>
              </a:rPr>
              <a:t>What works for </a:t>
            </a:r>
            <a:r>
              <a:rPr lang="en-US" b="1" dirty="0">
                <a:solidFill>
                  <a:srgbClr val="FF0000"/>
                </a:solidFill>
                <a:latin typeface="Century Gothic"/>
                <a:cs typeface="Century Gothic"/>
              </a:rPr>
              <a:t>m</a:t>
            </a:r>
            <a:r>
              <a:rPr lang="en-US" b="1" dirty="0" smtClean="0">
                <a:solidFill>
                  <a:srgbClr val="FF0000"/>
                </a:solidFill>
                <a:latin typeface="Century Gothic"/>
                <a:cs typeface="Century Gothic"/>
              </a:rPr>
              <a:t>y</a:t>
            </a:r>
            <a:r>
              <a:rPr lang="en-US" b="1" dirty="0" smtClean="0">
                <a:latin typeface="Century Gothic"/>
                <a:cs typeface="Century Gothic"/>
              </a:rPr>
              <a:t> school </a:t>
            </a:r>
            <a:br>
              <a:rPr lang="en-US" b="1" dirty="0" smtClean="0">
                <a:latin typeface="Century Gothic"/>
                <a:cs typeface="Century Gothic"/>
              </a:rPr>
            </a:br>
            <a:r>
              <a:rPr lang="en-US" b="1" dirty="0" smtClean="0">
                <a:latin typeface="Century Gothic"/>
                <a:cs typeface="Century Gothic"/>
              </a:rPr>
              <a:t>may not work for </a:t>
            </a:r>
            <a:r>
              <a:rPr lang="en-US" b="1" dirty="0" smtClean="0">
                <a:solidFill>
                  <a:srgbClr val="FF0000"/>
                </a:solidFill>
                <a:latin typeface="Century Gothic"/>
                <a:cs typeface="Century Gothic"/>
              </a:rPr>
              <a:t>your</a:t>
            </a:r>
            <a:r>
              <a:rPr lang="en-US" b="1" dirty="0" smtClean="0">
                <a:latin typeface="Century Gothic"/>
                <a:cs typeface="Century Gothic"/>
              </a:rPr>
              <a:t> school </a:t>
            </a:r>
            <a:endParaRPr lang="en-US" b="1" dirty="0">
              <a:latin typeface="Century Gothic"/>
              <a:cs typeface="Century Gothic"/>
            </a:endParaRPr>
          </a:p>
        </p:txBody>
      </p:sp>
      <p:sp>
        <p:nvSpPr>
          <p:cNvPr id="3" name="Rectangle 2"/>
          <p:cNvSpPr/>
          <p:nvPr/>
        </p:nvSpPr>
        <p:spPr>
          <a:xfrm>
            <a:off x="704434" y="219306"/>
            <a:ext cx="7788459" cy="1846659"/>
          </a:xfrm>
          <a:prstGeom prst="rect">
            <a:avLst/>
          </a:prstGeom>
        </p:spPr>
        <p:txBody>
          <a:bodyPr wrap="square">
            <a:spAutoFit/>
          </a:bodyPr>
          <a:lstStyle/>
          <a:p>
            <a:r>
              <a:rPr lang="en-US" sz="9600" b="1" dirty="0" smtClean="0">
                <a:solidFill>
                  <a:srgbClr val="FF0000"/>
                </a:solidFill>
                <a:latin typeface="Century Gothic"/>
                <a:cs typeface="Century Gothic"/>
              </a:rPr>
              <a:t>Remember!</a:t>
            </a:r>
            <a:r>
              <a:rPr lang="en-US" b="1" dirty="0">
                <a:solidFill>
                  <a:srgbClr val="FF0000"/>
                </a:solidFill>
                <a:latin typeface="Century Gothic"/>
                <a:cs typeface="Century Gothic"/>
              </a:rPr>
              <a:t/>
            </a:r>
            <a:br>
              <a:rPr lang="en-US" b="1" dirty="0">
                <a:solidFill>
                  <a:srgbClr val="FF0000"/>
                </a:solidFill>
                <a:latin typeface="Century Gothic"/>
                <a:cs typeface="Century Gothic"/>
              </a:rPr>
            </a:br>
            <a:endParaRPr lang="en-US" dirty="0"/>
          </a:p>
        </p:txBody>
      </p:sp>
      <p:pic>
        <p:nvPicPr>
          <p:cNvPr id="4" name="Picture 3"/>
          <p:cNvPicPr>
            <a:picLocks noChangeAspect="1"/>
          </p:cNvPicPr>
          <p:nvPr/>
        </p:nvPicPr>
        <p:blipFill>
          <a:blip r:embed="rId2"/>
          <a:stretch>
            <a:fillRect/>
          </a:stretch>
        </p:blipFill>
        <p:spPr>
          <a:xfrm>
            <a:off x="158745" y="4097438"/>
            <a:ext cx="3403394" cy="2579134"/>
          </a:xfrm>
          <a:prstGeom prst="rect">
            <a:avLst/>
          </a:prstGeom>
        </p:spPr>
      </p:pic>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8749541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04017"/>
            <a:ext cx="9143999" cy="5953984"/>
          </a:xfrm>
          <a:prstGeom prst="rect">
            <a:avLst/>
          </a:prstGeom>
        </p:spPr>
      </p:pic>
      <p:sp>
        <p:nvSpPr>
          <p:cNvPr id="2" name="Title 1"/>
          <p:cNvSpPr>
            <a:spLocks noGrp="1"/>
          </p:cNvSpPr>
          <p:nvPr>
            <p:ph type="ctrTitle"/>
          </p:nvPr>
        </p:nvSpPr>
        <p:spPr>
          <a:xfrm>
            <a:off x="555610" y="1464970"/>
            <a:ext cx="4841744" cy="702734"/>
          </a:xfrm>
        </p:spPr>
        <p:txBody>
          <a:bodyPr>
            <a:noAutofit/>
          </a:bodyPr>
          <a:lstStyle/>
          <a:p>
            <a:r>
              <a:rPr lang="en-US" sz="8000" b="1" dirty="0" smtClean="0">
                <a:solidFill>
                  <a:srgbClr val="008000"/>
                </a:solidFill>
                <a:latin typeface="Century Gothic"/>
                <a:cs typeface="Century Gothic"/>
              </a:rPr>
              <a:t>Open</a:t>
            </a:r>
            <a:r>
              <a:rPr lang="en-US" sz="8000" b="1" dirty="0" smtClean="0">
                <a:latin typeface="Century Gothic"/>
                <a:cs typeface="Century Gothic"/>
              </a:rPr>
              <a:t> </a:t>
            </a:r>
            <a:br>
              <a:rPr lang="en-US" sz="8000" b="1" dirty="0" smtClean="0">
                <a:latin typeface="Century Gothic"/>
                <a:cs typeface="Century Gothic"/>
              </a:rPr>
            </a:br>
            <a:r>
              <a:rPr lang="en-US" sz="8000" b="1" dirty="0" smtClean="0">
                <a:latin typeface="Century Gothic"/>
                <a:cs typeface="Century Gothic"/>
              </a:rPr>
              <a:t>vs. </a:t>
            </a:r>
            <a:br>
              <a:rPr lang="en-US" sz="8000" b="1" dirty="0" smtClean="0">
                <a:latin typeface="Century Gothic"/>
                <a:cs typeface="Century Gothic"/>
              </a:rPr>
            </a:br>
            <a:r>
              <a:rPr lang="en-US" sz="8000" b="1" dirty="0" smtClean="0">
                <a:solidFill>
                  <a:srgbClr val="FF0000"/>
                </a:solidFill>
                <a:latin typeface="Century Gothic"/>
                <a:cs typeface="Century Gothic"/>
              </a:rPr>
              <a:t>Closed</a:t>
            </a:r>
            <a:endParaRPr lang="en-US" sz="8000" b="1" dirty="0">
              <a:solidFill>
                <a:srgbClr val="FF0000"/>
              </a:solidFill>
              <a:latin typeface="Century Gothic"/>
              <a:cs typeface="Century Gothic"/>
            </a:endParaRPr>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8749541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833297"/>
          </a:xfrm>
        </p:spPr>
        <p:txBody>
          <a:bodyPr>
            <a:noAutofit/>
          </a:bodyPr>
          <a:lstStyle/>
          <a:p>
            <a:pPr algn="l"/>
            <a:r>
              <a:rPr lang="en-US" sz="5000" b="1" dirty="0" smtClean="0">
                <a:solidFill>
                  <a:srgbClr val="008000"/>
                </a:solidFill>
                <a:latin typeface="Century Gothic"/>
                <a:cs typeface="Century Gothic"/>
              </a:rPr>
              <a:t>Open</a:t>
            </a:r>
            <a:r>
              <a:rPr lang="en-US" sz="5000" b="1" dirty="0" smtClean="0">
                <a:solidFill>
                  <a:srgbClr val="000000"/>
                </a:solidFill>
                <a:latin typeface="Century Gothic"/>
                <a:cs typeface="Century Gothic"/>
              </a:rPr>
              <a:t> vs. </a:t>
            </a:r>
            <a:r>
              <a:rPr lang="en-US" sz="5000" b="1" dirty="0" smtClean="0">
                <a:solidFill>
                  <a:srgbClr val="FF0000"/>
                </a:solidFill>
                <a:latin typeface="Century Gothic"/>
                <a:cs typeface="Century Gothic"/>
              </a:rPr>
              <a:t>Closed</a:t>
            </a:r>
            <a:endParaRPr lang="en-US" sz="5000" b="1" dirty="0">
              <a:solidFill>
                <a:srgbClr val="FF0000"/>
              </a:solidFill>
              <a:latin typeface="Century Gothic"/>
              <a:cs typeface="Century Gothic"/>
            </a:endParaRPr>
          </a:p>
        </p:txBody>
      </p:sp>
      <p:sp>
        <p:nvSpPr>
          <p:cNvPr id="3" name="Title 1"/>
          <p:cNvSpPr txBox="1">
            <a:spLocks/>
          </p:cNvSpPr>
          <p:nvPr/>
        </p:nvSpPr>
        <p:spPr>
          <a:xfrm>
            <a:off x="535156" y="2683245"/>
            <a:ext cx="7784398"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00" b="1" dirty="0" smtClean="0">
                <a:solidFill>
                  <a:srgbClr val="008000"/>
                </a:solidFill>
                <a:latin typeface="Century Gothic"/>
                <a:cs typeface="Century Gothic"/>
              </a:rPr>
              <a:t>Open</a:t>
            </a:r>
            <a:r>
              <a:rPr lang="en-US" sz="5000" b="1" dirty="0" smtClean="0">
                <a:solidFill>
                  <a:srgbClr val="000000"/>
                </a:solidFill>
                <a:latin typeface="Century Gothic"/>
                <a:cs typeface="Century Gothic"/>
              </a:rPr>
              <a:t> = formative</a:t>
            </a:r>
          </a:p>
          <a:p>
            <a:r>
              <a:rPr lang="en-US" sz="5000" b="1" dirty="0" smtClean="0">
                <a:solidFill>
                  <a:srgbClr val="FF0000"/>
                </a:solidFill>
                <a:latin typeface="Century Gothic"/>
                <a:cs typeface="Century Gothic"/>
              </a:rPr>
              <a:t>Closed</a:t>
            </a:r>
            <a:r>
              <a:rPr lang="en-US" sz="5000" b="1" dirty="0" smtClean="0">
                <a:solidFill>
                  <a:srgbClr val="000000"/>
                </a:solidFill>
                <a:latin typeface="Century Gothic"/>
                <a:cs typeface="Century Gothic"/>
              </a:rPr>
              <a:t> = summative</a:t>
            </a:r>
            <a:endParaRPr lang="en-US" sz="5000" b="1" dirty="0">
              <a:solidFill>
                <a:srgbClr val="000000"/>
              </a:solidFill>
              <a:latin typeface="Century Gothic"/>
              <a:cs typeface="Century Gothic"/>
            </a:endParaRPr>
          </a:p>
        </p:txBody>
      </p:sp>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892836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8299" y="5848550"/>
            <a:ext cx="8976775" cy="5573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b="1" dirty="0" smtClean="0">
                <a:ln>
                  <a:solidFill>
                    <a:schemeClr val="tx1"/>
                  </a:solidFill>
                </a:ln>
                <a:solidFill>
                  <a:srgbClr val="000000"/>
                </a:solidFill>
                <a:latin typeface="Century Gothic"/>
                <a:cs typeface="Century Gothic"/>
              </a:rPr>
              <a:t>If you could observe someone, who would it be and why?</a:t>
            </a:r>
            <a:endParaRPr lang="en-US" sz="2400" b="1" dirty="0">
              <a:ln>
                <a:solidFill>
                  <a:schemeClr val="tx1"/>
                </a:solidFill>
              </a:ln>
              <a:solidFill>
                <a:srgbClr val="000000"/>
              </a:solidFill>
              <a:latin typeface="Century Gothic"/>
              <a:cs typeface="Century Gothic"/>
            </a:endParaRPr>
          </a:p>
        </p:txBody>
      </p:sp>
      <p:sp>
        <p:nvSpPr>
          <p:cNvPr id="5" name="Rectangle 4"/>
          <p:cNvSpPr/>
          <p:nvPr/>
        </p:nvSpPr>
        <p:spPr>
          <a:xfrm>
            <a:off x="6863567" y="6561506"/>
            <a:ext cx="1904513" cy="246221"/>
          </a:xfrm>
          <a:prstGeom prst="rect">
            <a:avLst/>
          </a:prstGeom>
        </p:spPr>
        <p:txBody>
          <a:bodyPr wrap="none">
            <a:spAutoFit/>
          </a:bodyPr>
          <a:lstStyle/>
          <a:p>
            <a:r>
              <a:rPr lang="en-US" sz="1000" dirty="0" smtClean="0"/>
              <a:t>Image: </a:t>
            </a:r>
            <a:r>
              <a:rPr lang="en-US" sz="1000" dirty="0">
                <a:hlinkClick r:id="rId3"/>
              </a:rPr>
              <a:t>www.huffingtonpost.com</a:t>
            </a:r>
            <a:endParaRPr lang="en-US" sz="1000" dirty="0"/>
          </a:p>
        </p:txBody>
      </p:sp>
      <p:pic>
        <p:nvPicPr>
          <p:cNvPr id="4" name="Picture 3"/>
          <p:cNvPicPr>
            <a:picLocks noChangeAspect="1"/>
          </p:cNvPicPr>
          <p:nvPr/>
        </p:nvPicPr>
        <p:blipFill>
          <a:blip r:embed="rId4"/>
          <a:stretch>
            <a:fillRect/>
          </a:stretch>
        </p:blipFill>
        <p:spPr>
          <a:xfrm>
            <a:off x="0" y="1143000"/>
            <a:ext cx="9144000" cy="4572000"/>
          </a:xfrm>
          <a:prstGeom prst="rect">
            <a:avLst/>
          </a:prstGeom>
        </p:spPr>
      </p:pic>
      <p:sp>
        <p:nvSpPr>
          <p:cNvPr id="11" name="Title 1"/>
          <p:cNvSpPr txBox="1">
            <a:spLocks/>
          </p:cNvSpPr>
          <p:nvPr/>
        </p:nvSpPr>
        <p:spPr>
          <a:xfrm>
            <a:off x="571954" y="182939"/>
            <a:ext cx="7784398"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000" b="1" dirty="0" smtClean="0">
                <a:solidFill>
                  <a:srgbClr val="000000"/>
                </a:solidFill>
                <a:latin typeface="Century Gothic"/>
                <a:cs typeface="Century Gothic"/>
              </a:rPr>
              <a:t>Don’t forget …</a:t>
            </a:r>
            <a:endParaRPr lang="en-US" sz="5000" b="1" dirty="0">
              <a:solidFill>
                <a:srgbClr val="000000"/>
              </a:solidFill>
              <a:latin typeface="Century Gothic"/>
              <a:cs typeface="Century Gothic"/>
            </a:endParaRPr>
          </a:p>
        </p:txBody>
      </p:sp>
      <p:grpSp>
        <p:nvGrpSpPr>
          <p:cNvPr id="6" name="Group 5"/>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8" name="Picture 7"/>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4016949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0380"/>
          </a:xfrm>
          <a:prstGeom prst="rect">
            <a:avLst/>
          </a:prstGeom>
        </p:spPr>
      </p:pic>
    </p:spTree>
    <p:extLst>
      <p:ext uri="{BB962C8B-B14F-4D97-AF65-F5344CB8AC3E}">
        <p14:creationId xmlns:p14="http://schemas.microsoft.com/office/powerpoint/2010/main" val="18749541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1439333"/>
            <a:ext cx="8796866" cy="702734"/>
          </a:xfrm>
        </p:spPr>
        <p:txBody>
          <a:bodyPr>
            <a:noAutofit/>
          </a:bodyPr>
          <a:lstStyle/>
          <a:p>
            <a:r>
              <a:rPr lang="en-US" sz="6000" b="1" dirty="0" smtClean="0">
                <a:latin typeface="Century Gothic"/>
                <a:cs typeface="Century Gothic"/>
              </a:rPr>
              <a:t>September 18</a:t>
            </a:r>
            <a:r>
              <a:rPr lang="en-US" sz="6000" b="1" baseline="30000" dirty="0" smtClean="0">
                <a:latin typeface="Century Gothic"/>
                <a:cs typeface="Century Gothic"/>
              </a:rPr>
              <a:t>th</a:t>
            </a:r>
            <a:r>
              <a:rPr lang="en-US" sz="6000" b="1" dirty="0" smtClean="0">
                <a:latin typeface="Century Gothic"/>
                <a:cs typeface="Century Gothic"/>
              </a:rPr>
              <a:t> 2014</a:t>
            </a:r>
            <a:endParaRPr lang="en-US" sz="6000" b="1" dirty="0">
              <a:latin typeface="Century Gothic"/>
              <a:cs typeface="Century Gothic"/>
            </a:endParaRPr>
          </a:p>
        </p:txBody>
      </p:sp>
      <p:pic>
        <p:nvPicPr>
          <p:cNvPr id="3" name="Picture 2"/>
          <p:cNvPicPr>
            <a:picLocks noChangeAspect="1"/>
          </p:cNvPicPr>
          <p:nvPr/>
        </p:nvPicPr>
        <p:blipFill>
          <a:blip r:embed="rId2"/>
          <a:stretch>
            <a:fillRect/>
          </a:stretch>
        </p:blipFill>
        <p:spPr>
          <a:xfrm>
            <a:off x="2258216" y="3110995"/>
            <a:ext cx="4826000" cy="3619500"/>
          </a:xfrm>
          <a:prstGeom prst="rect">
            <a:avLst/>
          </a:prstGeom>
        </p:spPr>
      </p:pic>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7805728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9890896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30000"/>
          </a:blip>
          <a:stretch>
            <a:fillRect/>
          </a:stretch>
        </p:blipFill>
        <p:spPr>
          <a:xfrm>
            <a:off x="0" y="0"/>
            <a:ext cx="9144000" cy="6858000"/>
          </a:xfrm>
          <a:prstGeom prst="rect">
            <a:avLst/>
          </a:prstGeom>
        </p:spPr>
      </p:pic>
      <p:sp>
        <p:nvSpPr>
          <p:cNvPr id="2" name="Title 1"/>
          <p:cNvSpPr>
            <a:spLocks noGrp="1"/>
          </p:cNvSpPr>
          <p:nvPr>
            <p:ph type="ctrTitle"/>
          </p:nvPr>
        </p:nvSpPr>
        <p:spPr>
          <a:xfrm>
            <a:off x="347134" y="2421528"/>
            <a:ext cx="8796866" cy="702734"/>
          </a:xfrm>
        </p:spPr>
        <p:txBody>
          <a:bodyPr>
            <a:normAutofit fontScale="90000"/>
          </a:bodyPr>
          <a:lstStyle/>
          <a:p>
            <a:r>
              <a:rPr lang="en-US" sz="5600" b="1" dirty="0" smtClean="0">
                <a:solidFill>
                  <a:srgbClr val="FF0000"/>
                </a:solidFill>
                <a:latin typeface="Century Gothic"/>
                <a:cs typeface="Century Gothic"/>
              </a:rPr>
              <a:t>Observing the Observers</a:t>
            </a:r>
            <a:br>
              <a:rPr lang="en-US" sz="5600" b="1" dirty="0" smtClean="0">
                <a:solidFill>
                  <a:srgbClr val="FF0000"/>
                </a:solidFill>
                <a:latin typeface="Century Gothic"/>
                <a:cs typeface="Century Gothic"/>
              </a:rPr>
            </a:br>
            <a:r>
              <a:rPr lang="en-US" sz="5600" b="1" dirty="0">
                <a:solidFill>
                  <a:srgbClr val="FF0000"/>
                </a:solidFill>
                <a:latin typeface="Century Gothic"/>
                <a:cs typeface="Century Gothic"/>
              </a:rPr>
              <a:t/>
            </a:r>
            <a:br>
              <a:rPr lang="en-US" sz="5600" b="1" dirty="0">
                <a:solidFill>
                  <a:srgbClr val="FF0000"/>
                </a:solidFill>
                <a:latin typeface="Century Gothic"/>
                <a:cs typeface="Century Gothic"/>
              </a:rPr>
            </a:br>
            <a:r>
              <a:rPr lang="en-US" b="1" dirty="0" smtClean="0">
                <a:latin typeface="Century Gothic"/>
                <a:cs typeface="Century Gothic"/>
              </a:rPr>
              <a:t>Impact on achievement </a:t>
            </a:r>
            <a:br>
              <a:rPr lang="en-US" b="1" dirty="0" smtClean="0">
                <a:latin typeface="Century Gothic"/>
                <a:cs typeface="Century Gothic"/>
              </a:rPr>
            </a:br>
            <a:r>
              <a:rPr lang="en-US" b="1" dirty="0" smtClean="0">
                <a:solidFill>
                  <a:srgbClr val="FF0000"/>
                </a:solidFill>
                <a:latin typeface="Century Gothic"/>
                <a:cs typeface="Century Gothic"/>
              </a:rPr>
              <a:t>versus</a:t>
            </a:r>
            <a:br>
              <a:rPr lang="en-US" b="1" dirty="0" smtClean="0">
                <a:solidFill>
                  <a:srgbClr val="FF0000"/>
                </a:solidFill>
                <a:latin typeface="Century Gothic"/>
                <a:cs typeface="Century Gothic"/>
              </a:rPr>
            </a:br>
            <a:r>
              <a:rPr lang="en-US" b="1" dirty="0" smtClean="0">
                <a:latin typeface="Century Gothic"/>
                <a:cs typeface="Century Gothic"/>
              </a:rPr>
              <a:t>Teaching and Learning</a:t>
            </a:r>
            <a:endParaRPr lang="en-US" b="1" dirty="0">
              <a:latin typeface="Century Gothic"/>
              <a:cs typeface="Century Gothic"/>
            </a:endParaRPr>
          </a:p>
        </p:txBody>
      </p:sp>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2312066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581937"/>
          </a:xfrm>
        </p:spPr>
        <p:txBody>
          <a:bodyPr>
            <a:noAutofit/>
          </a:bodyPr>
          <a:lstStyle/>
          <a:p>
            <a:pPr algn="l"/>
            <a:r>
              <a:rPr lang="en-US" sz="5000" b="1" dirty="0" smtClean="0">
                <a:solidFill>
                  <a:srgbClr val="000000"/>
                </a:solidFill>
                <a:latin typeface="Century Gothic" panose="020B0502020202020204" pitchFamily="34" charset="0"/>
                <a:cs typeface="Impact"/>
              </a:rPr>
              <a:t>Start thinking …</a:t>
            </a:r>
            <a:endParaRPr lang="en-US" sz="5000" b="1" dirty="0">
              <a:solidFill>
                <a:srgbClr val="000000"/>
              </a:solidFill>
              <a:latin typeface="Century Gothic" panose="020B0502020202020204" pitchFamily="34" charset="0"/>
              <a:cs typeface="Impact"/>
            </a:endParaRPr>
          </a:p>
        </p:txBody>
      </p:sp>
      <p:pic>
        <p:nvPicPr>
          <p:cNvPr id="4" name="Picture 3"/>
          <p:cNvPicPr>
            <a:picLocks noChangeAspect="1"/>
          </p:cNvPicPr>
          <p:nvPr/>
        </p:nvPicPr>
        <p:blipFill>
          <a:blip r:embed="rId3"/>
          <a:stretch>
            <a:fillRect/>
          </a:stretch>
        </p:blipFill>
        <p:spPr>
          <a:xfrm>
            <a:off x="0" y="764381"/>
            <a:ext cx="9144000" cy="6093619"/>
          </a:xfrm>
          <a:prstGeom prst="rect">
            <a:avLst/>
          </a:prstGeom>
        </p:spPr>
      </p:pic>
      <p:sp>
        <p:nvSpPr>
          <p:cNvPr id="9" name="Title 1"/>
          <p:cNvSpPr txBox="1">
            <a:spLocks/>
          </p:cNvSpPr>
          <p:nvPr/>
        </p:nvSpPr>
        <p:spPr>
          <a:xfrm>
            <a:off x="697977" y="5892093"/>
            <a:ext cx="7968585" cy="5573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dirty="0" smtClean="0">
                <a:ln>
                  <a:solidFill>
                    <a:schemeClr val="tx1"/>
                  </a:solidFill>
                </a:ln>
                <a:solidFill>
                  <a:schemeClr val="bg1"/>
                </a:solidFill>
                <a:latin typeface="Impact"/>
                <a:cs typeface="Impact"/>
              </a:rPr>
              <a:t>If you could observe someone teach,</a:t>
            </a:r>
          </a:p>
          <a:p>
            <a:pPr algn="l"/>
            <a:r>
              <a:rPr lang="en-US" sz="3000" dirty="0" smtClean="0">
                <a:ln>
                  <a:solidFill>
                    <a:schemeClr val="tx1"/>
                  </a:solidFill>
                </a:ln>
                <a:solidFill>
                  <a:schemeClr val="bg1"/>
                </a:solidFill>
                <a:latin typeface="Impact"/>
                <a:cs typeface="Impact"/>
              </a:rPr>
              <a:t> 							who would it be and why?</a:t>
            </a:r>
            <a:endParaRPr lang="en-US" sz="3000" dirty="0">
              <a:ln>
                <a:solidFill>
                  <a:schemeClr val="tx1"/>
                </a:solidFill>
              </a:ln>
              <a:solidFill>
                <a:schemeClr val="bg1"/>
              </a:solidFill>
              <a:latin typeface="Impact"/>
              <a:cs typeface="Impact"/>
            </a:endParaRPr>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292089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1" y="2847035"/>
            <a:ext cx="8796866" cy="702734"/>
          </a:xfrm>
        </p:spPr>
        <p:txBody>
          <a:bodyPr>
            <a:noAutofit/>
          </a:bodyPr>
          <a:lstStyle/>
          <a:p>
            <a:r>
              <a:rPr lang="en-US" sz="3500" b="1" dirty="0" smtClean="0">
                <a:latin typeface="Century Gothic"/>
                <a:cs typeface="Century Gothic"/>
              </a:rPr>
              <a:t>It is very significant that Ofsted liked what they saw in our classrooms. </a:t>
            </a:r>
            <a:br>
              <a:rPr lang="en-US" sz="3500" b="1" dirty="0" smtClean="0">
                <a:latin typeface="Century Gothic"/>
                <a:cs typeface="Century Gothic"/>
              </a:rPr>
            </a:br>
            <a:r>
              <a:rPr lang="en-US" sz="3500" b="1" dirty="0">
                <a:latin typeface="Century Gothic"/>
                <a:cs typeface="Century Gothic"/>
              </a:rPr>
              <a:t/>
            </a:r>
            <a:br>
              <a:rPr lang="en-US" sz="3500" b="1" dirty="0">
                <a:latin typeface="Century Gothic"/>
                <a:cs typeface="Century Gothic"/>
              </a:rPr>
            </a:br>
            <a:r>
              <a:rPr lang="en-US" sz="3500" b="1" dirty="0" smtClean="0">
                <a:latin typeface="Century Gothic"/>
                <a:cs typeface="Century Gothic"/>
              </a:rPr>
              <a:t>However, our headline results determined our overall teaching and learning grade. </a:t>
            </a:r>
            <a:br>
              <a:rPr lang="en-US" sz="3500" b="1" dirty="0" smtClean="0">
                <a:latin typeface="Century Gothic"/>
                <a:cs typeface="Century Gothic"/>
              </a:rPr>
            </a:br>
            <a:r>
              <a:rPr lang="en-US" sz="3500" b="1" dirty="0">
                <a:latin typeface="Century Gothic"/>
                <a:cs typeface="Century Gothic"/>
              </a:rPr>
              <a:t/>
            </a:r>
            <a:br>
              <a:rPr lang="en-US" sz="3500" b="1" dirty="0">
                <a:latin typeface="Century Gothic"/>
                <a:cs typeface="Century Gothic"/>
              </a:rPr>
            </a:br>
            <a:r>
              <a:rPr lang="en-US" sz="3500" b="1" dirty="0" smtClean="0">
                <a:latin typeface="Century Gothic"/>
                <a:cs typeface="Century Gothic"/>
              </a:rPr>
              <a:t>If our results had been higher, then our grade for teaching and learning would have too. </a:t>
            </a:r>
            <a:endParaRPr lang="en-US" sz="3500" b="1" dirty="0">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7805728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2882900"/>
            <a:ext cx="8796866" cy="702734"/>
          </a:xfrm>
        </p:spPr>
        <p:txBody>
          <a:bodyPr>
            <a:normAutofit fontScale="90000"/>
          </a:bodyPr>
          <a:lstStyle/>
          <a:p>
            <a:r>
              <a:rPr lang="en-US" b="1" dirty="0" smtClean="0">
                <a:latin typeface="Century Gothic"/>
                <a:cs typeface="Century Gothic"/>
              </a:rPr>
              <a:t>Therefore, if outcomes require improvement, </a:t>
            </a:r>
            <a:r>
              <a:rPr lang="en-US" b="1" dirty="0" smtClean="0">
                <a:solidFill>
                  <a:srgbClr val="FF0000"/>
                </a:solidFill>
                <a:latin typeface="Century Gothic"/>
                <a:cs typeface="Century Gothic"/>
              </a:rPr>
              <a:t>then teaching</a:t>
            </a:r>
            <a:br>
              <a:rPr lang="en-US" b="1" dirty="0" smtClean="0">
                <a:solidFill>
                  <a:srgbClr val="FF0000"/>
                </a:solidFill>
                <a:latin typeface="Century Gothic"/>
                <a:cs typeface="Century Gothic"/>
              </a:rPr>
            </a:br>
            <a:r>
              <a:rPr lang="en-US" b="1" dirty="0" smtClean="0">
                <a:solidFill>
                  <a:srgbClr val="FF0000"/>
                </a:solidFill>
                <a:latin typeface="Century Gothic"/>
                <a:cs typeface="Century Gothic"/>
              </a:rPr>
              <a:t> and learning over time </a:t>
            </a:r>
            <a:br>
              <a:rPr lang="en-US" b="1" dirty="0" smtClean="0">
                <a:solidFill>
                  <a:srgbClr val="FF0000"/>
                </a:solidFill>
                <a:latin typeface="Century Gothic"/>
                <a:cs typeface="Century Gothic"/>
              </a:rPr>
            </a:br>
            <a:r>
              <a:rPr lang="en-US" b="1" dirty="0" smtClean="0">
                <a:solidFill>
                  <a:srgbClr val="FF0000"/>
                </a:solidFill>
                <a:latin typeface="Century Gothic"/>
                <a:cs typeface="Century Gothic"/>
              </a:rPr>
              <a:t>cannot be better </a:t>
            </a:r>
            <a:r>
              <a:rPr lang="en-US" b="1" dirty="0" smtClean="0">
                <a:latin typeface="Century Gothic"/>
                <a:cs typeface="Century Gothic"/>
              </a:rPr>
              <a:t>…</a:t>
            </a:r>
            <a:br>
              <a:rPr lang="en-US" b="1" dirty="0" smtClean="0">
                <a:latin typeface="Century Gothic"/>
                <a:cs typeface="Century Gothic"/>
              </a:rPr>
            </a:br>
            <a:r>
              <a:rPr lang="en-US" b="1" dirty="0">
                <a:latin typeface="Century Gothic"/>
                <a:cs typeface="Century Gothic"/>
              </a:rPr>
              <a:t/>
            </a:r>
            <a:br>
              <a:rPr lang="en-US" b="1" dirty="0">
                <a:latin typeface="Century Gothic"/>
                <a:cs typeface="Century Gothic"/>
              </a:rPr>
            </a:br>
            <a:r>
              <a:rPr lang="en-US" b="1" dirty="0" smtClean="0">
                <a:latin typeface="Century Gothic"/>
                <a:cs typeface="Century Gothic"/>
              </a:rPr>
              <a:t>… which makes one wonder what significance no grading of lesson observations </a:t>
            </a:r>
            <a:r>
              <a:rPr lang="en-US" b="1" i="1" dirty="0" smtClean="0">
                <a:solidFill>
                  <a:srgbClr val="FF0000"/>
                </a:solidFill>
                <a:latin typeface="Century Gothic"/>
                <a:cs typeface="Century Gothic"/>
              </a:rPr>
              <a:t>actually</a:t>
            </a:r>
            <a:r>
              <a:rPr lang="en-US" b="1" dirty="0" smtClean="0">
                <a:solidFill>
                  <a:srgbClr val="FF0000"/>
                </a:solidFill>
                <a:latin typeface="Century Gothic"/>
                <a:cs typeface="Century Gothic"/>
              </a:rPr>
              <a:t> </a:t>
            </a:r>
            <a:r>
              <a:rPr lang="en-US" b="1" dirty="0" smtClean="0">
                <a:latin typeface="Century Gothic"/>
                <a:cs typeface="Century Gothic"/>
              </a:rPr>
              <a:t>has on the outcome of an inspection. </a:t>
            </a:r>
            <a:endParaRPr lang="en-US" b="1" dirty="0">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0945646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2882900"/>
            <a:ext cx="8796866" cy="702734"/>
          </a:xfrm>
        </p:spPr>
        <p:txBody>
          <a:bodyPr>
            <a:noAutofit/>
          </a:bodyPr>
          <a:lstStyle/>
          <a:p>
            <a:r>
              <a:rPr lang="en-US" sz="5000" b="1" dirty="0" smtClean="0">
                <a:latin typeface="Century Gothic"/>
                <a:cs typeface="Century Gothic"/>
              </a:rPr>
              <a:t>Qualitative or </a:t>
            </a:r>
            <a:r>
              <a:rPr lang="en-US" sz="5000" b="1" dirty="0" err="1" smtClean="0">
                <a:latin typeface="Century Gothic"/>
                <a:cs typeface="Century Gothic"/>
              </a:rPr>
              <a:t>Quantative</a:t>
            </a:r>
            <a:r>
              <a:rPr lang="en-US" sz="5000" b="1" dirty="0" smtClean="0">
                <a:latin typeface="Century Gothic"/>
                <a:cs typeface="Century Gothic"/>
              </a:rPr>
              <a:t>?</a:t>
            </a:r>
            <a:endParaRPr lang="en-US" sz="5000" b="1" dirty="0">
              <a:latin typeface="Century Gothic"/>
              <a:cs typeface="Century Gothic"/>
            </a:endParaRPr>
          </a:p>
        </p:txBody>
      </p:sp>
      <p:pic>
        <p:nvPicPr>
          <p:cNvPr id="3" name="Picture 2"/>
          <p:cNvPicPr>
            <a:picLocks noChangeAspect="1"/>
          </p:cNvPicPr>
          <p:nvPr/>
        </p:nvPicPr>
        <p:blipFill>
          <a:blip r:embed="rId2"/>
          <a:stretch>
            <a:fillRect/>
          </a:stretch>
        </p:blipFill>
        <p:spPr>
          <a:xfrm>
            <a:off x="1491835" y="803612"/>
            <a:ext cx="1613648" cy="1463541"/>
          </a:xfrm>
          <a:prstGeom prst="rect">
            <a:avLst/>
          </a:prstGeom>
        </p:spPr>
      </p:pic>
      <p:pic>
        <p:nvPicPr>
          <p:cNvPr id="4" name="Picture 3"/>
          <p:cNvPicPr>
            <a:picLocks noChangeAspect="1"/>
          </p:cNvPicPr>
          <p:nvPr/>
        </p:nvPicPr>
        <p:blipFill>
          <a:blip r:embed="rId3"/>
          <a:stretch>
            <a:fillRect/>
          </a:stretch>
        </p:blipFill>
        <p:spPr>
          <a:xfrm>
            <a:off x="5079862" y="714323"/>
            <a:ext cx="2903310" cy="1979530"/>
          </a:xfrm>
          <a:prstGeom prst="rect">
            <a:avLst/>
          </a:prstGeom>
        </p:spPr>
      </p:pic>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7784840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2882900"/>
            <a:ext cx="8796866" cy="702734"/>
          </a:xfrm>
        </p:spPr>
        <p:txBody>
          <a:bodyPr>
            <a:noAutofit/>
          </a:bodyPr>
          <a:lstStyle/>
          <a:p>
            <a:pPr algn="l"/>
            <a:r>
              <a:rPr lang="en-US" sz="3200" b="1" dirty="0" smtClean="0">
                <a:latin typeface="Century Gothic"/>
                <a:cs typeface="Century Gothic"/>
              </a:rPr>
              <a:t>“I once </a:t>
            </a:r>
            <a:r>
              <a:rPr lang="en-US" sz="3200" b="1" dirty="0">
                <a:latin typeface="Century Gothic"/>
                <a:cs typeface="Century Gothic"/>
              </a:rPr>
              <a:t>attended a conference session where a senior leader told us that, in his school, 85.26% of lessons were good or outstanding. H</a:t>
            </a:r>
            <a:r>
              <a:rPr lang="en-US" sz="3200" b="1" dirty="0" smtClean="0">
                <a:latin typeface="Century Gothic"/>
                <a:cs typeface="Century Gothic"/>
              </a:rPr>
              <a:t>ow delusional </a:t>
            </a:r>
            <a:r>
              <a:rPr lang="en-US" sz="3200" b="1" dirty="0">
                <a:latin typeface="Century Gothic"/>
                <a:cs typeface="Century Gothic"/>
              </a:rPr>
              <a:t>that </a:t>
            </a:r>
            <a:r>
              <a:rPr lang="en-US" sz="3200" b="1" dirty="0" smtClean="0">
                <a:latin typeface="Century Gothic"/>
                <a:cs typeface="Century Gothic"/>
              </a:rPr>
              <a:t>this seems</a:t>
            </a:r>
            <a:r>
              <a:rPr lang="en-US" sz="3200" b="1" dirty="0">
                <a:latin typeface="Century Gothic"/>
                <a:cs typeface="Century Gothic"/>
              </a:rPr>
              <a:t> </a:t>
            </a:r>
            <a:r>
              <a:rPr lang="en-US" sz="3200" b="1" dirty="0" smtClean="0">
                <a:latin typeface="Century Gothic"/>
                <a:cs typeface="Century Gothic"/>
              </a:rPr>
              <a:t>and </a:t>
            </a:r>
            <a:r>
              <a:rPr lang="en-US" sz="3200" b="1" dirty="0">
                <a:latin typeface="Century Gothic"/>
                <a:cs typeface="Century Gothic"/>
              </a:rPr>
              <a:t>how toxic; a symptom of how far we’d fallen into the accountability abyss, </a:t>
            </a:r>
            <a:r>
              <a:rPr lang="en-US" sz="3200" b="1" dirty="0">
                <a:solidFill>
                  <a:srgbClr val="FF0000"/>
                </a:solidFill>
                <a:latin typeface="Century Gothic"/>
                <a:cs typeface="Century Gothic"/>
              </a:rPr>
              <a:t>losing sight of our professionalism</a:t>
            </a:r>
            <a:r>
              <a:rPr lang="en-US" sz="3200" b="1" dirty="0" smtClean="0">
                <a:latin typeface="Century Gothic"/>
                <a:cs typeface="Century Gothic"/>
              </a:rPr>
              <a:t>.”</a:t>
            </a:r>
            <a:br>
              <a:rPr lang="en-US" sz="3200" b="1" dirty="0" smtClean="0">
                <a:latin typeface="Century Gothic"/>
                <a:cs typeface="Century Gothic"/>
              </a:rPr>
            </a:br>
            <a:r>
              <a:rPr lang="en-US" sz="3000" b="1" dirty="0">
                <a:latin typeface="Century Gothic"/>
                <a:cs typeface="Century Gothic"/>
              </a:rPr>
              <a:t/>
            </a:r>
            <a:br>
              <a:rPr lang="en-US" sz="3000" b="1" dirty="0">
                <a:latin typeface="Century Gothic"/>
                <a:cs typeface="Century Gothic"/>
              </a:rPr>
            </a:br>
            <a:r>
              <a:rPr lang="en-US" sz="3000" b="1" dirty="0" smtClean="0">
                <a:latin typeface="Century Gothic"/>
                <a:cs typeface="Century Gothic"/>
              </a:rPr>
              <a:t>@</a:t>
            </a:r>
            <a:r>
              <a:rPr lang="en-US" sz="3000" b="1" dirty="0" err="1" smtClean="0">
                <a:latin typeface="Century Gothic"/>
                <a:cs typeface="Century Gothic"/>
              </a:rPr>
              <a:t>headguruteacher</a:t>
            </a:r>
            <a:r>
              <a:rPr lang="en-US" sz="3000" b="1" dirty="0" smtClean="0">
                <a:latin typeface="Century Gothic"/>
                <a:cs typeface="Century Gothic"/>
              </a:rPr>
              <a:t/>
            </a:r>
            <a:br>
              <a:rPr lang="en-US" sz="3000" b="1" dirty="0" smtClean="0">
                <a:latin typeface="Century Gothic"/>
                <a:cs typeface="Century Gothic"/>
              </a:rPr>
            </a:br>
            <a:r>
              <a:rPr lang="en-US" sz="3000" b="1" dirty="0" smtClean="0">
                <a:latin typeface="Century Gothic"/>
                <a:cs typeface="Century Gothic"/>
              </a:rPr>
              <a:t>Headteacher </a:t>
            </a:r>
            <a:br>
              <a:rPr lang="en-US" sz="3000" b="1" dirty="0" smtClean="0">
                <a:latin typeface="Century Gothic"/>
                <a:cs typeface="Century Gothic"/>
              </a:rPr>
            </a:br>
            <a:r>
              <a:rPr lang="en-US" sz="3000" b="1" dirty="0" err="1" smtClean="0">
                <a:latin typeface="Century Gothic"/>
                <a:cs typeface="Century Gothic"/>
              </a:rPr>
              <a:t>Highbury</a:t>
            </a:r>
            <a:r>
              <a:rPr lang="en-US" sz="3000" b="1" dirty="0" smtClean="0">
                <a:latin typeface="Century Gothic"/>
                <a:cs typeface="Century Gothic"/>
              </a:rPr>
              <a:t> Grove School</a:t>
            </a:r>
            <a:endParaRPr lang="en-US" sz="3000" b="1" dirty="0">
              <a:latin typeface="Century Gothic"/>
              <a:cs typeface="Century Gothic"/>
            </a:endParaRPr>
          </a:p>
        </p:txBody>
      </p:sp>
      <p:pic>
        <p:nvPicPr>
          <p:cNvPr id="3" name="Picture 2"/>
          <p:cNvPicPr>
            <a:picLocks noChangeAspect="1"/>
          </p:cNvPicPr>
          <p:nvPr/>
        </p:nvPicPr>
        <p:blipFill>
          <a:blip r:embed="rId2"/>
          <a:stretch>
            <a:fillRect/>
          </a:stretch>
        </p:blipFill>
        <p:spPr>
          <a:xfrm>
            <a:off x="7050355" y="4359484"/>
            <a:ext cx="1406988" cy="1786466"/>
          </a:xfrm>
          <a:prstGeom prst="rect">
            <a:avLst/>
          </a:prstGeom>
        </p:spPr>
      </p:pic>
    </p:spTree>
    <p:extLst>
      <p:ext uri="{BB962C8B-B14F-4D97-AF65-F5344CB8AC3E}">
        <p14:creationId xmlns:p14="http://schemas.microsoft.com/office/powerpoint/2010/main" val="35211133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2882900"/>
            <a:ext cx="8796866" cy="702734"/>
          </a:xfrm>
        </p:spPr>
        <p:txBody>
          <a:bodyPr>
            <a:noAutofit/>
          </a:bodyPr>
          <a:lstStyle/>
          <a:p>
            <a:pPr algn="l"/>
            <a:r>
              <a:rPr lang="en-US" sz="3000" b="1" dirty="0" smtClean="0">
                <a:solidFill>
                  <a:srgbClr val="FF0000"/>
                </a:solidFill>
                <a:latin typeface="Century Gothic"/>
                <a:cs typeface="Century Gothic"/>
              </a:rPr>
              <a:t>On observing 97 lessons this term …</a:t>
            </a:r>
            <a:br>
              <a:rPr lang="en-US" sz="3000" b="1" dirty="0" smtClean="0">
                <a:solidFill>
                  <a:srgbClr val="FF0000"/>
                </a:solidFill>
                <a:latin typeface="Century Gothic"/>
                <a:cs typeface="Century Gothic"/>
              </a:rPr>
            </a:br>
            <a:r>
              <a:rPr lang="en-US" sz="3000" b="1" dirty="0">
                <a:latin typeface="Century Gothic"/>
                <a:cs typeface="Century Gothic"/>
              </a:rPr>
              <a:t/>
            </a:r>
            <a:br>
              <a:rPr lang="en-US" sz="3000" b="1" dirty="0">
                <a:latin typeface="Century Gothic"/>
                <a:cs typeface="Century Gothic"/>
              </a:rPr>
            </a:br>
            <a:r>
              <a:rPr lang="en-US" sz="3000" b="1" dirty="0" smtClean="0">
                <a:latin typeface="Century Gothic"/>
                <a:cs typeface="Century Gothic"/>
              </a:rPr>
              <a:t>“The </a:t>
            </a:r>
            <a:r>
              <a:rPr lang="en-US" sz="3000" b="1" dirty="0">
                <a:latin typeface="Century Gothic"/>
                <a:cs typeface="Century Gothic"/>
              </a:rPr>
              <a:t>lessons are more normal. You see regular lessons. People tell me so; they fret less about putting on a show and I’m more confident that what I see is what the students get on a normal day.  There may be some tidying up but it’s not a performance</a:t>
            </a:r>
            <a:r>
              <a:rPr lang="en-US" sz="3000" b="1" dirty="0" smtClean="0">
                <a:latin typeface="Century Gothic"/>
                <a:cs typeface="Century Gothic"/>
              </a:rPr>
              <a:t>.” </a:t>
            </a:r>
            <a:br>
              <a:rPr lang="en-US" sz="3000" b="1" dirty="0" smtClean="0">
                <a:latin typeface="Century Gothic"/>
                <a:cs typeface="Century Gothic"/>
              </a:rPr>
            </a:br>
            <a:r>
              <a:rPr lang="en-US" sz="3000" b="1" dirty="0">
                <a:latin typeface="Century Gothic"/>
                <a:cs typeface="Century Gothic"/>
              </a:rPr>
              <a:t/>
            </a:r>
            <a:br>
              <a:rPr lang="en-US" sz="3000" b="1" dirty="0">
                <a:latin typeface="Century Gothic"/>
                <a:cs typeface="Century Gothic"/>
              </a:rPr>
            </a:br>
            <a:r>
              <a:rPr lang="en-US" sz="3000" b="1" dirty="0" smtClean="0">
                <a:latin typeface="Century Gothic"/>
                <a:cs typeface="Century Gothic"/>
              </a:rPr>
              <a:t>@</a:t>
            </a:r>
            <a:r>
              <a:rPr lang="en-US" sz="3000" b="1" dirty="0" err="1" smtClean="0">
                <a:latin typeface="Century Gothic"/>
                <a:cs typeface="Century Gothic"/>
              </a:rPr>
              <a:t>headguruteacher</a:t>
            </a:r>
            <a:r>
              <a:rPr lang="en-US" sz="3000" b="1" dirty="0" smtClean="0">
                <a:latin typeface="Century Gothic"/>
                <a:cs typeface="Century Gothic"/>
              </a:rPr>
              <a:t/>
            </a:r>
            <a:br>
              <a:rPr lang="en-US" sz="3000" b="1" dirty="0" smtClean="0">
                <a:latin typeface="Century Gothic"/>
                <a:cs typeface="Century Gothic"/>
              </a:rPr>
            </a:br>
            <a:r>
              <a:rPr lang="en-US" sz="3000" b="1" dirty="0" smtClean="0">
                <a:latin typeface="Century Gothic"/>
                <a:cs typeface="Century Gothic"/>
              </a:rPr>
              <a:t>Headteacher </a:t>
            </a:r>
            <a:br>
              <a:rPr lang="en-US" sz="3000" b="1" dirty="0" smtClean="0">
                <a:latin typeface="Century Gothic"/>
                <a:cs typeface="Century Gothic"/>
              </a:rPr>
            </a:br>
            <a:r>
              <a:rPr lang="en-US" sz="3000" b="1" dirty="0" err="1" smtClean="0">
                <a:latin typeface="Century Gothic"/>
                <a:cs typeface="Century Gothic"/>
              </a:rPr>
              <a:t>Highbury</a:t>
            </a:r>
            <a:r>
              <a:rPr lang="en-US" sz="3000" b="1" dirty="0" smtClean="0">
                <a:latin typeface="Century Gothic"/>
                <a:cs typeface="Century Gothic"/>
              </a:rPr>
              <a:t> Grove School</a:t>
            </a:r>
            <a:endParaRPr lang="en-US" sz="3000" b="1" dirty="0">
              <a:latin typeface="Century Gothic"/>
              <a:cs typeface="Century Gothic"/>
            </a:endParaRPr>
          </a:p>
        </p:txBody>
      </p:sp>
      <p:pic>
        <p:nvPicPr>
          <p:cNvPr id="3" name="Picture 2"/>
          <p:cNvPicPr>
            <a:picLocks noChangeAspect="1"/>
          </p:cNvPicPr>
          <p:nvPr/>
        </p:nvPicPr>
        <p:blipFill>
          <a:blip r:embed="rId2"/>
          <a:stretch>
            <a:fillRect/>
          </a:stretch>
        </p:blipFill>
        <p:spPr>
          <a:xfrm>
            <a:off x="7050355" y="4299957"/>
            <a:ext cx="1406988" cy="1786466"/>
          </a:xfrm>
          <a:prstGeom prst="rect">
            <a:avLst/>
          </a:prstGeom>
        </p:spPr>
      </p:pic>
    </p:spTree>
    <p:extLst>
      <p:ext uri="{BB962C8B-B14F-4D97-AF65-F5344CB8AC3E}">
        <p14:creationId xmlns:p14="http://schemas.microsoft.com/office/powerpoint/2010/main" val="17629485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81000"/>
            <a:ext cx="9144000" cy="6079845"/>
          </a:xfrm>
          <a:prstGeom prst="rect">
            <a:avLst/>
          </a:prstGeom>
        </p:spPr>
      </p:pic>
      <p:sp>
        <p:nvSpPr>
          <p:cNvPr id="6" name="Rectangle 5"/>
          <p:cNvSpPr/>
          <p:nvPr/>
        </p:nvSpPr>
        <p:spPr>
          <a:xfrm>
            <a:off x="432282" y="196334"/>
            <a:ext cx="5390669" cy="861774"/>
          </a:xfrm>
          <a:prstGeom prst="rect">
            <a:avLst/>
          </a:prstGeom>
        </p:spPr>
        <p:txBody>
          <a:bodyPr wrap="none">
            <a:spAutoFit/>
          </a:bodyPr>
          <a:lstStyle/>
          <a:p>
            <a:r>
              <a:rPr lang="en-US" sz="5000" b="1" dirty="0" smtClean="0">
                <a:latin typeface="Century Gothic"/>
                <a:cs typeface="Century Gothic"/>
              </a:rPr>
              <a:t>Nuts </a:t>
            </a:r>
            <a:r>
              <a:rPr lang="en-US" sz="5000" b="1" dirty="0">
                <a:latin typeface="Century Gothic"/>
                <a:cs typeface="Century Gothic"/>
              </a:rPr>
              <a:t>and </a:t>
            </a:r>
            <a:r>
              <a:rPr lang="en-US" sz="5000" b="1" dirty="0" smtClean="0">
                <a:latin typeface="Century Gothic"/>
                <a:cs typeface="Century Gothic"/>
              </a:rPr>
              <a:t>bolts … </a:t>
            </a:r>
            <a:endParaRPr lang="en-US" sz="5000" dirty="0"/>
          </a:p>
        </p:txBody>
      </p:sp>
      <p:grpSp>
        <p:nvGrpSpPr>
          <p:cNvPr id="5" name="Group 4"/>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8" name="Picture 7"/>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0564148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3268133"/>
            <a:ext cx="8796866" cy="702734"/>
          </a:xfrm>
        </p:spPr>
        <p:txBody>
          <a:bodyPr>
            <a:normAutofit fontScale="90000"/>
          </a:bodyPr>
          <a:lstStyle/>
          <a:p>
            <a:r>
              <a:rPr lang="en-US" b="1" dirty="0" smtClean="0">
                <a:latin typeface="Century Gothic"/>
                <a:cs typeface="Century Gothic"/>
              </a:rPr>
              <a:t>… as we </a:t>
            </a:r>
            <a:r>
              <a:rPr lang="en-US" b="1" dirty="0" smtClean="0">
                <a:solidFill>
                  <a:srgbClr val="FF0000"/>
                </a:solidFill>
                <a:latin typeface="Century Gothic"/>
                <a:cs typeface="Century Gothic"/>
              </a:rPr>
              <a:t>move towards </a:t>
            </a:r>
            <a:r>
              <a:rPr lang="en-US" b="1" dirty="0" smtClean="0">
                <a:latin typeface="Century Gothic"/>
                <a:cs typeface="Century Gothic"/>
              </a:rPr>
              <a:t>a landscape of teaching </a:t>
            </a:r>
            <a:br>
              <a:rPr lang="en-US" b="1" dirty="0" smtClean="0">
                <a:latin typeface="Century Gothic"/>
                <a:cs typeface="Century Gothic"/>
              </a:rPr>
            </a:br>
            <a:r>
              <a:rPr lang="en-US" b="1" dirty="0" smtClean="0">
                <a:latin typeface="Century Gothic"/>
                <a:cs typeface="Century Gothic"/>
              </a:rPr>
              <a:t>and learning </a:t>
            </a:r>
            <a:r>
              <a:rPr lang="en-US" b="1" dirty="0" smtClean="0">
                <a:solidFill>
                  <a:srgbClr val="FF0000"/>
                </a:solidFill>
                <a:latin typeface="Century Gothic"/>
                <a:cs typeface="Century Gothic"/>
              </a:rPr>
              <a:t>without</a:t>
            </a:r>
            <a:r>
              <a:rPr lang="en-US" b="1" dirty="0" smtClean="0">
                <a:latin typeface="Century Gothic"/>
                <a:cs typeface="Century Gothic"/>
              </a:rPr>
              <a:t> </a:t>
            </a:r>
            <a:br>
              <a:rPr lang="en-US" b="1" dirty="0" smtClean="0">
                <a:latin typeface="Century Gothic"/>
                <a:cs typeface="Century Gothic"/>
              </a:rPr>
            </a:br>
            <a:r>
              <a:rPr lang="en-US" b="1" dirty="0" smtClean="0">
                <a:solidFill>
                  <a:srgbClr val="FF0000"/>
                </a:solidFill>
                <a:latin typeface="Century Gothic"/>
                <a:cs typeface="Century Gothic"/>
              </a:rPr>
              <a:t>lesson </a:t>
            </a:r>
            <a:r>
              <a:rPr lang="en-US" b="1" dirty="0" err="1" smtClean="0">
                <a:solidFill>
                  <a:srgbClr val="FF0000"/>
                </a:solidFill>
                <a:latin typeface="Century Gothic"/>
                <a:cs typeface="Century Gothic"/>
              </a:rPr>
              <a:t>gradings</a:t>
            </a:r>
            <a:r>
              <a:rPr lang="en-US" b="1" dirty="0" smtClean="0">
                <a:solidFill>
                  <a:srgbClr val="FF0000"/>
                </a:solidFill>
                <a:latin typeface="Century Gothic"/>
                <a:cs typeface="Century Gothic"/>
              </a:rPr>
              <a:t> </a:t>
            </a:r>
            <a:r>
              <a:rPr lang="en-US" b="1" dirty="0" smtClean="0">
                <a:latin typeface="Century Gothic"/>
                <a:cs typeface="Century Gothic"/>
              </a:rPr>
              <a:t>in individual lessons and over time …</a:t>
            </a:r>
            <a:br>
              <a:rPr lang="en-US" b="1" dirty="0" smtClean="0">
                <a:latin typeface="Century Gothic"/>
                <a:cs typeface="Century Gothic"/>
              </a:rPr>
            </a:br>
            <a:r>
              <a:rPr lang="en-US" b="1" dirty="0">
                <a:latin typeface="Century Gothic"/>
                <a:cs typeface="Century Gothic"/>
              </a:rPr>
              <a:t/>
            </a:r>
            <a:br>
              <a:rPr lang="en-US" b="1" dirty="0">
                <a:latin typeface="Century Gothic"/>
                <a:cs typeface="Century Gothic"/>
              </a:rPr>
            </a:br>
            <a:r>
              <a:rPr lang="en-US" b="1" dirty="0" smtClean="0">
                <a:latin typeface="Century Gothic"/>
                <a:cs typeface="Century Gothic"/>
              </a:rPr>
              <a:t/>
            </a:r>
            <a:br>
              <a:rPr lang="en-US" b="1" dirty="0" smtClean="0">
                <a:latin typeface="Century Gothic"/>
                <a:cs typeface="Century Gothic"/>
              </a:rPr>
            </a:br>
            <a:r>
              <a:rPr lang="en-US" b="1" dirty="0" smtClean="0">
                <a:latin typeface="Century Gothic"/>
                <a:cs typeface="Century Gothic"/>
              </a:rPr>
              <a:t>a </a:t>
            </a:r>
            <a:r>
              <a:rPr lang="en-US" b="1" dirty="0" smtClean="0">
                <a:solidFill>
                  <a:srgbClr val="FF0000"/>
                </a:solidFill>
                <a:latin typeface="Century Gothic"/>
                <a:cs typeface="Century Gothic"/>
              </a:rPr>
              <a:t>challenge</a:t>
            </a:r>
            <a:r>
              <a:rPr lang="en-US" b="1" dirty="0" smtClean="0">
                <a:latin typeface="Century Gothic"/>
                <a:cs typeface="Century Gothic"/>
              </a:rPr>
              <a:t> … </a:t>
            </a:r>
            <a:endParaRPr lang="en-US" b="1" dirty="0">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7951282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3037918"/>
            <a:ext cx="8796866" cy="702734"/>
          </a:xfrm>
        </p:spPr>
        <p:txBody>
          <a:bodyPr>
            <a:noAutofit/>
          </a:bodyPr>
          <a:lstStyle/>
          <a:p>
            <a:pPr algn="l">
              <a:lnSpc>
                <a:spcPct val="150000"/>
              </a:lnSpc>
            </a:pPr>
            <a:r>
              <a:rPr lang="en-US" sz="2200" b="1" dirty="0" smtClean="0">
                <a:solidFill>
                  <a:srgbClr val="FF0000"/>
                </a:solidFill>
                <a:latin typeface="Century Gothic"/>
                <a:cs typeface="Century Gothic"/>
              </a:rPr>
              <a:t>Term 1 = </a:t>
            </a:r>
            <a:r>
              <a:rPr lang="en-US" sz="2200" b="1" dirty="0" smtClean="0">
                <a:latin typeface="Century Gothic"/>
                <a:cs typeface="Century Gothic"/>
              </a:rPr>
              <a:t>Typicality and Support.</a:t>
            </a:r>
            <a:br>
              <a:rPr lang="en-US" sz="2200" b="1" dirty="0" smtClean="0">
                <a:latin typeface="Century Gothic"/>
                <a:cs typeface="Century Gothic"/>
              </a:rPr>
            </a:br>
            <a:r>
              <a:rPr lang="en-US" sz="2200" b="1" dirty="0" smtClean="0">
                <a:solidFill>
                  <a:srgbClr val="FF0000"/>
                </a:solidFill>
                <a:latin typeface="Century Gothic"/>
                <a:cs typeface="Century Gothic"/>
              </a:rPr>
              <a:t>Term 2 = </a:t>
            </a:r>
            <a:r>
              <a:rPr lang="en-US" sz="2200" b="1" dirty="0" smtClean="0">
                <a:latin typeface="Century Gothic"/>
                <a:cs typeface="Century Gothic"/>
              </a:rPr>
              <a:t>Book Looks and non-graded Observations.</a:t>
            </a:r>
            <a:br>
              <a:rPr lang="en-US" sz="2200" b="1" dirty="0" smtClean="0">
                <a:latin typeface="Century Gothic"/>
                <a:cs typeface="Century Gothic"/>
              </a:rPr>
            </a:br>
            <a:r>
              <a:rPr lang="en-US" sz="2200" b="1" dirty="0" smtClean="0">
                <a:solidFill>
                  <a:srgbClr val="FF0000"/>
                </a:solidFill>
                <a:latin typeface="Century Gothic"/>
                <a:cs typeface="Century Gothic"/>
              </a:rPr>
              <a:t>Term 3 = </a:t>
            </a:r>
            <a:r>
              <a:rPr lang="en-US" sz="2200" b="1" dirty="0" smtClean="0">
                <a:latin typeface="Century Gothic"/>
                <a:cs typeface="Century Gothic"/>
              </a:rPr>
              <a:t>Data</a:t>
            </a:r>
            <a:r>
              <a:rPr lang="en-US" sz="2200" b="1" dirty="0">
                <a:latin typeface="Century Gothic"/>
                <a:cs typeface="Century Gothic"/>
              </a:rPr>
              <a:t> </a:t>
            </a:r>
            <a:r>
              <a:rPr lang="en-US" sz="2200" b="1" dirty="0" smtClean="0">
                <a:latin typeface="Century Gothic"/>
                <a:cs typeface="Century Gothic"/>
              </a:rPr>
              <a:t>and </a:t>
            </a:r>
            <a:r>
              <a:rPr lang="en-US" sz="2200" b="1" dirty="0" err="1" smtClean="0">
                <a:latin typeface="Century Gothic"/>
                <a:cs typeface="Century Gothic"/>
              </a:rPr>
              <a:t>formalised</a:t>
            </a:r>
            <a:r>
              <a:rPr lang="en-US" sz="2200" b="1" dirty="0" smtClean="0">
                <a:latin typeface="Century Gothic"/>
                <a:cs typeface="Century Gothic"/>
              </a:rPr>
              <a:t> Student Conversations.</a:t>
            </a:r>
            <a:br>
              <a:rPr lang="en-US" sz="2200" b="1" dirty="0" smtClean="0">
                <a:latin typeface="Century Gothic"/>
                <a:cs typeface="Century Gothic"/>
              </a:rPr>
            </a:br>
            <a:r>
              <a:rPr lang="en-US" sz="2200" b="1" dirty="0" smtClean="0">
                <a:solidFill>
                  <a:srgbClr val="FF0000"/>
                </a:solidFill>
                <a:latin typeface="Century Gothic"/>
                <a:cs typeface="Century Gothic"/>
              </a:rPr>
              <a:t>Term 4 = </a:t>
            </a:r>
            <a:r>
              <a:rPr lang="en-US" sz="2200" b="1" dirty="0" smtClean="0">
                <a:latin typeface="Century Gothic"/>
                <a:cs typeface="Century Gothic"/>
              </a:rPr>
              <a:t>Paired formative-Observations</a:t>
            </a:r>
            <a:br>
              <a:rPr lang="en-US" sz="2200" b="1" dirty="0" smtClean="0">
                <a:latin typeface="Century Gothic"/>
                <a:cs typeface="Century Gothic"/>
              </a:rPr>
            </a:br>
            <a:r>
              <a:rPr lang="en-US" sz="2200" b="1" dirty="0" smtClean="0">
                <a:solidFill>
                  <a:srgbClr val="FF0000"/>
                </a:solidFill>
                <a:latin typeface="Century Gothic"/>
                <a:cs typeface="Century Gothic"/>
              </a:rPr>
              <a:t>Term 5 = </a:t>
            </a:r>
            <a:r>
              <a:rPr lang="en-US" sz="2200" b="1" dirty="0" smtClean="0">
                <a:latin typeface="Century Gothic"/>
                <a:cs typeface="Century Gothic"/>
              </a:rPr>
              <a:t>Typicality, IRIS and Student Conversations</a:t>
            </a:r>
            <a:br>
              <a:rPr lang="en-US" sz="2200" b="1" dirty="0" smtClean="0">
                <a:latin typeface="Century Gothic"/>
                <a:cs typeface="Century Gothic"/>
              </a:rPr>
            </a:br>
            <a:r>
              <a:rPr lang="en-US" sz="2200" b="1" dirty="0" smtClean="0">
                <a:solidFill>
                  <a:srgbClr val="FF0000"/>
                </a:solidFill>
                <a:latin typeface="Century Gothic"/>
                <a:cs typeface="Century Gothic"/>
              </a:rPr>
              <a:t>Term 6 = </a:t>
            </a:r>
            <a:r>
              <a:rPr lang="en-US" sz="2200" b="1" dirty="0" smtClean="0">
                <a:latin typeface="Century Gothic"/>
                <a:cs typeface="Century Gothic"/>
              </a:rPr>
              <a:t>Data, Book Looks and Paired formative-Observations.</a:t>
            </a:r>
            <a:br>
              <a:rPr lang="en-US" sz="2200" b="1" dirty="0" smtClean="0">
                <a:latin typeface="Century Gothic"/>
                <a:cs typeface="Century Gothic"/>
              </a:rPr>
            </a:br>
            <a:r>
              <a:rPr lang="en-US" sz="2200" b="1" dirty="0" smtClean="0">
                <a:latin typeface="Century Gothic"/>
                <a:cs typeface="Century Gothic"/>
              </a:rPr>
              <a:t/>
            </a:r>
            <a:br>
              <a:rPr lang="en-US" sz="2200" b="1" dirty="0" smtClean="0">
                <a:latin typeface="Century Gothic"/>
                <a:cs typeface="Century Gothic"/>
              </a:rPr>
            </a:br>
            <a:r>
              <a:rPr lang="en-US" sz="2200" b="1" dirty="0">
                <a:latin typeface="Century Gothic"/>
                <a:cs typeface="Century Gothic"/>
              </a:rPr>
              <a:t/>
            </a:r>
            <a:br>
              <a:rPr lang="en-US" sz="2200" b="1" dirty="0">
                <a:latin typeface="Century Gothic"/>
                <a:cs typeface="Century Gothic"/>
              </a:rPr>
            </a:br>
            <a:r>
              <a:rPr lang="en-US" sz="2200" b="1" dirty="0" smtClean="0">
                <a:latin typeface="Century Gothic"/>
                <a:cs typeface="Century Gothic"/>
              </a:rPr>
              <a:t>*Lesson Study</a:t>
            </a:r>
            <a:br>
              <a:rPr lang="en-US" sz="2200" b="1" dirty="0" smtClean="0">
                <a:latin typeface="Century Gothic"/>
                <a:cs typeface="Century Gothic"/>
              </a:rPr>
            </a:br>
            <a:r>
              <a:rPr lang="en-US" sz="2200" b="1" dirty="0" smtClean="0">
                <a:latin typeface="Century Gothic"/>
                <a:cs typeface="Century Gothic"/>
              </a:rPr>
              <a:t>*IRIS Connect</a:t>
            </a:r>
            <a:br>
              <a:rPr lang="en-US" sz="2200" b="1" dirty="0" smtClean="0">
                <a:latin typeface="Century Gothic"/>
                <a:cs typeface="Century Gothic"/>
              </a:rPr>
            </a:br>
            <a:r>
              <a:rPr lang="en-US" sz="2200" b="1" dirty="0" smtClean="0">
                <a:latin typeface="Century Gothic"/>
                <a:cs typeface="Century Gothic"/>
              </a:rPr>
              <a:t>*Triads</a:t>
            </a:r>
            <a:endParaRPr lang="en-US" sz="2200" b="1" dirty="0">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0564148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6597352"/>
            <a:ext cx="2021707" cy="184666"/>
          </a:xfrm>
          <a:prstGeom prst="rect">
            <a:avLst/>
          </a:prstGeom>
        </p:spPr>
        <p:txBody>
          <a:bodyPr wrap="none">
            <a:spAutoFit/>
          </a:bodyPr>
          <a:lstStyle/>
          <a:p>
            <a:r>
              <a:rPr lang="en-GB" sz="600" dirty="0" smtClean="0"/>
              <a:t>Images: </a:t>
            </a:r>
            <a:r>
              <a:rPr lang="en-GB" sz="600" dirty="0" smtClean="0">
                <a:hlinkClick r:id="rId3"/>
              </a:rPr>
              <a:t>http://www.studyblue.com</a:t>
            </a:r>
            <a:r>
              <a:rPr lang="en-GB" sz="600" dirty="0" smtClean="0"/>
              <a:t> &amp; </a:t>
            </a:r>
            <a:r>
              <a:rPr lang="en-GB" sz="600" dirty="0" smtClean="0">
                <a:hlinkClick r:id="rId4"/>
              </a:rPr>
              <a:t>melisaandryun.com</a:t>
            </a:r>
            <a:r>
              <a:rPr lang="en-GB" sz="600" dirty="0" smtClean="0"/>
              <a:t> </a:t>
            </a:r>
            <a:endParaRPr lang="en-GB" sz="600" dirty="0"/>
          </a:p>
        </p:txBody>
      </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 y="116632"/>
            <a:ext cx="5048250" cy="723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2" name="Group 1"/>
          <p:cNvGrpSpPr/>
          <p:nvPr/>
        </p:nvGrpSpPr>
        <p:grpSpPr>
          <a:xfrm>
            <a:off x="238225" y="1711239"/>
            <a:ext cx="2421332" cy="1955552"/>
            <a:chOff x="238225" y="1711239"/>
            <a:chExt cx="2421332" cy="1955552"/>
          </a:xfrm>
        </p:grpSpPr>
        <p:pic>
          <p:nvPicPr>
            <p:cNvPr id="1027" name="Picture 3" descr="C:\Users\rmcgill\AppData\Local\Microsoft\Windows\Temporary Internet Files\Content.Outlook\QNM0Z0CY\phot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225" y="1711239"/>
              <a:ext cx="2421332" cy="1613871"/>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668" y="3315530"/>
              <a:ext cx="1756304" cy="3512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6" name="Group 5"/>
          <p:cNvGrpSpPr/>
          <p:nvPr/>
        </p:nvGrpSpPr>
        <p:grpSpPr>
          <a:xfrm>
            <a:off x="2775873" y="692697"/>
            <a:ext cx="3186116" cy="2232247"/>
            <a:chOff x="2775873" y="692697"/>
            <a:chExt cx="3186116" cy="2232247"/>
          </a:xfrm>
        </p:grpSpPr>
        <p:grpSp>
          <p:nvGrpSpPr>
            <p:cNvPr id="3" name="Group 2"/>
            <p:cNvGrpSpPr/>
            <p:nvPr/>
          </p:nvGrpSpPr>
          <p:grpSpPr>
            <a:xfrm>
              <a:off x="3009721" y="692697"/>
              <a:ext cx="2952268" cy="2232247"/>
              <a:chOff x="3009721" y="692697"/>
              <a:chExt cx="2952268" cy="2232247"/>
            </a:xfrm>
          </p:grpSpPr>
          <p:pic>
            <p:nvPicPr>
              <p:cNvPr id="5" name="Picture 4" descr="http://www.studyblue.com/about/wp/wp-content/uploads/2014/07/textbooks.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51920" y="692697"/>
                <a:ext cx="1080120" cy="1701364"/>
              </a:xfrm>
              <a:prstGeom prst="rect">
                <a:avLst/>
              </a:prstGeom>
              <a:noFill/>
              <a:ln>
                <a:noFill/>
              </a:ln>
            </p:spPr>
          </p:pic>
          <p:pic>
            <p:nvPicPr>
              <p:cNvPr id="1035"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9721" y="2589772"/>
                <a:ext cx="2952268" cy="3351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1038" name="Picture 14" descr="http://etc-mysitemyway.s3.amazonaws.com/icons/legacy-previews/icons-256/magic-marker-icons-arrows/114909-magic-marker-icon-arrows-two-directions-left-right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9946436">
              <a:off x="2775873" y="852648"/>
              <a:ext cx="916097" cy="916097"/>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8" name="Group 7"/>
          <p:cNvGrpSpPr/>
          <p:nvPr/>
        </p:nvGrpSpPr>
        <p:grpSpPr>
          <a:xfrm>
            <a:off x="5318252" y="844893"/>
            <a:ext cx="3508047" cy="2757720"/>
            <a:chOff x="5318252" y="844893"/>
            <a:chExt cx="3508047" cy="2757720"/>
          </a:xfrm>
        </p:grpSpPr>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72200" y="1685166"/>
              <a:ext cx="2448272" cy="1630364"/>
            </a:xfrm>
            <a:prstGeom prst="rect">
              <a:avLst/>
            </a:prstGeom>
          </p:spPr>
        </p:pic>
        <p:pic>
          <p:nvPicPr>
            <p:cNvPr id="1036"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72200" y="3342390"/>
              <a:ext cx="2454099" cy="26022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1" name="Picture 14" descr="http://etc-mysitemyway.s3.amazonaws.com/icons/legacy-previews/icons-256/magic-marker-icons-arrows/114909-magic-marker-icon-arrows-two-directions-left-right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800988">
              <a:off x="5318252" y="844893"/>
              <a:ext cx="916097" cy="916097"/>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9" name="Group 8"/>
          <p:cNvGrpSpPr/>
          <p:nvPr/>
        </p:nvGrpSpPr>
        <p:grpSpPr>
          <a:xfrm>
            <a:off x="758919" y="3276064"/>
            <a:ext cx="2761258" cy="3179796"/>
            <a:chOff x="758919" y="3276064"/>
            <a:chExt cx="2761258" cy="3179796"/>
          </a:xfrm>
        </p:grpSpPr>
        <p:pic>
          <p:nvPicPr>
            <p:cNvPr id="1030" name="Picture 6" descr="http://mcgsites.org/coe/files/2013/12/Teacher-and-students-elementary.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8919" y="4437112"/>
              <a:ext cx="2668712" cy="1779141"/>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8919" y="6167572"/>
              <a:ext cx="2761258" cy="288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 name="Picture 14" descr="http://etc-mysitemyway.s3.amazonaws.com/icons/legacy-previews/icons-256/magic-marker-icons-arrows/114909-magic-marker-icon-arrows-two-directions-left-right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219297">
              <a:off x="2378088" y="3276064"/>
              <a:ext cx="916097" cy="916097"/>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0" name="Group 9"/>
          <p:cNvGrpSpPr/>
          <p:nvPr/>
        </p:nvGrpSpPr>
        <p:grpSpPr>
          <a:xfrm>
            <a:off x="4027807" y="3332119"/>
            <a:ext cx="4002387" cy="3171463"/>
            <a:chOff x="4027807" y="3332119"/>
            <a:chExt cx="4002387" cy="3171463"/>
          </a:xfrm>
        </p:grpSpPr>
        <p:pic>
          <p:nvPicPr>
            <p:cNvPr id="1028"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08104" y="4354089"/>
              <a:ext cx="2420128" cy="18134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18109" y="6167572"/>
              <a:ext cx="2912085" cy="33601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 name="Picture 14" descr="http://etc-mysitemyway.s3.amazonaws.com/icons/legacy-previews/icons-256/magic-marker-icons-arrows/114909-magic-marker-icon-arrows-two-directions-left-right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8725561">
              <a:off x="5503941" y="3332119"/>
              <a:ext cx="916097" cy="916097"/>
            </a:xfrm>
            <a:prstGeom prst="rect">
              <a:avLst/>
            </a:prstGeom>
            <a:noFill/>
            <a:extLst>
              <a:ext uri="{909E8E84-426E-40dd-AFC4-6F175D3DCCD1}">
                <a14:hiddenFill xmlns="" xmlns:a14="http://schemas.microsoft.com/office/drawing/2010/main">
                  <a:solidFill>
                    <a:srgbClr val="FFFFFF"/>
                  </a:solidFill>
                </a14:hiddenFill>
              </a:ext>
            </a:extLst>
          </p:spPr>
        </p:pic>
        <p:pic>
          <p:nvPicPr>
            <p:cNvPr id="104" name="Picture 14" descr="http://etc-mysitemyway.s3.amazonaws.com/icons/legacy-previews/icons-256/magic-marker-icons-arrows/114909-magic-marker-icon-arrows-two-directions-left-right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27807" y="4331433"/>
              <a:ext cx="916097" cy="916097"/>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91" name="Rectangle 90"/>
          <p:cNvSpPr/>
          <p:nvPr/>
        </p:nvSpPr>
        <p:spPr>
          <a:xfrm>
            <a:off x="336655" y="15742"/>
            <a:ext cx="844527" cy="276999"/>
          </a:xfrm>
          <a:prstGeom prst="rect">
            <a:avLst/>
          </a:prstGeom>
        </p:spPr>
        <p:txBody>
          <a:bodyPr wrap="none">
            <a:spAutoFit/>
          </a:bodyPr>
          <a:lstStyle/>
          <a:p>
            <a:r>
              <a:rPr lang="en-GB" sz="1200" b="1" dirty="0" smtClean="0"/>
              <a:t>Sources of</a:t>
            </a:r>
            <a:endParaRPr lang="en-GB" sz="1200" b="1" dirty="0"/>
          </a:p>
        </p:txBody>
      </p:sp>
    </p:spTree>
    <p:extLst>
      <p:ext uri="{BB962C8B-B14F-4D97-AF65-F5344CB8AC3E}">
        <p14:creationId xmlns:p14="http://schemas.microsoft.com/office/powerpoint/2010/main" val="1642448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1439333"/>
            <a:ext cx="8796866" cy="702734"/>
          </a:xfrm>
        </p:spPr>
        <p:txBody>
          <a:bodyPr>
            <a:noAutofit/>
          </a:bodyPr>
          <a:lstStyle/>
          <a:p>
            <a:r>
              <a:rPr lang="en-US" sz="2500" b="1" dirty="0" smtClean="0">
                <a:latin typeface="Century Gothic"/>
                <a:cs typeface="Century Gothic"/>
              </a:rPr>
              <a:t>All evidence gathered will be uploaded onto Blue Sky.</a:t>
            </a:r>
            <a:endParaRPr lang="en-US" sz="2500" b="1" dirty="0">
              <a:latin typeface="Century Gothic"/>
              <a:cs typeface="Century Gothic"/>
            </a:endParaRPr>
          </a:p>
        </p:txBody>
      </p:sp>
      <p:pic>
        <p:nvPicPr>
          <p:cNvPr id="3" name="Picture 2"/>
          <p:cNvPicPr>
            <a:picLocks noChangeAspect="1"/>
          </p:cNvPicPr>
          <p:nvPr/>
        </p:nvPicPr>
        <p:blipFill>
          <a:blip r:embed="rId2"/>
          <a:stretch>
            <a:fillRect/>
          </a:stretch>
        </p:blipFill>
        <p:spPr>
          <a:xfrm>
            <a:off x="1908996" y="2675588"/>
            <a:ext cx="5587964" cy="2149217"/>
          </a:xfrm>
          <a:prstGeom prst="rect">
            <a:avLst/>
          </a:prstGeom>
        </p:spPr>
      </p:pic>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0564148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1200" y="0"/>
            <a:ext cx="7717134" cy="6858000"/>
          </a:xfrm>
          <a:prstGeom prst="rect">
            <a:avLst/>
          </a:prstGeom>
        </p:spPr>
      </p:pic>
      <p:grpSp>
        <p:nvGrpSpPr>
          <p:cNvPr id="3" name="Group 2"/>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3993604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736599"/>
            <a:ext cx="8796866" cy="702734"/>
          </a:xfrm>
        </p:spPr>
        <p:txBody>
          <a:bodyPr>
            <a:normAutofit/>
          </a:bodyPr>
          <a:lstStyle/>
          <a:p>
            <a:r>
              <a:rPr lang="en-US" sz="3500" b="1" dirty="0" smtClean="0">
                <a:latin typeface="Century Gothic"/>
                <a:cs typeface="Century Gothic"/>
              </a:rPr>
              <a:t>One user-</a:t>
            </a:r>
            <a:r>
              <a:rPr lang="en-US" sz="3500" b="1" dirty="0" err="1" smtClean="0">
                <a:latin typeface="Century Gothic"/>
                <a:cs typeface="Century Gothic"/>
              </a:rPr>
              <a:t>licence</a:t>
            </a:r>
            <a:r>
              <a:rPr lang="en-US" sz="3500" b="1" dirty="0" smtClean="0">
                <a:latin typeface="Century Gothic"/>
                <a:cs typeface="Century Gothic"/>
              </a:rPr>
              <a:t> for every teacher</a:t>
            </a:r>
            <a:endParaRPr lang="en-US" sz="3500" b="1" dirty="0">
              <a:latin typeface="Century Gothic"/>
              <a:cs typeface="Century Gothic"/>
            </a:endParaRPr>
          </a:p>
        </p:txBody>
      </p:sp>
      <p:pic>
        <p:nvPicPr>
          <p:cNvPr id="3" name="Picture 2"/>
          <p:cNvPicPr>
            <a:picLocks noChangeAspect="1"/>
          </p:cNvPicPr>
          <p:nvPr/>
        </p:nvPicPr>
        <p:blipFill>
          <a:blip r:embed="rId2"/>
          <a:stretch>
            <a:fillRect/>
          </a:stretch>
        </p:blipFill>
        <p:spPr>
          <a:xfrm>
            <a:off x="843336" y="1627070"/>
            <a:ext cx="4445055" cy="3006111"/>
          </a:xfrm>
          <a:prstGeom prst="rect">
            <a:avLst/>
          </a:prstGeom>
        </p:spPr>
      </p:pic>
      <p:pic>
        <p:nvPicPr>
          <p:cNvPr id="4" name="Picture 3"/>
          <p:cNvPicPr>
            <a:picLocks noChangeAspect="1"/>
          </p:cNvPicPr>
          <p:nvPr/>
        </p:nvPicPr>
        <p:blipFill>
          <a:blip r:embed="rId3"/>
          <a:stretch>
            <a:fillRect/>
          </a:stretch>
        </p:blipFill>
        <p:spPr>
          <a:xfrm>
            <a:off x="1555386" y="4533969"/>
            <a:ext cx="2769470" cy="2324031"/>
          </a:xfrm>
          <a:prstGeom prst="rect">
            <a:avLst/>
          </a:prstGeom>
        </p:spPr>
      </p:pic>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2386223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2242" y="761024"/>
            <a:ext cx="9144000" cy="6096976"/>
          </a:xfrm>
          <a:prstGeom prst="rect">
            <a:avLst/>
          </a:prstGeom>
        </p:spPr>
      </p:pic>
      <p:sp>
        <p:nvSpPr>
          <p:cNvPr id="2" name="Title 1"/>
          <p:cNvSpPr>
            <a:spLocks noGrp="1"/>
          </p:cNvSpPr>
          <p:nvPr>
            <p:ph type="ctrTitle"/>
          </p:nvPr>
        </p:nvSpPr>
        <p:spPr>
          <a:xfrm>
            <a:off x="116329" y="17651"/>
            <a:ext cx="7784398" cy="833297"/>
          </a:xfrm>
        </p:spPr>
        <p:txBody>
          <a:bodyPr>
            <a:noAutofit/>
          </a:bodyPr>
          <a:lstStyle/>
          <a:p>
            <a:pPr algn="l"/>
            <a:r>
              <a:rPr lang="en-US" sz="5000" b="1" dirty="0" smtClean="0">
                <a:solidFill>
                  <a:srgbClr val="000000"/>
                </a:solidFill>
                <a:latin typeface="Century Gothic"/>
                <a:cs typeface="Century Gothic"/>
              </a:rPr>
              <a:t>Running thought …</a:t>
            </a:r>
            <a:endParaRPr lang="en-US" sz="5000" b="1" dirty="0">
              <a:solidFill>
                <a:srgbClr val="000000"/>
              </a:solidFill>
              <a:latin typeface="Century Gothic"/>
              <a:cs typeface="Century Gothic"/>
            </a:endParaRPr>
          </a:p>
        </p:txBody>
      </p:sp>
      <p:sp>
        <p:nvSpPr>
          <p:cNvPr id="9" name="Title 1"/>
          <p:cNvSpPr txBox="1">
            <a:spLocks/>
          </p:cNvSpPr>
          <p:nvPr/>
        </p:nvSpPr>
        <p:spPr>
          <a:xfrm>
            <a:off x="88299" y="6127239"/>
            <a:ext cx="8976775" cy="5573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000" dirty="0" smtClean="0">
                <a:ln>
                  <a:solidFill>
                    <a:schemeClr val="tx1"/>
                  </a:solidFill>
                </a:ln>
                <a:solidFill>
                  <a:schemeClr val="bg1"/>
                </a:solidFill>
                <a:latin typeface="Impact"/>
                <a:cs typeface="Impact"/>
              </a:rPr>
              <a:t>If you could observe someone, who would it be and why?</a:t>
            </a:r>
            <a:endParaRPr lang="en-US" sz="3000" dirty="0">
              <a:ln>
                <a:solidFill>
                  <a:schemeClr val="tx1"/>
                </a:solidFill>
              </a:ln>
              <a:solidFill>
                <a:schemeClr val="bg1"/>
              </a:solidFill>
              <a:latin typeface="Impact"/>
              <a:cs typeface="Impact"/>
            </a:endParaRPr>
          </a:p>
        </p:txBody>
      </p:sp>
      <p:sp>
        <p:nvSpPr>
          <p:cNvPr id="10" name="Title 1"/>
          <p:cNvSpPr txBox="1">
            <a:spLocks/>
          </p:cNvSpPr>
          <p:nvPr/>
        </p:nvSpPr>
        <p:spPr>
          <a:xfrm>
            <a:off x="3884644" y="2482224"/>
            <a:ext cx="1650711"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0" b="1" dirty="0" smtClean="0">
                <a:solidFill>
                  <a:srgbClr val="000000"/>
                </a:solidFill>
                <a:cs typeface="Impact"/>
              </a:rPr>
              <a:t>?</a:t>
            </a:r>
            <a:endParaRPr lang="en-US" sz="20000" b="1" dirty="0">
              <a:solidFill>
                <a:srgbClr val="000000"/>
              </a:solidFill>
              <a:cs typeface="Impact"/>
            </a:endParaRPr>
          </a:p>
        </p:txBody>
      </p:sp>
      <p:grpSp>
        <p:nvGrpSpPr>
          <p:cNvPr id="6" name="Group 5"/>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1" name="Picture 10"/>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900900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2659" y="110522"/>
            <a:ext cx="7784398" cy="833297"/>
          </a:xfrm>
        </p:spPr>
        <p:txBody>
          <a:bodyPr>
            <a:noAutofit/>
          </a:bodyPr>
          <a:lstStyle/>
          <a:p>
            <a:pPr algn="l"/>
            <a:r>
              <a:rPr lang="en-US" sz="5000" b="1" dirty="0" smtClean="0">
                <a:solidFill>
                  <a:srgbClr val="000000"/>
                </a:solidFill>
                <a:latin typeface="Century Gothic"/>
                <a:cs typeface="Century Gothic"/>
              </a:rPr>
              <a:t>Film yourself!</a:t>
            </a:r>
            <a:endParaRPr lang="en-US" sz="5000" b="1" dirty="0">
              <a:solidFill>
                <a:srgbClr val="000000"/>
              </a:solidFill>
              <a:latin typeface="Century Gothic"/>
              <a:cs typeface="Century Gothic"/>
            </a:endParaRPr>
          </a:p>
        </p:txBody>
      </p:sp>
      <p:pic>
        <p:nvPicPr>
          <p:cNvPr id="6" name="Picture 1" descr="Screen Shot 2013-11-30 at 22.40.3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5464" y="1120252"/>
            <a:ext cx="6310888" cy="5601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232659" y="6475374"/>
            <a:ext cx="6487199" cy="246221"/>
          </a:xfrm>
          <a:prstGeom prst="rect">
            <a:avLst/>
          </a:prstGeom>
        </p:spPr>
        <p:txBody>
          <a:bodyPr wrap="square">
            <a:spAutoFit/>
          </a:bodyPr>
          <a:lstStyle/>
          <a:p>
            <a:r>
              <a:rPr lang="en-US" sz="1000" dirty="0">
                <a:hlinkClick r:id="rId4"/>
              </a:rPr>
              <a:t>https://teachertoolkitdotme.files.wordpress.com/2014/01/year-9-iris-export-for-teachertoolkit-</a:t>
            </a:r>
            <a:r>
              <a:rPr lang="en-US" sz="1000" dirty="0" smtClean="0">
                <a:hlinkClick r:id="rId4"/>
              </a:rPr>
              <a:t>blog.m4v</a:t>
            </a:r>
            <a:r>
              <a:rPr lang="en-US" sz="1000" dirty="0" smtClean="0"/>
              <a:t> </a:t>
            </a:r>
            <a:endParaRPr lang="en-US" sz="1000" dirty="0"/>
          </a:p>
        </p:txBody>
      </p:sp>
      <p:grpSp>
        <p:nvGrpSpPr>
          <p:cNvPr id="5" name="Group 4"/>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8" name="Picture 7"/>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719681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1439333"/>
            <a:ext cx="8796866" cy="702734"/>
          </a:xfrm>
        </p:spPr>
        <p:txBody>
          <a:bodyPr>
            <a:noAutofit/>
          </a:bodyPr>
          <a:lstStyle/>
          <a:p>
            <a:r>
              <a:rPr lang="en-US" sz="10000" b="1" dirty="0" smtClean="0">
                <a:solidFill>
                  <a:srgbClr val="FF0000"/>
                </a:solidFill>
                <a:latin typeface="Century Gothic"/>
                <a:cs typeface="Century Gothic"/>
              </a:rPr>
              <a:t>Priorities</a:t>
            </a:r>
            <a:endParaRPr lang="en-US" sz="10000" b="1" dirty="0">
              <a:solidFill>
                <a:srgbClr val="FF0000"/>
              </a:solidFill>
              <a:latin typeface="Century Gothic"/>
              <a:cs typeface="Century Gothic"/>
            </a:endParaRPr>
          </a:p>
        </p:txBody>
      </p:sp>
      <p:pic>
        <p:nvPicPr>
          <p:cNvPr id="3" name="Picture 2"/>
          <p:cNvPicPr>
            <a:picLocks noChangeAspect="1"/>
          </p:cNvPicPr>
          <p:nvPr/>
        </p:nvPicPr>
        <p:blipFill>
          <a:blip r:embed="rId2"/>
          <a:stretch>
            <a:fillRect/>
          </a:stretch>
        </p:blipFill>
        <p:spPr>
          <a:xfrm>
            <a:off x="0" y="2460857"/>
            <a:ext cx="6587946" cy="4397143"/>
          </a:xfrm>
          <a:prstGeom prst="rect">
            <a:avLst/>
          </a:prstGeom>
        </p:spPr>
      </p:pic>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75790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2312395"/>
            <a:ext cx="8796866" cy="702734"/>
          </a:xfrm>
        </p:spPr>
        <p:txBody>
          <a:bodyPr>
            <a:noAutofit/>
          </a:bodyPr>
          <a:lstStyle/>
          <a:p>
            <a:pPr algn="l">
              <a:lnSpc>
                <a:spcPct val="150000"/>
              </a:lnSpc>
            </a:pPr>
            <a:r>
              <a:rPr lang="en-US" sz="3000" b="1" dirty="0" smtClean="0">
                <a:solidFill>
                  <a:srgbClr val="FF0000"/>
                </a:solidFill>
                <a:latin typeface="Century Gothic"/>
                <a:cs typeface="Century Gothic"/>
              </a:rPr>
              <a:t>Training observers to:</a:t>
            </a:r>
            <a:br>
              <a:rPr lang="en-US" sz="3000" b="1" dirty="0" smtClean="0">
                <a:solidFill>
                  <a:srgbClr val="FF0000"/>
                </a:solidFill>
                <a:latin typeface="Century Gothic"/>
                <a:cs typeface="Century Gothic"/>
              </a:rPr>
            </a:br>
            <a:r>
              <a:rPr lang="en-US" sz="3000" b="1" dirty="0" smtClean="0">
                <a:latin typeface="Century Gothic"/>
                <a:cs typeface="Century Gothic"/>
              </a:rPr>
              <a:t>1. ‘look at’ rather than ‘look for.’</a:t>
            </a:r>
            <a:br>
              <a:rPr lang="en-US" sz="3000" b="1" dirty="0" smtClean="0">
                <a:latin typeface="Century Gothic"/>
                <a:cs typeface="Century Gothic"/>
              </a:rPr>
            </a:br>
            <a:r>
              <a:rPr lang="en-US" sz="3000" b="1" dirty="0" smtClean="0">
                <a:latin typeface="Century Gothic"/>
                <a:cs typeface="Century Gothic"/>
              </a:rPr>
              <a:t>2. develop high-level observational skills.</a:t>
            </a:r>
            <a:br>
              <a:rPr lang="en-US" sz="3000" b="1" dirty="0" smtClean="0">
                <a:latin typeface="Century Gothic"/>
                <a:cs typeface="Century Gothic"/>
              </a:rPr>
            </a:br>
            <a:r>
              <a:rPr lang="en-US" sz="3000" b="1" dirty="0" smtClean="0">
                <a:latin typeface="Century Gothic"/>
                <a:cs typeface="Century Gothic"/>
              </a:rPr>
              <a:t>3. offer sophisticated feedback over time.</a:t>
            </a:r>
            <a:r>
              <a:rPr lang="en-US" sz="2000" b="1" dirty="0" smtClean="0">
                <a:latin typeface="Century Gothic"/>
                <a:cs typeface="Century Gothic"/>
              </a:rPr>
              <a:t/>
            </a:r>
            <a:br>
              <a:rPr lang="en-US" sz="2000" b="1" dirty="0" smtClean="0">
                <a:latin typeface="Century Gothic"/>
                <a:cs typeface="Century Gothic"/>
              </a:rPr>
            </a:br>
            <a:r>
              <a:rPr lang="en-US" sz="2000" b="1" dirty="0">
                <a:latin typeface="Century Gothic"/>
                <a:cs typeface="Century Gothic"/>
              </a:rPr>
              <a:t/>
            </a:r>
            <a:br>
              <a:rPr lang="en-US" sz="2000" b="1" dirty="0">
                <a:latin typeface="Century Gothic"/>
                <a:cs typeface="Century Gothic"/>
              </a:rPr>
            </a:br>
            <a:r>
              <a:rPr lang="en-US" sz="2200" b="1" dirty="0" smtClean="0">
                <a:latin typeface="Century Gothic"/>
                <a:cs typeface="Century Gothic"/>
              </a:rPr>
              <a:t>The </a:t>
            </a:r>
            <a:r>
              <a:rPr lang="en-US" sz="2200" b="1" dirty="0" smtClean="0">
                <a:solidFill>
                  <a:srgbClr val="FF0000"/>
                </a:solidFill>
                <a:latin typeface="Century Gothic"/>
                <a:cs typeface="Century Gothic"/>
              </a:rPr>
              <a:t>challenge</a:t>
            </a:r>
            <a:r>
              <a:rPr lang="en-US" sz="2200" b="1" dirty="0" smtClean="0">
                <a:latin typeface="Century Gothic"/>
                <a:cs typeface="Century Gothic"/>
              </a:rPr>
              <a:t> of:</a:t>
            </a:r>
            <a:br>
              <a:rPr lang="en-US" sz="2200" b="1" dirty="0" smtClean="0">
                <a:latin typeface="Century Gothic"/>
                <a:cs typeface="Century Gothic"/>
              </a:rPr>
            </a:br>
            <a:r>
              <a:rPr lang="en-US" sz="2200" b="1" dirty="0" smtClean="0">
                <a:latin typeface="Century Gothic"/>
                <a:cs typeface="Century Gothic"/>
              </a:rPr>
              <a:t>1. setting up groups of observational-triads, matched to needs.</a:t>
            </a:r>
            <a:br>
              <a:rPr lang="en-US" sz="2200" b="1" dirty="0" smtClean="0">
                <a:latin typeface="Century Gothic"/>
                <a:cs typeface="Century Gothic"/>
              </a:rPr>
            </a:br>
            <a:r>
              <a:rPr lang="en-US" sz="2200" b="1" dirty="0" smtClean="0">
                <a:latin typeface="Century Gothic"/>
                <a:cs typeface="Century Gothic"/>
              </a:rPr>
              <a:t>2. encouraging all teachers to use Iris Connect </a:t>
            </a:r>
            <a:r>
              <a:rPr lang="en-US" sz="2200" b="1" dirty="0" err="1" smtClean="0">
                <a:latin typeface="Century Gothic"/>
                <a:cs typeface="Century Gothic"/>
              </a:rPr>
              <a:t>licence</a:t>
            </a:r>
            <a:r>
              <a:rPr lang="en-US" sz="2200" b="1" dirty="0" smtClean="0">
                <a:latin typeface="Century Gothic"/>
                <a:cs typeface="Century Gothic"/>
              </a:rPr>
              <a:t>.</a:t>
            </a:r>
            <a:br>
              <a:rPr lang="en-US" sz="2200" b="1" dirty="0" smtClean="0">
                <a:latin typeface="Century Gothic"/>
                <a:cs typeface="Century Gothic"/>
              </a:rPr>
            </a:br>
            <a:r>
              <a:rPr lang="en-US" sz="2200" b="1" dirty="0" smtClean="0">
                <a:latin typeface="Century Gothic"/>
                <a:cs typeface="Century Gothic"/>
              </a:rPr>
              <a:t>3. lesson grading fear and one-off performance.</a:t>
            </a:r>
            <a:endParaRPr lang="en-US" sz="2200" b="1" dirty="0">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7579088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1142730"/>
            <a:ext cx="8796866" cy="702734"/>
          </a:xfrm>
        </p:spPr>
        <p:txBody>
          <a:bodyPr>
            <a:normAutofit fontScale="90000"/>
          </a:bodyPr>
          <a:lstStyle/>
          <a:p>
            <a:r>
              <a:rPr lang="en-US" b="1" dirty="0" smtClean="0">
                <a:latin typeface="Century Gothic"/>
                <a:cs typeface="Century Gothic"/>
              </a:rPr>
              <a:t>A Valid Model </a:t>
            </a:r>
            <a:br>
              <a:rPr lang="en-US" b="1" dirty="0" smtClean="0">
                <a:latin typeface="Century Gothic"/>
                <a:cs typeface="Century Gothic"/>
              </a:rPr>
            </a:br>
            <a:r>
              <a:rPr lang="en-US" b="1" dirty="0" smtClean="0">
                <a:latin typeface="Century Gothic"/>
                <a:cs typeface="Century Gothic"/>
              </a:rPr>
              <a:t>for Teaching and Learning</a:t>
            </a:r>
            <a:endParaRPr lang="en-US" b="1" dirty="0">
              <a:latin typeface="Century Gothic"/>
              <a:cs typeface="Century Gothic"/>
            </a:endParaRPr>
          </a:p>
        </p:txBody>
      </p:sp>
      <p:sp>
        <p:nvSpPr>
          <p:cNvPr id="3" name="Rectangle 2"/>
          <p:cNvSpPr/>
          <p:nvPr/>
        </p:nvSpPr>
        <p:spPr>
          <a:xfrm>
            <a:off x="237067" y="3612173"/>
            <a:ext cx="8796866" cy="2554545"/>
          </a:xfrm>
          <a:prstGeom prst="rect">
            <a:avLst/>
          </a:prstGeom>
        </p:spPr>
        <p:txBody>
          <a:bodyPr wrap="square">
            <a:spAutoFit/>
          </a:bodyPr>
          <a:lstStyle/>
          <a:p>
            <a:pPr algn="ctr"/>
            <a:r>
              <a:rPr lang="en-US" sz="4000" b="1" dirty="0">
                <a:solidFill>
                  <a:srgbClr val="FF0000"/>
                </a:solidFill>
                <a:latin typeface="Century Gothic"/>
                <a:cs typeface="Century Gothic"/>
              </a:rPr>
              <a:t>without</a:t>
            </a:r>
            <a:r>
              <a:rPr lang="en-US" sz="4000" b="1" dirty="0">
                <a:latin typeface="Century Gothic"/>
                <a:cs typeface="Century Gothic"/>
              </a:rPr>
              <a:t> summative assessments</a:t>
            </a:r>
            <a:br>
              <a:rPr lang="en-US" sz="4000" b="1" dirty="0">
                <a:latin typeface="Century Gothic"/>
                <a:cs typeface="Century Gothic"/>
              </a:rPr>
            </a:br>
            <a:r>
              <a:rPr lang="en-US" sz="4000" b="1" dirty="0">
                <a:latin typeface="Century Gothic"/>
                <a:cs typeface="Century Gothic"/>
              </a:rPr>
              <a:t/>
            </a:r>
            <a:br>
              <a:rPr lang="en-US" sz="4000" b="1" dirty="0">
                <a:latin typeface="Century Gothic"/>
                <a:cs typeface="Century Gothic"/>
              </a:rPr>
            </a:br>
            <a:r>
              <a:rPr lang="en-US" sz="4000" b="1" dirty="0">
                <a:solidFill>
                  <a:srgbClr val="FF0000"/>
                </a:solidFill>
                <a:latin typeface="Century Gothic"/>
                <a:cs typeface="Century Gothic"/>
              </a:rPr>
              <a:t>but with </a:t>
            </a:r>
            <a:r>
              <a:rPr lang="en-US" sz="4000" b="1" dirty="0" smtClean="0">
                <a:latin typeface="Century Gothic"/>
                <a:cs typeface="Century Gothic"/>
              </a:rPr>
              <a:t>formative </a:t>
            </a:r>
            <a:r>
              <a:rPr lang="en-US" sz="4000" b="1" dirty="0">
                <a:latin typeface="Century Gothic"/>
                <a:cs typeface="Century Gothic"/>
              </a:rPr>
              <a:t>assessment (over time).</a:t>
            </a:r>
            <a:endParaRPr lang="en-US" sz="4000" dirty="0"/>
          </a:p>
        </p:txBody>
      </p:sp>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4299072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95300"/>
            <a:ext cx="9144000" cy="636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p:cNvSpPr>
            <a:spLocks noChangeArrowheads="1"/>
          </p:cNvSpPr>
          <p:nvPr/>
        </p:nvSpPr>
        <p:spPr bwMode="auto">
          <a:xfrm>
            <a:off x="7099300" y="6535738"/>
            <a:ext cx="1890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000" dirty="0"/>
              <a:t>Image: </a:t>
            </a:r>
            <a:r>
              <a:rPr lang="en-US" altLang="en-US" sz="1000" dirty="0">
                <a:hlinkClick r:id="rId4"/>
              </a:rPr>
              <a:t>http://4.bp.blogspot.com</a:t>
            </a:r>
            <a:r>
              <a:rPr lang="en-US" altLang="en-US" sz="1000" dirty="0"/>
              <a:t> </a:t>
            </a:r>
          </a:p>
        </p:txBody>
      </p:sp>
      <p:sp>
        <p:nvSpPr>
          <p:cNvPr id="56322" name="Title 1"/>
          <p:cNvSpPr>
            <a:spLocks noGrp="1"/>
          </p:cNvSpPr>
          <p:nvPr>
            <p:ph type="title"/>
          </p:nvPr>
        </p:nvSpPr>
        <p:spPr>
          <a:xfrm>
            <a:off x="565150" y="2683875"/>
            <a:ext cx="8229600" cy="1143000"/>
          </a:xfrm>
        </p:spPr>
        <p:txBody>
          <a:bodyPr>
            <a:normAutofit fontScale="90000"/>
          </a:bodyPr>
          <a:lstStyle/>
          <a:p>
            <a:pPr algn="r"/>
            <a:r>
              <a:rPr lang="en-US" altLang="en-US" sz="6000" dirty="0" smtClean="0">
                <a:latin typeface="Impact" pitchFamily="34" charset="0"/>
                <a:ea typeface="Impact" pitchFamily="34" charset="0"/>
                <a:cs typeface="Impact" pitchFamily="34" charset="0"/>
              </a:rPr>
              <a:t>Questions?</a:t>
            </a:r>
            <a:r>
              <a:rPr lang="en-US" altLang="en-US" sz="10000" dirty="0" smtClean="0">
                <a:latin typeface="Impact" pitchFamily="34" charset="0"/>
                <a:ea typeface="Impact" pitchFamily="34" charset="0"/>
                <a:cs typeface="Impact" pitchFamily="34" charset="0"/>
              </a:rPr>
              <a:t/>
            </a:r>
            <a:br>
              <a:rPr lang="en-US" altLang="en-US" sz="10000" dirty="0" smtClean="0">
                <a:latin typeface="Impact" pitchFamily="34" charset="0"/>
                <a:ea typeface="Impact" pitchFamily="34" charset="0"/>
                <a:cs typeface="Impact" pitchFamily="34" charset="0"/>
              </a:rPr>
            </a:br>
            <a:r>
              <a:rPr lang="en-US" altLang="en-US" sz="10000" dirty="0" smtClean="0">
                <a:latin typeface="Impact" pitchFamily="34" charset="0"/>
                <a:ea typeface="Impact" pitchFamily="34" charset="0"/>
                <a:cs typeface="Impact" pitchFamily="34" charset="0"/>
              </a:rPr>
              <a:t/>
            </a:r>
            <a:br>
              <a:rPr lang="en-US" altLang="en-US" sz="10000" dirty="0" smtClean="0">
                <a:latin typeface="Impact" pitchFamily="34" charset="0"/>
                <a:ea typeface="Impact" pitchFamily="34" charset="0"/>
                <a:cs typeface="Impact" pitchFamily="34" charset="0"/>
              </a:rPr>
            </a:br>
            <a:endParaRPr lang="en-US" altLang="en-US" sz="2000" dirty="0" smtClean="0">
              <a:solidFill>
                <a:srgbClr val="FF0000"/>
              </a:solidFill>
              <a:latin typeface="Impact" pitchFamily="34" charset="0"/>
              <a:ea typeface="Impact" pitchFamily="34" charset="0"/>
              <a:cs typeface="Impact" pitchFamily="34" charset="0"/>
            </a:endParaRPr>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052992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571500"/>
            <a:ext cx="9144000" cy="5715000"/>
          </a:xfrm>
          <a:prstGeom prst="rect">
            <a:avLst/>
          </a:prstGeom>
        </p:spPr>
      </p:pic>
    </p:spTree>
    <p:extLst>
      <p:ext uri="{BB962C8B-B14F-4D97-AF65-F5344CB8AC3E}">
        <p14:creationId xmlns:p14="http://schemas.microsoft.com/office/powerpoint/2010/main" val="2561476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What teachers make? </a:t>
            </a:r>
            <a:r>
              <a:rPr lang="en-GB" sz="3000" b="1" dirty="0" smtClean="0"/>
              <a:t>Taylor Mali</a:t>
            </a:r>
            <a:endParaRPr lang="en-GB" sz="3000" b="1" dirty="0"/>
          </a:p>
        </p:txBody>
      </p:sp>
      <p:pic>
        <p:nvPicPr>
          <p:cNvPr id="5" name="Content Placeholder 4" descr="Screen Shot 2014-06-15 at 23.12.34.png">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rcRect t="2855" b="2855"/>
          <a:stretch>
            <a:fillRect/>
          </a:stretch>
        </p:blipFill>
        <p:spPr/>
      </p:pic>
      <p:sp>
        <p:nvSpPr>
          <p:cNvPr id="4" name="Rectangle 3"/>
          <p:cNvSpPr/>
          <p:nvPr/>
        </p:nvSpPr>
        <p:spPr>
          <a:xfrm>
            <a:off x="2702807" y="6306687"/>
            <a:ext cx="4572000" cy="276999"/>
          </a:xfrm>
          <a:prstGeom prst="rect">
            <a:avLst/>
          </a:prstGeom>
        </p:spPr>
        <p:txBody>
          <a:bodyPr>
            <a:spAutoFit/>
          </a:bodyPr>
          <a:lstStyle/>
          <a:p>
            <a:pPr defTabSz="914400">
              <a:defRPr/>
            </a:pPr>
            <a:r>
              <a:rPr lang="en-GB" sz="1200" dirty="0" smtClean="0">
                <a:hlinkClick r:id="rId3"/>
              </a:rPr>
              <a:t>https://www.youtube.com/watch?v=RxsOVK4syxU</a:t>
            </a:r>
            <a:r>
              <a:rPr lang="en-GB" sz="1200" dirty="0" smtClean="0"/>
              <a:t> </a:t>
            </a:r>
            <a:endParaRPr lang="en-GB" sz="1200" dirty="0"/>
          </a:p>
        </p:txBody>
      </p:sp>
    </p:spTree>
    <p:extLst>
      <p:ext uri="{BB962C8B-B14F-4D97-AF65-F5344CB8AC3E}">
        <p14:creationId xmlns:p14="http://schemas.microsoft.com/office/powerpoint/2010/main" val="351817952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150141" y="60386"/>
            <a:ext cx="914933" cy="539202"/>
            <a:chOff x="8150141" y="60386"/>
            <a:chExt cx="914933" cy="539202"/>
          </a:xfrm>
        </p:grpSpPr>
        <p:sp>
          <p:nvSpPr>
            <p:cNvPr id="10" name="Rectangle 9"/>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1" name="Picture 10"/>
            <p:cNvPicPr>
              <a:picLocks noChangeAspect="1"/>
            </p:cNvPicPr>
            <p:nvPr/>
          </p:nvPicPr>
          <p:blipFill>
            <a:blip r:embed="rId3"/>
            <a:stretch>
              <a:fillRect/>
            </a:stretch>
          </p:blipFill>
          <p:spPr>
            <a:xfrm>
              <a:off x="8525872" y="60386"/>
              <a:ext cx="539202" cy="539202"/>
            </a:xfrm>
            <a:prstGeom prst="rect">
              <a:avLst/>
            </a:prstGeom>
          </p:spPr>
        </p:pic>
      </p:grpSp>
      <p:sp>
        <p:nvSpPr>
          <p:cNvPr id="15" name="Title 14"/>
          <p:cNvSpPr>
            <a:spLocks noGrp="1"/>
          </p:cNvSpPr>
          <p:nvPr>
            <p:ph type="title"/>
          </p:nvPr>
        </p:nvSpPr>
        <p:spPr>
          <a:xfrm>
            <a:off x="457200" y="226163"/>
            <a:ext cx="8229600" cy="1143000"/>
          </a:xfrm>
        </p:spPr>
        <p:txBody>
          <a:bodyPr>
            <a:noAutofit/>
          </a:bodyPr>
          <a:lstStyle/>
          <a:p>
            <a:r>
              <a:rPr lang="en-US" sz="5000" b="1" dirty="0" smtClean="0">
                <a:latin typeface="Century Gothic"/>
                <a:cs typeface="Century Gothic"/>
              </a:rPr>
              <a:t>Thank you!</a:t>
            </a:r>
            <a:endParaRPr lang="en-US" sz="5000" b="1" dirty="0">
              <a:latin typeface="Century Gothic"/>
              <a:cs typeface="Century Gothic"/>
            </a:endParaRPr>
          </a:p>
        </p:txBody>
      </p:sp>
      <p:grpSp>
        <p:nvGrpSpPr>
          <p:cNvPr id="18" name="Group 17"/>
          <p:cNvGrpSpPr/>
          <p:nvPr/>
        </p:nvGrpSpPr>
        <p:grpSpPr>
          <a:xfrm>
            <a:off x="1254440" y="4678946"/>
            <a:ext cx="7810633" cy="3045705"/>
            <a:chOff x="1254441" y="4711716"/>
            <a:chExt cx="6811086" cy="3045705"/>
          </a:xfrm>
        </p:grpSpPr>
        <p:grpSp>
          <p:nvGrpSpPr>
            <p:cNvPr id="17" name="Group 16"/>
            <p:cNvGrpSpPr/>
            <p:nvPr/>
          </p:nvGrpSpPr>
          <p:grpSpPr>
            <a:xfrm>
              <a:off x="1254441" y="4756489"/>
              <a:ext cx="1352631" cy="1872209"/>
              <a:chOff x="711577" y="4737099"/>
              <a:chExt cx="1352631" cy="1872209"/>
            </a:xfrm>
          </p:grpSpPr>
          <p:pic>
            <p:nvPicPr>
              <p:cNvPr id="12" name="Picture 11"/>
              <p:cNvPicPr>
                <a:picLocks noChangeAspect="1"/>
              </p:cNvPicPr>
              <p:nvPr/>
            </p:nvPicPr>
            <p:blipFill>
              <a:blip r:embed="rId4"/>
              <a:stretch>
                <a:fillRect/>
              </a:stretch>
            </p:blipFill>
            <p:spPr>
              <a:xfrm>
                <a:off x="967442" y="4737099"/>
                <a:ext cx="777107" cy="659267"/>
              </a:xfrm>
              <a:prstGeom prst="rect">
                <a:avLst/>
              </a:prstGeom>
            </p:spPr>
          </p:pic>
          <p:pic>
            <p:nvPicPr>
              <p:cNvPr id="13" name="Picture 12"/>
              <p:cNvPicPr>
                <a:picLocks noChangeAspect="1"/>
              </p:cNvPicPr>
              <p:nvPr/>
            </p:nvPicPr>
            <p:blipFill>
              <a:blip r:embed="rId5"/>
              <a:stretch>
                <a:fillRect/>
              </a:stretch>
            </p:blipFill>
            <p:spPr>
              <a:xfrm>
                <a:off x="711577" y="5264383"/>
                <a:ext cx="1352631" cy="760855"/>
              </a:xfrm>
              <a:prstGeom prst="rect">
                <a:avLst/>
              </a:prstGeom>
            </p:spPr>
          </p:pic>
          <p:pic>
            <p:nvPicPr>
              <p:cNvPr id="14" name="Picture 13"/>
              <p:cNvPicPr>
                <a:picLocks noChangeAspect="1"/>
              </p:cNvPicPr>
              <p:nvPr/>
            </p:nvPicPr>
            <p:blipFill>
              <a:blip r:embed="rId6"/>
              <a:stretch>
                <a:fillRect/>
              </a:stretch>
            </p:blipFill>
            <p:spPr>
              <a:xfrm>
                <a:off x="1063528" y="5928287"/>
                <a:ext cx="681021" cy="681021"/>
              </a:xfrm>
              <a:prstGeom prst="rect">
                <a:avLst/>
              </a:prstGeom>
            </p:spPr>
          </p:pic>
        </p:grpSp>
        <p:sp>
          <p:nvSpPr>
            <p:cNvPr id="16" name="Rectangle 15"/>
            <p:cNvSpPr/>
            <p:nvPr/>
          </p:nvSpPr>
          <p:spPr>
            <a:xfrm>
              <a:off x="2508965" y="4711716"/>
              <a:ext cx="5556562" cy="3045705"/>
            </a:xfrm>
            <a:prstGeom prst="rect">
              <a:avLst/>
            </a:prstGeom>
          </p:spPr>
          <p:txBody>
            <a:bodyPr wrap="square">
              <a:spAutoFit/>
            </a:bodyPr>
            <a:lstStyle/>
            <a:p>
              <a:pPr marL="285750" indent="-285750">
                <a:lnSpc>
                  <a:spcPct val="110000"/>
                </a:lnSpc>
                <a:buFont typeface="Arial"/>
                <a:buChar char="•"/>
              </a:pPr>
              <a:r>
                <a:rPr lang="en-US" sz="3500" b="1" dirty="0">
                  <a:solidFill>
                    <a:srgbClr val="0000FF"/>
                  </a:solidFill>
                  <a:latin typeface="Century Gothic"/>
                  <a:cs typeface="Century Gothic"/>
                </a:rPr>
                <a:t>TeacherToolkit@me.com </a:t>
              </a:r>
              <a:endParaRPr lang="en-US" sz="3500" b="1" dirty="0" smtClean="0">
                <a:solidFill>
                  <a:srgbClr val="0000FF"/>
                </a:solidFill>
                <a:latin typeface="Century Gothic"/>
                <a:cs typeface="Century Gothic"/>
              </a:endParaRPr>
            </a:p>
            <a:p>
              <a:pPr marL="285750" indent="-285750">
                <a:lnSpc>
                  <a:spcPct val="110000"/>
                </a:lnSpc>
                <a:buFont typeface="Arial"/>
                <a:buChar char="•"/>
              </a:pPr>
              <a:r>
                <a:rPr lang="en-US" sz="3500" b="1" dirty="0" smtClean="0">
                  <a:solidFill>
                    <a:srgbClr val="FF0000"/>
                  </a:solidFill>
                  <a:latin typeface="Century Gothic"/>
                  <a:cs typeface="Century Gothic"/>
                </a:rPr>
                <a:t>@TeacherToolkit</a:t>
              </a:r>
            </a:p>
            <a:p>
              <a:pPr marL="285750" indent="-285750">
                <a:lnSpc>
                  <a:spcPct val="110000"/>
                </a:lnSpc>
                <a:buFont typeface="Arial"/>
                <a:buChar char="•"/>
              </a:pPr>
              <a:r>
                <a:rPr lang="en-US" sz="3500" b="1" dirty="0" err="1" smtClean="0">
                  <a:latin typeface="Century Gothic"/>
                  <a:cs typeface="Century Gothic"/>
                </a:rPr>
                <a:t>www.TeacherToolkit.me</a:t>
              </a:r>
              <a:endParaRPr lang="en-US" sz="3500" b="1" dirty="0">
                <a:latin typeface="Century Gothic"/>
                <a:cs typeface="Century Gothic"/>
              </a:endParaRPr>
            </a:p>
          </p:txBody>
        </p:sp>
      </p:grpSp>
      <p:pic>
        <p:nvPicPr>
          <p:cNvPr id="19" name="Picture 18"/>
          <p:cNvPicPr>
            <a:picLocks noChangeAspect="1"/>
          </p:cNvPicPr>
          <p:nvPr/>
        </p:nvPicPr>
        <p:blipFill>
          <a:blip r:embed="rId7"/>
          <a:stretch>
            <a:fillRect/>
          </a:stretch>
        </p:blipFill>
        <p:spPr>
          <a:xfrm>
            <a:off x="3980683" y="1560300"/>
            <a:ext cx="1410537" cy="2170056"/>
          </a:xfrm>
          <a:prstGeom prst="rect">
            <a:avLst/>
          </a:prstGeom>
        </p:spPr>
      </p:pic>
    </p:spTree>
    <p:extLst>
      <p:ext uri="{BB962C8B-B14F-4D97-AF65-F5344CB8AC3E}">
        <p14:creationId xmlns:p14="http://schemas.microsoft.com/office/powerpoint/2010/main" val="2395186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2000"/>
                                  </p:stCondLst>
                                  <p:childTnLst>
                                    <p:set>
                                      <p:cBhvr>
                                        <p:cTn id="6" dur="1" fill="hold">
                                          <p:stCondLst>
                                            <p:cond delay="0"/>
                                          </p:stCondLst>
                                        </p:cTn>
                                        <p:tgtEl>
                                          <p:spTgt spid="19"/>
                                        </p:tgtEl>
                                        <p:attrNameLst>
                                          <p:attrName>style.visibility</p:attrName>
                                        </p:attrNameLst>
                                      </p:cBhvr>
                                      <p:to>
                                        <p:strVal val="visible"/>
                                      </p:to>
                                    </p:set>
                                    <p:animEffect transition="in" filter="wedg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43236" y="250972"/>
            <a:ext cx="5848915" cy="6266695"/>
          </a:xfrm>
          <a:prstGeom prst="rect">
            <a:avLst/>
          </a:prstGeom>
        </p:spPr>
      </p:pic>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4039496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Rectangle 3"/>
          <p:cNvSpPr/>
          <p:nvPr/>
        </p:nvSpPr>
        <p:spPr>
          <a:xfrm>
            <a:off x="5784417" y="5857791"/>
            <a:ext cx="3070071" cy="707886"/>
          </a:xfrm>
          <a:prstGeom prst="rect">
            <a:avLst/>
          </a:prstGeom>
          <a:noFill/>
        </p:spPr>
        <p:txBody>
          <a:bodyPr wrap="none">
            <a:spAutoFit/>
          </a:bodyPr>
          <a:lstStyle/>
          <a:p>
            <a:pPr algn="ctr"/>
            <a:r>
              <a:rPr lang="en-US" sz="4000" b="1" dirty="0" smtClean="0">
                <a:solidFill>
                  <a:schemeClr val="bg1"/>
                </a:solidFill>
                <a:latin typeface="Century Gothic"/>
                <a:cs typeface="Century Gothic"/>
              </a:rPr>
              <a:t>Last slide …</a:t>
            </a:r>
            <a:endParaRPr lang="en-US" sz="4000" b="1" dirty="0">
              <a:solidFill>
                <a:schemeClr val="bg1"/>
              </a:solidFill>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2593297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2075" y="1364639"/>
            <a:ext cx="5036521" cy="5052260"/>
          </a:xfrm>
          <a:prstGeom prst="rect">
            <a:avLst/>
          </a:prstGeom>
        </p:spPr>
      </p:pic>
      <p:sp>
        <p:nvSpPr>
          <p:cNvPr id="4" name="Title 1"/>
          <p:cNvSpPr>
            <a:spLocks noGrp="1"/>
          </p:cNvSpPr>
          <p:nvPr>
            <p:ph type="ctrTitle"/>
          </p:nvPr>
        </p:nvSpPr>
        <p:spPr>
          <a:xfrm>
            <a:off x="602146" y="208917"/>
            <a:ext cx="7772400" cy="889539"/>
          </a:xfrm>
        </p:spPr>
        <p:txBody>
          <a:bodyPr>
            <a:normAutofit/>
          </a:bodyPr>
          <a:lstStyle/>
          <a:p>
            <a:r>
              <a:rPr lang="en-US" b="1" dirty="0" smtClean="0">
                <a:latin typeface="Century Gothic"/>
                <a:cs typeface="Century Gothic"/>
              </a:rPr>
              <a:t>What do you see?</a:t>
            </a:r>
            <a:endParaRPr lang="en-US" dirty="0">
              <a:latin typeface="Century Gothic"/>
              <a:cs typeface="Century Gothic"/>
            </a:endParaRPr>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2310944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2075" y="293154"/>
            <a:ext cx="5036521" cy="5052260"/>
          </a:xfrm>
          <a:prstGeom prst="rect">
            <a:avLst/>
          </a:prstGeom>
        </p:spPr>
      </p:pic>
      <p:sp>
        <p:nvSpPr>
          <p:cNvPr id="4" name="Title 1"/>
          <p:cNvSpPr>
            <a:spLocks noGrp="1"/>
          </p:cNvSpPr>
          <p:nvPr>
            <p:ph type="ctrTitle"/>
          </p:nvPr>
        </p:nvSpPr>
        <p:spPr>
          <a:xfrm>
            <a:off x="753472" y="5527360"/>
            <a:ext cx="7772400" cy="889539"/>
          </a:xfrm>
        </p:spPr>
        <p:txBody>
          <a:bodyPr>
            <a:normAutofit/>
          </a:bodyPr>
          <a:lstStyle/>
          <a:p>
            <a:r>
              <a:rPr lang="en-US" b="1" dirty="0" smtClean="0">
                <a:latin typeface="Century Gothic"/>
                <a:cs typeface="Century Gothic"/>
              </a:rPr>
              <a:t>Looking </a:t>
            </a:r>
            <a:r>
              <a:rPr lang="en-US" b="1" dirty="0" smtClean="0">
                <a:solidFill>
                  <a:srgbClr val="FF0000"/>
                </a:solidFill>
                <a:latin typeface="Century Gothic"/>
                <a:cs typeface="Century Gothic"/>
              </a:rPr>
              <a:t>at</a:t>
            </a:r>
            <a:r>
              <a:rPr lang="en-US" b="1" dirty="0" smtClean="0">
                <a:latin typeface="Century Gothic"/>
                <a:cs typeface="Century Gothic"/>
              </a:rPr>
              <a:t> </a:t>
            </a:r>
            <a:r>
              <a:rPr lang="en-US" b="1" u="sng" dirty="0" smtClean="0">
                <a:latin typeface="Century Gothic"/>
                <a:cs typeface="Century Gothic"/>
              </a:rPr>
              <a:t>OR</a:t>
            </a:r>
            <a:r>
              <a:rPr lang="en-US" b="1" dirty="0" smtClean="0">
                <a:latin typeface="Century Gothic"/>
                <a:cs typeface="Century Gothic"/>
              </a:rPr>
              <a:t> Looking </a:t>
            </a:r>
            <a:r>
              <a:rPr lang="en-US" b="1" dirty="0" smtClean="0">
                <a:solidFill>
                  <a:srgbClr val="FF0000"/>
                </a:solidFill>
                <a:latin typeface="Century Gothic"/>
                <a:cs typeface="Century Gothic"/>
              </a:rPr>
              <a:t>for</a:t>
            </a:r>
            <a:r>
              <a:rPr lang="en-US" b="1" dirty="0" smtClean="0">
                <a:latin typeface="Century Gothic"/>
                <a:cs typeface="Century Gothic"/>
              </a:rPr>
              <a:t>?</a:t>
            </a:r>
            <a:endParaRPr lang="en-US" dirty="0">
              <a:latin typeface="Century Gothic"/>
              <a:cs typeface="Century Gothic"/>
            </a:endParaRPr>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456865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0" indent="0" algn="ctr">
              <a:buNone/>
            </a:pPr>
            <a:r>
              <a:rPr lang="en-US" sz="10000" b="1" dirty="0" smtClean="0">
                <a:latin typeface="Century Gothic" panose="020B0502020202020204" pitchFamily="34" charset="0"/>
                <a:cs typeface="Impact"/>
              </a:rPr>
              <a:t>Warm up!</a:t>
            </a:r>
            <a:endParaRPr lang="en-US" sz="10000" b="1" dirty="0">
              <a:latin typeface="Century Gothic" panose="020B0502020202020204" pitchFamily="34" charset="0"/>
              <a:cs typeface="Impact"/>
            </a:endParaRPr>
          </a:p>
        </p:txBody>
      </p:sp>
      <p:pic>
        <p:nvPicPr>
          <p:cNvPr id="8" name="Picture 7"/>
          <p:cNvPicPr>
            <a:picLocks noChangeAspect="1"/>
          </p:cNvPicPr>
          <p:nvPr/>
        </p:nvPicPr>
        <p:blipFill>
          <a:blip r:embed="rId3"/>
          <a:stretch>
            <a:fillRect/>
          </a:stretch>
        </p:blipFill>
        <p:spPr>
          <a:xfrm>
            <a:off x="251536" y="4453015"/>
            <a:ext cx="2433741" cy="2122910"/>
          </a:xfrm>
          <a:prstGeom prst="rect">
            <a:avLst/>
          </a:prstGeom>
        </p:spPr>
      </p:pic>
      <p:sp>
        <p:nvSpPr>
          <p:cNvPr id="10" name="Rectangle 9"/>
          <p:cNvSpPr/>
          <p:nvPr/>
        </p:nvSpPr>
        <p:spPr>
          <a:xfrm>
            <a:off x="6982453" y="6452814"/>
            <a:ext cx="2082621" cy="246221"/>
          </a:xfrm>
          <a:prstGeom prst="rect">
            <a:avLst/>
          </a:prstGeom>
        </p:spPr>
        <p:txBody>
          <a:bodyPr wrap="none">
            <a:spAutoFit/>
          </a:bodyPr>
          <a:lstStyle/>
          <a:p>
            <a:pPr>
              <a:defRPr/>
            </a:pPr>
            <a:r>
              <a:rPr lang="en-US" sz="1000" dirty="0" smtClean="0"/>
              <a:t>Photo credit: </a:t>
            </a:r>
            <a:r>
              <a:rPr lang="en-US" sz="1000" dirty="0">
                <a:hlinkClick r:id="rId4"/>
              </a:rPr>
              <a:t>www.mediabistro.com</a:t>
            </a:r>
            <a:endParaRPr lang="en-US" sz="1000" dirty="0"/>
          </a:p>
        </p:txBody>
      </p:sp>
      <p:grpSp>
        <p:nvGrpSpPr>
          <p:cNvPr id="5" name="Group 4"/>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9" name="Picture 8"/>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135781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1858</TotalTime>
  <Words>1489</Words>
  <Application>Microsoft Office PowerPoint</Application>
  <PresentationFormat>On-screen Show (4:3)</PresentationFormat>
  <Paragraphs>332</Paragraphs>
  <Slides>60</Slides>
  <Notes>29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6" baseType="lpstr">
      <vt:lpstr>Arial</vt:lpstr>
      <vt:lpstr>Calibri</vt:lpstr>
      <vt:lpstr>Century Gothic</vt:lpstr>
      <vt:lpstr>Impact</vt:lpstr>
      <vt:lpstr>Office Theme</vt:lpstr>
      <vt:lpstr>Worksheet</vt:lpstr>
      <vt:lpstr>is setting up… </vt:lpstr>
      <vt:lpstr>Fingertips ready?</vt:lpstr>
      <vt:lpstr>A Valid Landscape for Teaching and Learning.  by Ross M. McGill Deputy Headteacher Quintin Kynaston  @TeacherToolkit www.TeacherToolkit.me</vt:lpstr>
      <vt:lpstr>Start thinking …</vt:lpstr>
      <vt:lpstr>PowerPoint Presentation</vt:lpstr>
      <vt:lpstr>PowerPoint Presentation</vt:lpstr>
      <vt:lpstr>What do you see?</vt:lpstr>
      <vt:lpstr>Looking at OR Looking for?</vt:lpstr>
      <vt:lpstr>PowerPoint Presentation</vt:lpstr>
      <vt:lpstr>Grab!</vt:lpstr>
      <vt:lpstr>PowerPoint Presentation</vt:lpstr>
      <vt:lpstr>PowerPoint Presentation</vt:lpstr>
      <vt:lpstr>PowerPoint Presentation</vt:lpstr>
      <vt:lpstr>Spell these words!</vt:lpstr>
      <vt:lpstr>Now swap  papers!</vt:lpstr>
      <vt:lpstr>Spell these words!</vt:lpstr>
      <vt:lpstr>Now swap  papers!</vt:lpstr>
      <vt:lpstr>Spell these words!</vt:lpstr>
      <vt:lpstr>Why?</vt:lpstr>
      <vt:lpstr>The current landscape for teaching and learning is divided</vt:lpstr>
      <vt:lpstr>Ofsted have freed us from the burden of lesson gradings, and more specifically judging individual lessons and teachers …</vt:lpstr>
      <vt:lpstr>However, many schools  (or at least individual teachers)  are reporting no changes.</vt:lpstr>
      <vt:lpstr>PowerPoint Presentation</vt:lpstr>
      <vt:lpstr>PowerPoint Presentation</vt:lpstr>
      <vt:lpstr>Mission: A move away from  one-off classroom performance towards a more sophisticated model of gathering reliable  and valid sources of evidence (without a grade) over time … </vt:lpstr>
      <vt:lpstr>Running thought …</vt:lpstr>
      <vt:lpstr>Bravery Award!</vt:lpstr>
      <vt:lpstr>PowerPoint Presentation</vt:lpstr>
      <vt:lpstr>PowerPoint Presentation</vt:lpstr>
      <vt:lpstr>No more grades!</vt:lpstr>
      <vt:lpstr>… that formative observations will become the predominant factor for assessing the overall quality of teaching and learning in most schools.</vt:lpstr>
      <vt:lpstr>What works for my school  may not work for your school </vt:lpstr>
      <vt:lpstr>Open  vs.  Closed</vt:lpstr>
      <vt:lpstr>Open vs. Closed</vt:lpstr>
      <vt:lpstr>PowerPoint Presentation</vt:lpstr>
      <vt:lpstr>PowerPoint Presentation</vt:lpstr>
      <vt:lpstr>September 18th 2014</vt:lpstr>
      <vt:lpstr>PowerPoint Presentation</vt:lpstr>
      <vt:lpstr>Observing the Observers  Impact on achievement  versus Teaching and Learning</vt:lpstr>
      <vt:lpstr>It is very significant that Ofsted liked what they saw in our classrooms.   However, our headline results determined our overall teaching and learning grade.   If our results had been higher, then our grade for teaching and learning would have too. </vt:lpstr>
      <vt:lpstr>Therefore, if outcomes require improvement, then teaching  and learning over time  cannot be better …  … which makes one wonder what significance no grading of lesson observations actually has on the outcome of an inspection. </vt:lpstr>
      <vt:lpstr>Qualitative or Quantative?</vt:lpstr>
      <vt:lpstr>“I once attended a conference session where a senior leader told us that, in his school, 85.26% of lessons were good or outstanding. How delusional that this seems and how toxic; a symptom of how far we’d fallen into the accountability abyss, losing sight of our professionalism.”  @headguruteacher Headteacher  Highbury Grove School</vt:lpstr>
      <vt:lpstr>On observing 97 lessons this term …  “The lessons are more normal. You see regular lessons. People tell me so; they fret less about putting on a show and I’m more confident that what I see is what the students get on a normal day.  There may be some tidying up but it’s not a performance.”   @headguruteacher Headteacher  Highbury Grove School</vt:lpstr>
      <vt:lpstr>PowerPoint Presentation</vt:lpstr>
      <vt:lpstr>… as we move towards a landscape of teaching  and learning without  lesson gradings in individual lessons and over time …   a challenge … </vt:lpstr>
      <vt:lpstr>Term 1 = Typicality and Support. Term 2 = Book Looks and non-graded Observations. Term 3 = Data and formalised Student Conversations. Term 4 = Paired formative-Observations Term 5 = Typicality, IRIS and Student Conversations Term 6 = Data, Book Looks and Paired formative-Observations.   *Lesson Study *IRIS Connect *Triads</vt:lpstr>
      <vt:lpstr>PowerPoint Presentation</vt:lpstr>
      <vt:lpstr>All evidence gathered will be uploaded onto Blue Sky.</vt:lpstr>
      <vt:lpstr>One user-licence for every teacher</vt:lpstr>
      <vt:lpstr>Running thought …</vt:lpstr>
      <vt:lpstr>Film yourself!</vt:lpstr>
      <vt:lpstr>Priorities</vt:lpstr>
      <vt:lpstr>Training observers to: 1. ‘look at’ rather than ‘look for.’ 2. develop high-level observational skills. 3. offer sophisticated feedback over time.  The challenge of: 1. setting up groups of observational-triads, matched to needs. 2. encouraging all teachers to use Iris Connect licence. 3. lesson grading fear and one-off performance.</vt:lpstr>
      <vt:lpstr>A Valid Model  for Teaching and Learning</vt:lpstr>
      <vt:lpstr>Questions?  </vt:lpstr>
      <vt:lpstr>PowerPoint Presentation</vt:lpstr>
      <vt:lpstr>What teachers make? Taylor Mali</vt:lpstr>
      <vt:lpstr>Thank you!</vt:lpstr>
      <vt:lpstr>PowerPoint Presentation</vt:lpstr>
    </vt:vector>
  </TitlesOfParts>
  <Company>Greig City Academy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Valid Landscape for  Teaching and Learning   by Ross McGill  @TeacherToolkit   Deputy Headteacher Quintin Kynaston</dc:title>
  <dc:creator>Ross McGill</dc:creator>
  <cp:lastModifiedBy>qkstaff</cp:lastModifiedBy>
  <cp:revision>54</cp:revision>
  <dcterms:created xsi:type="dcterms:W3CDTF">2014-11-24T21:22:05Z</dcterms:created>
  <dcterms:modified xsi:type="dcterms:W3CDTF">2015-02-17T01:28:32Z</dcterms:modified>
</cp:coreProperties>
</file>