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429" r:id="rId2"/>
    <p:sldId id="433" r:id="rId3"/>
    <p:sldId id="463" r:id="rId4"/>
    <p:sldId id="418" r:id="rId5"/>
    <p:sldId id="369" r:id="rId6"/>
    <p:sldId id="370" r:id="rId7"/>
    <p:sldId id="371" r:id="rId8"/>
    <p:sldId id="473" r:id="rId9"/>
    <p:sldId id="372" r:id="rId10"/>
    <p:sldId id="373" r:id="rId11"/>
    <p:sldId id="341" r:id="rId12"/>
    <p:sldId id="265" r:id="rId13"/>
    <p:sldId id="434" r:id="rId14"/>
    <p:sldId id="377" r:id="rId15"/>
    <p:sldId id="315" r:id="rId16"/>
    <p:sldId id="339" r:id="rId17"/>
    <p:sldId id="404" r:id="rId18"/>
    <p:sldId id="366" r:id="rId19"/>
    <p:sldId id="365" r:id="rId20"/>
    <p:sldId id="342" r:id="rId21"/>
    <p:sldId id="261" r:id="rId22"/>
    <p:sldId id="259" r:id="rId23"/>
    <p:sldId id="302" r:id="rId24"/>
    <p:sldId id="303" r:id="rId25"/>
    <p:sldId id="304" r:id="rId26"/>
    <p:sldId id="293" r:id="rId27"/>
    <p:sldId id="351" r:id="rId28"/>
    <p:sldId id="305" r:id="rId29"/>
    <p:sldId id="306" r:id="rId30"/>
    <p:sldId id="307" r:id="rId31"/>
    <p:sldId id="308" r:id="rId32"/>
    <p:sldId id="359" r:id="rId33"/>
    <p:sldId id="426" r:id="rId34"/>
    <p:sldId id="464" r:id="rId35"/>
    <p:sldId id="465" r:id="rId36"/>
    <p:sldId id="466" r:id="rId37"/>
    <p:sldId id="467" r:id="rId38"/>
    <p:sldId id="468" r:id="rId39"/>
    <p:sldId id="469" r:id="rId40"/>
    <p:sldId id="470" r:id="rId41"/>
    <p:sldId id="471" r:id="rId42"/>
    <p:sldId id="382" r:id="rId43"/>
    <p:sldId id="439" r:id="rId44"/>
    <p:sldId id="440" r:id="rId45"/>
    <p:sldId id="441" r:id="rId46"/>
    <p:sldId id="442" r:id="rId47"/>
    <p:sldId id="472" r:id="rId48"/>
    <p:sldId id="386" r:id="rId49"/>
    <p:sldId id="387" r:id="rId50"/>
    <p:sldId id="389" r:id="rId51"/>
    <p:sldId id="454" r:id="rId52"/>
    <p:sldId id="455" r:id="rId53"/>
    <p:sldId id="456" r:id="rId54"/>
    <p:sldId id="457" r:id="rId55"/>
    <p:sldId id="458" r:id="rId56"/>
    <p:sldId id="460" r:id="rId57"/>
    <p:sldId id="459" r:id="rId58"/>
    <p:sldId id="350" r:id="rId59"/>
    <p:sldId id="424" r:id="rId60"/>
    <p:sldId id="461" r:id="rId61"/>
    <p:sldId id="462" r:id="rId62"/>
    <p:sldId id="376" r:id="rId63"/>
    <p:sldId id="395" r:id="rId64"/>
    <p:sldId id="295" r:id="rId65"/>
    <p:sldId id="309" r:id="rId66"/>
    <p:sldId id="345" r:id="rId67"/>
    <p:sldId id="281" r:id="rId68"/>
    <p:sldId id="284" r:id="rId69"/>
    <p:sldId id="438" r:id="rId70"/>
    <p:sldId id="443" r:id="rId71"/>
    <p:sldId id="447" r:id="rId72"/>
    <p:sldId id="448" r:id="rId73"/>
    <p:sldId id="450" r:id="rId74"/>
    <p:sldId id="451" r:id="rId75"/>
    <p:sldId id="354" r:id="rId76"/>
    <p:sldId id="347" r:id="rId77"/>
    <p:sldId id="393" r:id="rId78"/>
    <p:sldId id="276" r:id="rId79"/>
    <p:sldId id="430" r:id="rId80"/>
    <p:sldId id="431" r:id="rId81"/>
    <p:sldId id="432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tting up" id="{EFBE0E9D-7D19-5F40-84FE-A6220053CE6B}">
          <p14:sldIdLst>
            <p14:sldId id="429"/>
            <p14:sldId id="433"/>
            <p14:sldId id="463"/>
            <p14:sldId id="418"/>
          </p14:sldIdLst>
        </p14:section>
        <p14:section name="Introduction" id="{EC516434-EC21-F74F-AAC2-2C326D5823E2}">
          <p14:sldIdLst>
            <p14:sldId id="369"/>
            <p14:sldId id="370"/>
            <p14:sldId id="371"/>
            <p14:sldId id="473"/>
            <p14:sldId id="372"/>
            <p14:sldId id="373"/>
          </p14:sldIdLst>
        </p14:section>
        <p14:section name="Recap: The 5 Minute Lesson Plan" id="{39081990-FC8E-D642-BDE2-FF9B01488CCA}">
          <p14:sldIdLst>
            <p14:sldId id="341"/>
            <p14:sldId id="265"/>
            <p14:sldId id="434"/>
            <p14:sldId id="377"/>
            <p14:sldId id="315"/>
          </p14:sldIdLst>
        </p14:section>
        <p14:section name="The importance of planning" id="{719CA76C-30FD-F348-8528-283227F65C7B}">
          <p14:sldIdLst>
            <p14:sldId id="339"/>
            <p14:sldId id="404"/>
            <p14:sldId id="366"/>
            <p14:sldId id="365"/>
          </p14:sldIdLst>
        </p14:section>
        <p14:section name="Using the plan" id="{2149512A-09DE-7249-B02D-BE87C5C4F869}">
          <p14:sldIdLst>
            <p14:sldId id="342"/>
            <p14:sldId id="261"/>
            <p14:sldId id="259"/>
            <p14:sldId id="302"/>
            <p14:sldId id="303"/>
            <p14:sldId id="304"/>
            <p14:sldId id="293"/>
            <p14:sldId id="351"/>
            <p14:sldId id="305"/>
            <p14:sldId id="306"/>
            <p14:sldId id="307"/>
            <p14:sldId id="308"/>
            <p14:sldId id="359"/>
            <p14:sldId id="426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</p14:sldIdLst>
        </p14:section>
        <p14:section name="What do Ofsted say?" id="{7D6A5A57-C093-5445-97AA-54378E7D69F9}">
          <p14:sldIdLst>
            <p14:sldId id="382"/>
            <p14:sldId id="439"/>
            <p14:sldId id="440"/>
            <p14:sldId id="441"/>
            <p14:sldId id="442"/>
            <p14:sldId id="472"/>
            <p14:sldId id="386"/>
            <p14:sldId id="387"/>
            <p14:sldId id="389"/>
            <p14:sldId id="454"/>
            <p14:sldId id="455"/>
            <p14:sldId id="456"/>
            <p14:sldId id="457"/>
            <p14:sldId id="458"/>
            <p14:sldId id="460"/>
            <p14:sldId id="459"/>
            <p14:sldId id="350"/>
          </p14:sldIdLst>
        </p14:section>
        <p14:section name="Evidence &amp; Reflection" id="{A13004FC-64B0-C845-AC7F-B9C73130686D}">
          <p14:sldIdLst>
            <p14:sldId id="424"/>
            <p14:sldId id="461"/>
            <p14:sldId id="462"/>
            <p14:sldId id="376"/>
            <p14:sldId id="395"/>
            <p14:sldId id="295"/>
            <p14:sldId id="309"/>
            <p14:sldId id="345"/>
            <p14:sldId id="281"/>
            <p14:sldId id="284"/>
            <p14:sldId id="438"/>
            <p14:sldId id="443"/>
            <p14:sldId id="447"/>
            <p14:sldId id="448"/>
            <p14:sldId id="450"/>
            <p14:sldId id="451"/>
            <p14:sldId id="354"/>
          </p14:sldIdLst>
        </p14:section>
        <p14:section name="Wrap up et al" id="{A66AAE30-3CA1-E542-A5D4-1C79A886B43A}">
          <p14:sldIdLst>
            <p14:sldId id="347"/>
            <p14:sldId id="393"/>
            <p14:sldId id="276"/>
            <p14:sldId id="430"/>
            <p14:sldId id="431"/>
            <p14:sldId id="4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86176" autoAdjust="0"/>
  </p:normalViewPr>
  <p:slideViewPr>
    <p:cSldViewPr snapToGrid="0" snapToObjects="1">
      <p:cViewPr varScale="1">
        <p:scale>
          <a:sx n="64" d="100"/>
          <a:sy n="64" d="100"/>
        </p:scale>
        <p:origin x="151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11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9E4A0-11CB-BF46-A8CA-E1D1AF1A1F59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F70FE-B808-7843-8872-EB59B8390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99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nc-nd/3.0/deed.en_US" TargetMode="External"/><Relationship Id="rId3" Type="http://schemas.openxmlformats.org/officeDocument/2006/relationships/hyperlink" Target="https://www.youtube.com/watch?v=RxsOVK4syxU" TargetMode="External"/><Relationship Id="rId7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teachertoolkitdotme.files.wordpress.com/2014/01/year-9-iris-export-for-teachertoolkit-blog.m4v" TargetMode="External"/><Relationship Id="rId5" Type="http://schemas.openxmlformats.org/officeDocument/2006/relationships/hyperlink" Target="http://bit.ly/5MinVideo" TargetMode="External"/><Relationship Id="rId4" Type="http://schemas.openxmlformats.org/officeDocument/2006/relationships/hyperlink" Target="http://youtu.be/lByDfPOG0LA?t=22s" TargetMode="External"/><Relationship Id="rId9" Type="http://schemas.openxmlformats.org/officeDocument/2006/relationships/hyperlink" Target="http://teachertoolkit.me/2013/08/28/thwart-the-grim-reaper-ofsted-reworks-sep-13/www.teachertoolkit.me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parentspartner.com/angry-children/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Memory" TargetMode="External"/><Relationship Id="rId3" Type="http://schemas.openxmlformats.org/officeDocument/2006/relationships/hyperlink" Target="http://teachertoolkit.me/contact-me/" TargetMode="External"/><Relationship Id="rId7" Type="http://schemas.openxmlformats.org/officeDocument/2006/relationships/hyperlink" Target="http://en.wikipedia.org/wiki/Attention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Mental_processes" TargetMode="External"/><Relationship Id="rId11" Type="http://schemas.openxmlformats.org/officeDocument/2006/relationships/hyperlink" Target="http://en.wikipedia.org/wiki/Thinking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0" Type="http://schemas.openxmlformats.org/officeDocument/2006/relationships/hyperlink" Target="http://en.wikipedia.org/wiki/Creativity" TargetMode="External"/><Relationship Id="rId4" Type="http://schemas.openxmlformats.org/officeDocument/2006/relationships/hyperlink" Target="http://creativecommons.org/licenses/by-nc-nd/3.0/deed.en_US" TargetMode="External"/><Relationship Id="rId9" Type="http://schemas.openxmlformats.org/officeDocument/2006/relationships/hyperlink" Target="http://en.wikipedia.org/wiki/Perception" TargetMode="External"/></Relationships>
</file>

<file path=ppt/notesSlides/_rels/notes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search?q=#5minplan&amp;src=savs&amp;f=realtime" TargetMode="External"/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teachertoolkit.me/2013/08/28/thwart-the-grim-reaper-ofsted-reworks-sep-13/www.teachertoolkit.me" TargetMode="External"/><Relationship Id="rId5" Type="http://schemas.openxmlformats.org/officeDocument/2006/relationships/hyperlink" Target="http://creativecommons.org/licenses/by-nc-nd/3.0/deed.en_US" TargetMode="External"/><Relationship Id="rId4" Type="http://schemas.openxmlformats.org/officeDocument/2006/relationships/hyperlink" Target="http://teachertoolkit.me/contact-me/" TargetMode="External"/></Relationships>
</file>

<file path=ppt/notesSlides/_rels/notes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search?q=#5minplan&amp;src=savs&amp;f=realtime" TargetMode="External"/><Relationship Id="rId7" Type="http://schemas.openxmlformats.org/officeDocument/2006/relationships/hyperlink" Target="http://teachertoolkit.me/2013/08/28/thwart-the-grim-reaper-ofsted-reworks-sep-13/www.teachertoolkit.me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contact-me/" TargetMode="External"/><Relationship Id="rId4" Type="http://schemas.openxmlformats.org/officeDocument/2006/relationships/hyperlink" Target="https://twitter.com/search?q=#5minplan&amp;src=savs&amp;mode=photos" TargetMode="External"/></Relationships>
</file>

<file path=ppt/notesSlides/_rels/notes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Memory" TargetMode="External"/><Relationship Id="rId3" Type="http://schemas.openxmlformats.org/officeDocument/2006/relationships/hyperlink" Target="http://teachertoolkit.me/contact-me/" TargetMode="External"/><Relationship Id="rId7" Type="http://schemas.openxmlformats.org/officeDocument/2006/relationships/hyperlink" Target="http://en.wikipedia.org/wiki/Attentio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Mental_processes" TargetMode="External"/><Relationship Id="rId11" Type="http://schemas.openxmlformats.org/officeDocument/2006/relationships/hyperlink" Target="http://en.wikipedia.org/wiki/Thinking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0" Type="http://schemas.openxmlformats.org/officeDocument/2006/relationships/hyperlink" Target="http://en.wikipedia.org/wiki/Creativity" TargetMode="External"/><Relationship Id="rId4" Type="http://schemas.openxmlformats.org/officeDocument/2006/relationships/hyperlink" Target="http://creativecommons.org/licenses/by-nc-nd/3.0/deed.en_US" TargetMode="External"/><Relationship Id="rId9" Type="http://schemas.openxmlformats.org/officeDocument/2006/relationships/hyperlink" Target="http://en.wikipedia.org/wiki/Perception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Videos needed: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r>
              <a:rPr lang="en-US" sz="1200" dirty="0" smtClean="0"/>
              <a:t>Taylor</a:t>
            </a:r>
            <a:r>
              <a:rPr lang="en-US" sz="1200" baseline="0" dirty="0" smtClean="0"/>
              <a:t> Mali – What teachers make? = </a:t>
            </a:r>
            <a:r>
              <a:rPr lang="en-US" dirty="0" smtClean="0">
                <a:hlinkClick r:id="rId3"/>
              </a:rPr>
              <a:t>https://www.youtube.com/watch?v=RxsOVK4syxU</a:t>
            </a:r>
            <a:r>
              <a:rPr lang="en-US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Lamont Carey – I can’t read = </a:t>
            </a:r>
            <a:r>
              <a:rPr lang="en-GB" sz="1200" dirty="0" smtClean="0">
                <a:hlinkClick r:id="rId4"/>
              </a:rPr>
              <a:t>http://youtu.be/lByDfPOG0LA?t=22s</a:t>
            </a:r>
            <a:r>
              <a:rPr lang="en-GB" sz="1200" dirty="0" smtClean="0"/>
              <a:t>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5 Minute Lesson Plan = </a:t>
            </a:r>
            <a:r>
              <a:rPr lang="en-US" dirty="0" smtClean="0">
                <a:hlinkClick r:id="rId5"/>
              </a:rPr>
              <a:t>http://bit.ly/5MinVideo</a:t>
            </a:r>
            <a:r>
              <a:rPr lang="en-US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IRIS myself: </a:t>
            </a:r>
            <a:r>
              <a:rPr lang="en-US" sz="1200" dirty="0" smtClean="0">
                <a:hlinkClick r:id="rId6"/>
              </a:rPr>
              <a:t>https://teachertoolkitdotme.files.wordpress.com/2014/01/year-9-iris-export-for-teachertoolkit-blog.m4v</a:t>
            </a:r>
            <a:r>
              <a:rPr lang="en-US" sz="1200" dirty="0" smtClean="0"/>
              <a:t> </a:t>
            </a:r>
          </a:p>
          <a:p>
            <a:endParaRPr lang="en-US" dirty="0" smtClean="0"/>
          </a:p>
          <a:p>
            <a:r>
              <a:rPr lang="en-US" b="1" dirty="0" smtClean="0"/>
              <a:t>Resources:</a:t>
            </a:r>
          </a:p>
          <a:p>
            <a:r>
              <a:rPr lang="en-US" dirty="0" smtClean="0"/>
              <a:t>Keywords</a:t>
            </a:r>
            <a:r>
              <a:rPr lang="en-US" baseline="0" dirty="0" smtClean="0"/>
              <a:t> for literateness?</a:t>
            </a:r>
          </a:p>
          <a:p>
            <a:r>
              <a:rPr lang="en-US" baseline="0" dirty="0" smtClean="0"/>
              <a:t>IPEVO camera?</a:t>
            </a:r>
          </a:p>
          <a:p>
            <a:r>
              <a:rPr lang="en-US" baseline="0" dirty="0" smtClean="0"/>
              <a:t>Latest reading book?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7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8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9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64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15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58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true</a:t>
            </a:r>
            <a:r>
              <a:rPr lang="en-US" baseline="0" dirty="0" smtClean="0"/>
              <a:t> 5 Minute Plan form; Stickability – What are our aims?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66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</a:t>
            </a:r>
            <a:r>
              <a:rPr lang="en-US" baseline="0" dirty="0" smtClean="0"/>
              <a:t> typical lesson plan.</a:t>
            </a:r>
          </a:p>
          <a:p>
            <a:r>
              <a:rPr lang="en-US" baseline="0" dirty="0" smtClean="0"/>
              <a:t>Nothing wrong with it – but potentially laborious / not aesthetically pleasing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48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Visual learners</a:t>
            </a:r>
          </a:p>
          <a:p>
            <a:r>
              <a:rPr lang="en-US" dirty="0" smtClean="0"/>
              <a:t>Levels</a:t>
            </a:r>
          </a:p>
          <a:p>
            <a:r>
              <a:rPr lang="en-US" dirty="0" smtClean="0"/>
              <a:t>Keywords</a:t>
            </a:r>
          </a:p>
          <a:p>
            <a:r>
              <a:rPr lang="en-US" dirty="0" smtClean="0"/>
              <a:t>Scribble</a:t>
            </a:r>
            <a:r>
              <a:rPr lang="en-US" baseline="0" dirty="0" smtClean="0"/>
              <a:t> NOT 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25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15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25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573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573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15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Kick off after this slide.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All slides previously, rotate with clicker by hand as staff come and sign in ….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 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D86B3F2E-6BBC-4A00-9E9A-5FF12C0C8D1F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31234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 NOT PLAY – it will crash</a:t>
            </a:r>
            <a:r>
              <a:rPr lang="en-GB" baseline="0" dirty="0" smtClean="0"/>
              <a:t> during live presentation.</a:t>
            </a:r>
          </a:p>
          <a:p>
            <a:r>
              <a:rPr lang="en-GB" baseline="0" dirty="0" smtClean="0"/>
              <a:t>Watch via You Tube</a:t>
            </a:r>
          </a:p>
          <a:p>
            <a:endParaRPr lang="en-GB" baseline="0" dirty="0" smtClean="0"/>
          </a:p>
          <a:p>
            <a:r>
              <a:rPr lang="en-GB" dirty="0" smtClean="0"/>
              <a:t>http://www.youtube.com/watch?v=HPPkwfLbzkM&amp;list=PLKHMsF9J8O635e0wrnnNL6He4GekMG8yT </a:t>
            </a:r>
          </a:p>
          <a:p>
            <a:endParaRPr lang="en-GB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8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Bryan’s advice</a:t>
            </a:r>
          </a:p>
          <a:p>
            <a:r>
              <a:rPr lang="en-US" dirty="0" smtClean="0"/>
              <a:t>Walk through the</a:t>
            </a:r>
            <a:r>
              <a:rPr lang="en-US" baseline="0" dirty="0" smtClean="0"/>
              <a:t>  plan and ask delegates to complete</a:t>
            </a:r>
          </a:p>
          <a:p>
            <a:r>
              <a:rPr lang="en-US" baseline="0" dirty="0" smtClean="0"/>
              <a:t>30 seconds PER SLIDE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Queries: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Tell</a:t>
            </a:r>
            <a:r>
              <a:rPr lang="en-US" baseline="0" dirty="0" smtClean="0"/>
              <a:t> a story – how it started</a:t>
            </a:r>
          </a:p>
          <a:p>
            <a:r>
              <a:rPr lang="en-US" baseline="0" dirty="0" smtClean="0"/>
              <a:t>Lorna Cork</a:t>
            </a:r>
          </a:p>
          <a:p>
            <a:r>
              <a:rPr lang="en-US" baseline="0" dirty="0" smtClean="0"/>
              <a:t>Jokes!</a:t>
            </a:r>
          </a:p>
          <a:p>
            <a:endParaRPr lang="en-US" baseline="0" dirty="0" smtClean="0"/>
          </a:p>
          <a:p>
            <a:r>
              <a:rPr lang="en-US" dirty="0" smtClean="0"/>
              <a:t>Keep it informal</a:t>
            </a:r>
          </a:p>
          <a:p>
            <a:r>
              <a:rPr lang="en-US" dirty="0" smtClean="0"/>
              <a:t>If</a:t>
            </a:r>
            <a:r>
              <a:rPr lang="en-US" baseline="0" dirty="0" smtClean="0"/>
              <a:t> I had my way – I would dictate how every school uses this lesson plan!</a:t>
            </a:r>
          </a:p>
          <a:p>
            <a:r>
              <a:rPr lang="en-US" baseline="0" dirty="0" smtClean="0"/>
              <a:t>Stickability to make the plan work</a:t>
            </a:r>
          </a:p>
          <a:p>
            <a:r>
              <a:rPr lang="en-US" baseline="0" dirty="0" smtClean="0"/>
              <a:t>Loose lesson plan; tight learning gains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46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Keep it informal</a:t>
            </a:r>
          </a:p>
          <a:p>
            <a:r>
              <a:rPr lang="en-US" dirty="0" smtClean="0"/>
              <a:t>If</a:t>
            </a:r>
            <a:r>
              <a:rPr lang="en-US" baseline="0" dirty="0" smtClean="0"/>
              <a:t> I had my way – I would dictate how every school uses this lesson plan!</a:t>
            </a:r>
          </a:p>
          <a:p>
            <a:r>
              <a:rPr lang="en-US" baseline="0" dirty="0" smtClean="0"/>
              <a:t>Stickability to make the plan work</a:t>
            </a:r>
          </a:p>
          <a:p>
            <a:r>
              <a:rPr lang="en-US" baseline="0" dirty="0" smtClean="0"/>
              <a:t>Loose lesson plan; tight learning gains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46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46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46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Keep the plan loose</a:t>
            </a:r>
            <a:r>
              <a:rPr lang="en-US" baseline="0" dirty="0" smtClean="0"/>
              <a:t> and learning tight!</a:t>
            </a:r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THIS IS WHAT STICKABILITY IS.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55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156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465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465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46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156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465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156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156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6602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Hattie</a:t>
            </a:r>
            <a:r>
              <a:rPr lang="en-US" sz="1200" baseline="0" dirty="0" smtClean="0"/>
              <a:t> effect sizes and influences on student achievement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104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9614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248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7826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978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500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Hattie</a:t>
            </a:r>
            <a:r>
              <a:rPr lang="en-US" sz="1200" baseline="0" dirty="0" smtClean="0"/>
              <a:t> effect sizes and influences on student achievement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965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Latest guidance</a:t>
            </a:r>
          </a:p>
          <a:p>
            <a:endParaRPr lang="en-US" dirty="0" smtClean="0"/>
          </a:p>
          <a:p>
            <a:r>
              <a:rPr lang="en-US" dirty="0" smtClean="0"/>
              <a:t>Let me</a:t>
            </a:r>
            <a:r>
              <a:rPr lang="en-US" baseline="0" dirty="0" smtClean="0"/>
              <a:t> give you an oxymoron to consider…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NO LESSON PLANS</a:t>
            </a:r>
          </a:p>
          <a:p>
            <a:r>
              <a:rPr lang="en-US" dirty="0" smtClean="0"/>
              <a:t>NO</a:t>
            </a:r>
            <a:r>
              <a:rPr lang="en-US" baseline="0" dirty="0" smtClean="0"/>
              <a:t> JUDGEMENTS EVER</a:t>
            </a:r>
          </a:p>
          <a:p>
            <a:r>
              <a:rPr lang="en-US" baseline="0" dirty="0" smtClean="0"/>
              <a:t>PROGRESS OVER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765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994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Oxymoron</a:t>
            </a:r>
          </a:p>
          <a:p>
            <a:pPr>
              <a:spcBef>
                <a:spcPct val="0"/>
              </a:spcBef>
            </a:pPr>
            <a:endParaRPr lang="en-US" altLang="en-US" dirty="0" smtClean="0"/>
          </a:p>
          <a:p>
            <a:pPr>
              <a:spcBef>
                <a:spcPct val="0"/>
              </a:spcBef>
            </a:pPr>
            <a:r>
              <a:rPr lang="en-US" altLang="en-US" dirty="0" smtClean="0"/>
              <a:t>Evidence found in schemes</a:t>
            </a:r>
            <a:r>
              <a:rPr lang="en-US" altLang="en-US" baseline="0" dirty="0" smtClean="0"/>
              <a:t> of work; routines; prior knowledge; curriculum plans</a:t>
            </a:r>
            <a:endParaRPr lang="en-US" altLang="en-US" dirty="0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84215F-7BF5-44E9-B30C-784D7E12265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20981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This presentation by @TeacherToolkit ( </a:t>
            </a:r>
            <a:r>
              <a:rPr lang="en-US" altLang="en-US" dirty="0" smtClean="0">
                <a:hlinkClick r:id="rId3"/>
              </a:rPr>
              <a:t>Ross Morrison McGill</a:t>
            </a:r>
            <a:r>
              <a:rPr lang="en-US" altLang="en-US" dirty="0" smtClean="0"/>
              <a:t> ) and is licensed under a </a:t>
            </a:r>
            <a:r>
              <a:rPr lang="en-US" altLang="en-US" dirty="0" smtClean="0">
                <a:hlinkClick r:id="rId4"/>
              </a:rPr>
              <a:t>Creative Commons Attribution-NonCommercial-NoDerivs 3.0 Unported License</a:t>
            </a:r>
            <a:r>
              <a:rPr lang="en-US" altLang="en-US" dirty="0" smtClean="0"/>
              <a:t>. </a:t>
            </a:r>
          </a:p>
          <a:p>
            <a:pPr>
              <a:spcBef>
                <a:spcPct val="0"/>
              </a:spcBef>
            </a:pPr>
            <a:endParaRPr lang="en-US" altLang="en-US" smtClean="0"/>
          </a:p>
          <a:p>
            <a:pPr>
              <a:spcBef>
                <a:spcPct val="0"/>
              </a:spcBef>
            </a:pPr>
            <a:r>
              <a:rPr lang="en-US" altLang="en-US" smtClean="0"/>
              <a:t>Based on all work published at </a:t>
            </a:r>
            <a:r>
              <a:rPr lang="en-US" altLang="en-US" dirty="0" smtClean="0">
                <a:hlinkClick r:id="rId5"/>
              </a:rPr>
              <a:t>www.teachertoolkit.me</a:t>
            </a:r>
            <a:endParaRPr lang="en-US" altLang="en-US" dirty="0" smtClean="0"/>
          </a:p>
          <a:p>
            <a:pPr>
              <a:spcBef>
                <a:spcPct val="0"/>
              </a:spcBef>
            </a:pPr>
            <a:r>
              <a:rPr lang="en-US" altLang="en-US" dirty="0" smtClean="0"/>
              <a:t>@TeacherToolkit Limited.</a:t>
            </a: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84215F-7BF5-44E9-B30C-784D7E12265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27256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This presentation by @TeacherToolkit ( </a:t>
            </a:r>
            <a:r>
              <a:rPr lang="en-US" altLang="en-US" dirty="0" smtClean="0">
                <a:hlinkClick r:id="rId3"/>
              </a:rPr>
              <a:t>Ross Morrison McGill</a:t>
            </a:r>
            <a:r>
              <a:rPr lang="en-US" altLang="en-US" dirty="0" smtClean="0"/>
              <a:t> ) and is licensed under a </a:t>
            </a:r>
            <a:r>
              <a:rPr lang="en-US" altLang="en-US" dirty="0" smtClean="0">
                <a:hlinkClick r:id="rId4"/>
              </a:rPr>
              <a:t>Creative Commons Attribution-NonCommercial-NoDerivs 3.0 Unported License</a:t>
            </a:r>
            <a:r>
              <a:rPr lang="en-US" altLang="en-US" dirty="0" smtClean="0"/>
              <a:t>. </a:t>
            </a:r>
          </a:p>
          <a:p>
            <a:pPr>
              <a:spcBef>
                <a:spcPct val="0"/>
              </a:spcBef>
            </a:pPr>
            <a:endParaRPr lang="en-US" altLang="en-US" smtClean="0"/>
          </a:p>
          <a:p>
            <a:pPr>
              <a:spcBef>
                <a:spcPct val="0"/>
              </a:spcBef>
            </a:pPr>
            <a:r>
              <a:rPr lang="en-US" altLang="en-US" smtClean="0"/>
              <a:t>Based on all work published at </a:t>
            </a:r>
            <a:r>
              <a:rPr lang="en-US" altLang="en-US" dirty="0" smtClean="0">
                <a:hlinkClick r:id="rId5"/>
              </a:rPr>
              <a:t>www.teachertoolkit.me</a:t>
            </a:r>
            <a:endParaRPr lang="en-US" altLang="en-US" dirty="0" smtClean="0"/>
          </a:p>
          <a:p>
            <a:pPr>
              <a:spcBef>
                <a:spcPct val="0"/>
              </a:spcBef>
            </a:pPr>
            <a:r>
              <a:rPr lang="en-US" altLang="en-US" dirty="0" smtClean="0"/>
              <a:t>@TeacherToolkit Limited.</a:t>
            </a: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84215F-7BF5-44E9-B30C-784D7E12265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8614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831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Ofsted http://</a:t>
            </a:r>
            <a:r>
              <a:rPr lang="en-US" dirty="0" err="1" smtClean="0"/>
              <a:t>www.ofsted.gov.uk</a:t>
            </a:r>
            <a:r>
              <a:rPr lang="en-US" dirty="0" smtClean="0"/>
              <a:t>/inspection-reports/find-inspection-report/provider/ELS/122855</a:t>
            </a:r>
          </a:p>
          <a:p>
            <a:endParaRPr lang="en-US" dirty="0" smtClean="0"/>
          </a:p>
          <a:p>
            <a:r>
              <a:rPr lang="en-US" dirty="0" smtClean="0"/>
              <a:t>February 2013 version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910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Ofsted http://</a:t>
            </a:r>
            <a:r>
              <a:rPr lang="en-US" dirty="0" err="1" smtClean="0"/>
              <a:t>www.ofsted.gov.uk</a:t>
            </a:r>
            <a:r>
              <a:rPr lang="en-US" dirty="0" smtClean="0"/>
              <a:t>/inspection-reports/find-inspection-report/provider/ELS/122855</a:t>
            </a:r>
          </a:p>
          <a:p>
            <a:endParaRPr lang="en-US" dirty="0" smtClean="0"/>
          </a:p>
          <a:p>
            <a:r>
              <a:rPr lang="en-US" dirty="0" smtClean="0"/>
              <a:t>February 2013 version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910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 used to show messages</a:t>
            </a:r>
            <a:r>
              <a:rPr lang="en-US" baseline="0" dirty="0" smtClean="0"/>
              <a:t> like this to my staff; blog readers and Twitter followers. I NOW NO longer do this.</a:t>
            </a:r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Explain!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54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Blog reading link: http://</a:t>
            </a:r>
            <a:r>
              <a:rPr lang="en-US" sz="1200" dirty="0" err="1" smtClean="0"/>
              <a:t>teachertoolkit.me</a:t>
            </a:r>
            <a:r>
              <a:rPr lang="en-US" sz="1200" dirty="0" smtClean="0"/>
              <a:t>//?s=observations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Tell you some key facts.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Outstanding teaching – or at least one-off – outstanding teaching is</a:t>
            </a:r>
            <a:r>
              <a:rPr lang="en-US" sz="1200" baseline="0" dirty="0" smtClean="0"/>
              <a:t> a myth.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Dare I say it does not exist.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Good and possible great teaching DOES exist – over time; books; routines; student conversations; data…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BUT NOT something that can be observed in ANY lessons – never mind a Food Technology lesson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Photo credit: </a:t>
            </a:r>
            <a:r>
              <a:rPr lang="en-US" dirty="0" smtClean="0">
                <a:effectLst/>
                <a:hlinkClick r:id="rId6"/>
              </a:rPr>
              <a:t>www.parentspartner.com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309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Keep the plan loose</a:t>
            </a:r>
            <a:r>
              <a:rPr lang="en-US" baseline="0" dirty="0" smtClean="0"/>
              <a:t> and learning tight!</a:t>
            </a:r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THIS IS WHAT STICKABILITY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208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676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9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738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718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Look / Think for one minute</a:t>
            </a:r>
            <a:r>
              <a:rPr lang="en-US" sz="1200" baseline="0" dirty="0" smtClean="0"/>
              <a:t> about your day ahead. 5 lessons ahead.</a:t>
            </a:r>
            <a:br>
              <a:rPr lang="en-US" sz="1200" baseline="0" dirty="0" smtClean="0"/>
            </a:br>
            <a:r>
              <a:rPr lang="en-US" sz="1200" baseline="0" dirty="0" err="1" smtClean="0"/>
              <a:t>Summarise</a:t>
            </a:r>
            <a:r>
              <a:rPr lang="en-US" sz="1200" baseline="0" dirty="0" smtClean="0"/>
              <a:t> all the lessons into one sentence!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NOT AN ACTIVITY – LEARNING! LEARNING LEARNING!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406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156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Book reading as of 2.3.14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Cognitive thinking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Cognitive psychology</a:t>
            </a:r>
            <a:r>
              <a:rPr lang="en-US" dirty="0" smtClean="0"/>
              <a:t> is the study of </a:t>
            </a:r>
            <a:r>
              <a:rPr lang="en-US" dirty="0" smtClean="0">
                <a:hlinkClick r:id="rId6" tooltip="Mental processes"/>
              </a:rPr>
              <a:t>mental processes</a:t>
            </a:r>
            <a:r>
              <a:rPr lang="en-US" dirty="0" smtClean="0"/>
              <a:t> such as "</a:t>
            </a:r>
            <a:r>
              <a:rPr lang="en-US" dirty="0" smtClean="0">
                <a:hlinkClick r:id="rId7" tooltip="Attention"/>
              </a:rPr>
              <a:t>attention</a:t>
            </a:r>
            <a:r>
              <a:rPr lang="en-US" dirty="0" smtClean="0"/>
              <a:t>, language use, </a:t>
            </a:r>
            <a:r>
              <a:rPr lang="en-US" dirty="0" smtClean="0">
                <a:hlinkClick r:id="rId8" tooltip="Memory"/>
              </a:rPr>
              <a:t>memory</a:t>
            </a:r>
            <a:r>
              <a:rPr lang="en-US" dirty="0" smtClean="0"/>
              <a:t>, </a:t>
            </a:r>
            <a:r>
              <a:rPr lang="en-US" dirty="0" smtClean="0">
                <a:hlinkClick r:id="rId9" tooltip="Perception"/>
              </a:rPr>
              <a:t>perception</a:t>
            </a:r>
            <a:r>
              <a:rPr lang="en-US" dirty="0" smtClean="0"/>
              <a:t>, problem solving, </a:t>
            </a:r>
            <a:r>
              <a:rPr lang="en-US" dirty="0" smtClean="0">
                <a:hlinkClick r:id="rId10" tooltip="Creativity"/>
              </a:rPr>
              <a:t>creativity</a:t>
            </a:r>
            <a:r>
              <a:rPr lang="en-US" dirty="0" smtClean="0"/>
              <a:t> and </a:t>
            </a:r>
            <a:r>
              <a:rPr lang="en-US" dirty="0" smtClean="0">
                <a:hlinkClick r:id="rId11" tooltip="Thinking"/>
              </a:rPr>
              <a:t>thinking</a:t>
            </a:r>
            <a:r>
              <a:rPr lang="en-US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Hattie</a:t>
            </a:r>
            <a:r>
              <a:rPr lang="en-US" sz="1200" baseline="0" dirty="0" smtClean="0"/>
              <a:t> effect sizes and influences on student achievement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36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Saving</a:t>
            </a:r>
            <a:r>
              <a:rPr lang="en-US" sz="1200" baseline="0" dirty="0" smtClean="0"/>
              <a:t> time may help you get better. If you want to call this ‘outstanding’; then fine!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Link: </a:t>
            </a:r>
            <a:r>
              <a:rPr lang="en-GB" dirty="0" err="1" smtClean="0"/>
              <a:t>www.bit.ly</a:t>
            </a:r>
            <a:r>
              <a:rPr lang="en-GB" dirty="0" smtClean="0"/>
              <a:t>/5MLPHattie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1613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Hattie</a:t>
            </a:r>
            <a:r>
              <a:rPr lang="en-US" sz="1200" baseline="0" dirty="0" smtClean="0"/>
              <a:t> effect sizes and influences on student achievement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Hattie</a:t>
            </a:r>
            <a:r>
              <a:rPr lang="en-US" sz="1200" baseline="0" dirty="0" smtClean="0"/>
              <a:t> effect sizes and influences on student achievement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Real time search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hlinkClick r:id="rId3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hlinkClick r:id="rId3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hlinkClick r:id="rId3"/>
              </a:rPr>
              <a:t>https://twitter.com/search?q=%235minplan&amp;src=savs&amp;f=realtime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4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5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6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339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Real time search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hlinkClick r:id="rId3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hlinkClick r:id="rId4"/>
              </a:rPr>
              <a:t>https://twitter.com/search?q=%235minplan&amp;src=savs&amp;mode=photos</a:t>
            </a:r>
            <a:endParaRPr lang="en-US" sz="1200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5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6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7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339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156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29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98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55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22798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This presentation by @TeacherToolkit ( </a:t>
            </a:r>
            <a:r>
              <a:rPr lang="en-US" altLang="en-US" smtClean="0">
                <a:hlinkClick r:id="rId3"/>
              </a:rPr>
              <a:t>Ross Morrison McGill</a:t>
            </a:r>
            <a:r>
              <a:rPr lang="en-US" altLang="en-US" smtClean="0"/>
              <a:t> ) and is licensed under a </a:t>
            </a:r>
            <a:r>
              <a:rPr lang="en-US" altLang="en-US" smtClean="0">
                <a:hlinkClick r:id="rId4"/>
              </a:rPr>
              <a:t>Creative Commons Attribution-NonCommercial-NoDerivs 3.0 Unported License</a:t>
            </a:r>
            <a:r>
              <a:rPr lang="en-US" altLang="en-US" smtClean="0"/>
              <a:t>. Based on all work published at </a:t>
            </a:r>
            <a:r>
              <a:rPr lang="en-US" altLang="en-US" smtClean="0">
                <a:hlinkClick r:id="rId5"/>
              </a:rPr>
              <a:t>www.teachertoolkit.me</a:t>
            </a:r>
            <a:endParaRPr lang="en-US" altLang="en-US" smtClean="0"/>
          </a:p>
          <a:p>
            <a:pPr>
              <a:spcBef>
                <a:spcPct val="0"/>
              </a:spcBef>
            </a:pPr>
            <a:r>
              <a:rPr lang="en-US" altLang="en-US" smtClean="0"/>
              <a:t>@TeacherToolkit Limited.</a:t>
            </a: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047F06-4E17-4CB4-B808-6B8B3E71C05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552933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648899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648199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406830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1568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1568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1568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1018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This presentation by @TeacherToolkit ( </a:t>
            </a:r>
            <a:r>
              <a:rPr lang="en-US" altLang="en-US" smtClean="0">
                <a:hlinkClick r:id="rId3"/>
              </a:rPr>
              <a:t>Ross Morrison McGill</a:t>
            </a:r>
            <a:r>
              <a:rPr lang="en-US" altLang="en-US" smtClean="0"/>
              <a:t> ) and is licensed under a </a:t>
            </a:r>
            <a:r>
              <a:rPr lang="en-US" altLang="en-US" smtClean="0">
                <a:hlinkClick r:id="rId4"/>
              </a:rPr>
              <a:t>Creative Commons Attribution-NonCommercial-NoDerivs 3.0 Unported License</a:t>
            </a:r>
            <a:r>
              <a:rPr lang="en-US" altLang="en-US" smtClean="0"/>
              <a:t>. Based on all work published at </a:t>
            </a:r>
            <a:r>
              <a:rPr lang="en-US" altLang="en-US" smtClean="0">
                <a:hlinkClick r:id="rId5"/>
              </a:rPr>
              <a:t>www.teachertoolkit.me</a:t>
            </a:r>
            <a:endParaRPr lang="en-US" altLang="en-US" smtClean="0"/>
          </a:p>
          <a:p>
            <a:pPr>
              <a:spcBef>
                <a:spcPct val="0"/>
              </a:spcBef>
            </a:pPr>
            <a:r>
              <a:rPr lang="en-US" altLang="en-US" smtClean="0"/>
              <a:t>@TeacherToolkit Limited.</a:t>
            </a: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5E47FF-F550-4AAE-8775-A48A7435B7D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99874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18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Book reading as of 2.3.14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Cognitive thinking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Cognitive psychology</a:t>
            </a:r>
            <a:r>
              <a:rPr lang="en-US" dirty="0" smtClean="0"/>
              <a:t> is the study of </a:t>
            </a:r>
            <a:r>
              <a:rPr lang="en-US" dirty="0" smtClean="0">
                <a:hlinkClick r:id="rId6" tooltip="Mental processes"/>
              </a:rPr>
              <a:t>mental processes</a:t>
            </a:r>
            <a:r>
              <a:rPr lang="en-US" dirty="0" smtClean="0"/>
              <a:t> such as "</a:t>
            </a:r>
            <a:r>
              <a:rPr lang="en-US" dirty="0" smtClean="0">
                <a:hlinkClick r:id="rId7" tooltip="Attention"/>
              </a:rPr>
              <a:t>attention</a:t>
            </a:r>
            <a:r>
              <a:rPr lang="en-US" dirty="0" smtClean="0"/>
              <a:t>, language use, </a:t>
            </a:r>
            <a:r>
              <a:rPr lang="en-US" dirty="0" smtClean="0">
                <a:hlinkClick r:id="rId8" tooltip="Memory"/>
              </a:rPr>
              <a:t>memory</a:t>
            </a:r>
            <a:r>
              <a:rPr lang="en-US" dirty="0" smtClean="0"/>
              <a:t>, </a:t>
            </a:r>
            <a:r>
              <a:rPr lang="en-US" dirty="0" smtClean="0">
                <a:hlinkClick r:id="rId9" tooltip="Perception"/>
              </a:rPr>
              <a:t>perception</a:t>
            </a:r>
            <a:r>
              <a:rPr lang="en-US" dirty="0" smtClean="0"/>
              <a:t>, problem solving, </a:t>
            </a:r>
            <a:r>
              <a:rPr lang="en-US" dirty="0" smtClean="0">
                <a:hlinkClick r:id="rId10" tooltip="Creativity"/>
              </a:rPr>
              <a:t>creativity</a:t>
            </a:r>
            <a:r>
              <a:rPr lang="en-US" dirty="0" smtClean="0"/>
              <a:t> and </a:t>
            </a:r>
            <a:r>
              <a:rPr lang="en-US" dirty="0" smtClean="0">
                <a:hlinkClick r:id="rId11" tooltip="Thinking"/>
              </a:rPr>
              <a:t>thinking</a:t>
            </a:r>
            <a:r>
              <a:rPr lang="en-US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FF0000"/>
                </a:solidFill>
                <a:latin typeface="Impact"/>
                <a:cs typeface="Impact"/>
              </a:rPr>
              <a:t>Pocket</a:t>
            </a:r>
            <a:r>
              <a:rPr lang="en-US" sz="1200" dirty="0" err="1" smtClean="0">
                <a:solidFill>
                  <a:srgbClr val="000000"/>
                </a:solidFill>
                <a:latin typeface="Impact"/>
                <a:cs typeface="Impact"/>
              </a:rPr>
              <a:t>strain</a:t>
            </a:r>
            <a:r>
              <a:rPr lang="en-US" sz="1200" dirty="0" smtClean="0">
                <a:solidFill>
                  <a:srgbClr val="000000"/>
                </a:solidFill>
                <a:latin typeface="Impact"/>
                <a:cs typeface="Impact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Impact"/>
                <a:cs typeface="Impact"/>
              </a:rPr>
              <a:t> = saving money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000000"/>
                </a:solidFill>
                <a:latin typeface="Impact"/>
                <a:cs typeface="Impact"/>
              </a:rPr>
              <a:t>Brain</a:t>
            </a:r>
            <a:r>
              <a:rPr lang="en-US" sz="1200" dirty="0" err="1" smtClean="0">
                <a:solidFill>
                  <a:srgbClr val="FF0000"/>
                </a:solidFill>
                <a:latin typeface="Impact"/>
                <a:cs typeface="Impact"/>
              </a:rPr>
              <a:t>strain</a:t>
            </a:r>
            <a:r>
              <a:rPr lang="en-US" sz="1200" dirty="0" smtClean="0">
                <a:solidFill>
                  <a:srgbClr val="FF0000"/>
                </a:solidFill>
                <a:latin typeface="Impact"/>
                <a:cs typeface="Impact"/>
              </a:rPr>
              <a:t> = saving thinking time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FF0000"/>
              </a:solidFill>
              <a:latin typeface="Impact"/>
              <a:cs typeface="Impac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00"/>
                </a:solidFill>
                <a:latin typeface="Impact"/>
                <a:cs typeface="Impact"/>
              </a:rPr>
              <a:t>Read the book. It also discusses the opposite. Things that cost/take time, equally gain more value.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00"/>
                </a:solidFill>
                <a:latin typeface="Impact"/>
                <a:cs typeface="Impact"/>
              </a:rPr>
              <a:t>This resource</a:t>
            </a:r>
            <a:r>
              <a:rPr lang="en-US" sz="1200" baseline="0" dirty="0" smtClean="0">
                <a:solidFill>
                  <a:srgbClr val="FF0000"/>
                </a:solidFill>
                <a:latin typeface="Impact"/>
                <a:cs typeface="Impact"/>
              </a:rPr>
              <a:t> took me 30 hours to produce and tweak.</a:t>
            </a:r>
            <a:endParaRPr lang="en-US" sz="1200" dirty="0" smtClean="0">
              <a:solidFill>
                <a:srgbClr val="FF0000"/>
              </a:solidFill>
              <a:latin typeface="Impact"/>
              <a:cs typeface="Impac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FF0000"/>
              </a:solidFill>
              <a:latin typeface="Impact"/>
              <a:cs typeface="Impac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00"/>
                </a:solidFill>
                <a:latin typeface="Impact"/>
                <a:cs typeface="Impact"/>
              </a:rPr>
              <a:t>For students;</a:t>
            </a:r>
            <a:r>
              <a:rPr lang="en-US" sz="1200" baseline="0" dirty="0" smtClean="0">
                <a:solidFill>
                  <a:srgbClr val="FF0000"/>
                </a:solidFill>
                <a:latin typeface="Impact"/>
                <a:cs typeface="Impact"/>
              </a:rPr>
              <a:t> teachers and </a:t>
            </a:r>
            <a:r>
              <a:rPr lang="en-US" sz="1200" baseline="0" dirty="0" err="1" smtClean="0">
                <a:solidFill>
                  <a:srgbClr val="FF0000"/>
                </a:solidFill>
                <a:latin typeface="Impact"/>
                <a:cs typeface="Impact"/>
              </a:rPr>
              <a:t>headteacher</a:t>
            </a:r>
            <a:r>
              <a:rPr lang="en-US" sz="1200" baseline="0" dirty="0" smtClean="0">
                <a:solidFill>
                  <a:srgbClr val="FF0000"/>
                </a:solidFill>
                <a:latin typeface="Impact"/>
                <a:cs typeface="Impact"/>
              </a:rPr>
              <a:t> = saving money; saving time (win-win)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srgbClr val="FF0000"/>
              </a:solidFill>
              <a:latin typeface="Impact"/>
              <a:cs typeface="Impac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rgbClr val="FF0000"/>
                </a:solidFill>
                <a:latin typeface="Impact"/>
                <a:cs typeface="Impact"/>
              </a:rPr>
              <a:t>Busy people; not much time to think; working on limited budgets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6DFF1-CA7C-1C4F-8B0C-3DE5F6980142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5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6DFF1-CA7C-1C4F-8B0C-3DE5F6980142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6DFF1-CA7C-1C4F-8B0C-3DE5F6980142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8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6DFF1-CA7C-1C4F-8B0C-3DE5F6980142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1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6DFF1-CA7C-1C4F-8B0C-3DE5F6980142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6DFF1-CA7C-1C4F-8B0C-3DE5F6980142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6DFF1-CA7C-1C4F-8B0C-3DE5F6980142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6DFF1-CA7C-1C4F-8B0C-3DE5F6980142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5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6DFF1-CA7C-1C4F-8B0C-3DE5F6980142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6DFF1-CA7C-1C4F-8B0C-3DE5F6980142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6DFF1-CA7C-1C4F-8B0C-3DE5F6980142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6DFF1-CA7C-1C4F-8B0C-3DE5F6980142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1639B-124B-A84A-80CE-DAE66E9E9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vip.startrankingnow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localhost/Users/rmcgill/Desktop/Screen%20Shot%202013-11-09%20at%2019.26.58.png" TargetMode="External"/><Relationship Id="rId5" Type="http://schemas.openxmlformats.org/officeDocument/2006/relationships/image" Target="../media/image6.png"/><Relationship Id="rId4" Type="http://schemas.openxmlformats.org/officeDocument/2006/relationships/image" Target="file://localhost/Users/rmcgill/Desktop/Screen%20Shot%202013-11-09%20at%2019.22.30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file://localhost/Users/rmcgill/Desktop/Screen%20Shot%202013-11-09%20at%2019.22.30.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rmcgill/Desktop/Screen%20Shot%202013-11-09%20at%2019.26.58.pn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frm=1&amp;source=images&amp;cd=&amp;cad=rja&amp;docid=raPxCBmEbN4o8M&amp;tbnid=5Yf08-iZqG5QgM:&amp;ved=0CAUQjRw&amp;url=http://www.solar-voltaics.com/portfolio/step-by-step-guide/&amp;ei=SeCAUsMRxdXRBfGwgMAH&amp;bvm=bv.56146854,d.ZG4&amp;psig=AFQjCNEm1n3cOPjeAZXeo4AsT9h5JpX-eQ&amp;ust=1384264120902835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2013/06/24/so-what-is-stickability-by-teachertoolkit-head_stmarys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://teachertoolkit.me/2013/06/24/so-what-is-stickability-by-teachertoolkit-head_stmarys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2011/11/04/pose-pause-bounce-pounce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://www.tes.co.uk/teaching-resource/Targeted-Questioning-by-TeacherToolkit-6303256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frm=1&amp;source=images&amp;cd=&amp;cad=rja&amp;docid=raPxCBmEbN4o8M&amp;tbnid=5Yf08-iZqG5QgM:&amp;ved=0CAUQjRw&amp;url=http://www.solar-voltaics.com/portfolio/step-by-step-guide/&amp;ei=SeCAUsMRxdXRBfGwgMAH&amp;bvm=bv.56146854,d.ZG4&amp;psig=AFQjCNEm1n3cOPjeAZXeo4AsT9h5JpX-eQ&amp;ust=1384264120902835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rmcgill/Desktop/Screen%20Shot%202013-11-09%20at%2019.26.58.pn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rmcgill/Desktop/Screen%20Shot%202013-11-09%20at%2019.42.25.pn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rmcgill/Desktop/Screen%20Shot%202013-11-09%20at%2019.40.35.pn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Jobaker9/statuses/380666404523237376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localhost/Users/rmcgill/Desktop/Screen%20Shot%202013-11-09%20at%2014.39.08.png" TargetMode="Externa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2013/06/24/so-what-is-stickability-by-teachertoolkit-head_stmarys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1.png"/><Relationship Id="rId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vip.startrankingnow.com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arentspartner.com/angry-children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search?q=#5minplan&amp;src=savs&amp;f=realtime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localhost/Users/rmcgill/Desktop/Screen%20Shot%202013-11-09%20at%2015.20.51.png" TargetMode="External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search?q=#5minplan&amp;src=savs&amp;mode=photos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localhost/Users/rmcgill/Desktop/Screen%20Shot%202013-11-09%20at%2015.22.40.png" TargetMode="External"/><Relationship Id="rId4" Type="http://schemas.openxmlformats.org/officeDocument/2006/relationships/image" Target="../media/image5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ducation.scholastic.co.uk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eachertoolkit.me/5minplan-series/" TargetMode="External"/><Relationship Id="rId4" Type="http://schemas.openxmlformats.org/officeDocument/2006/relationships/image" Target="file://localhost/Users/rmcgill/Desktop/Screen%20Shot%202013-11-09%20at%2014.04.28.png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vip.startrankingnow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7844" y="1103774"/>
            <a:ext cx="5709850" cy="833297"/>
          </a:xfrm>
        </p:spPr>
        <p:txBody>
          <a:bodyPr>
            <a:noAutofit/>
          </a:bodyPr>
          <a:lstStyle/>
          <a:p>
            <a:pPr algn="l"/>
            <a:r>
              <a:rPr lang="en-US" sz="5000" dirty="0" smtClean="0">
                <a:solidFill>
                  <a:srgbClr val="000000"/>
                </a:solidFill>
                <a:latin typeface="Impact"/>
                <a:cs typeface="Impact"/>
              </a:rPr>
              <a:t>is setting up… </a:t>
            </a:r>
            <a:endParaRPr lang="en-US" sz="5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13" name="Rectangle 12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  <p:pic>
        <p:nvPicPr>
          <p:cNvPr id="10" name="Picture 9" descr="Screen Shot 2014-06-15 at 16.03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9" y="125586"/>
            <a:ext cx="5099119" cy="1001613"/>
          </a:xfrm>
          <a:prstGeom prst="rect">
            <a:avLst/>
          </a:prstGeom>
        </p:spPr>
      </p:pic>
      <p:pic>
        <p:nvPicPr>
          <p:cNvPr id="19" name="Picture 18" descr="loading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93" y="1906908"/>
            <a:ext cx="4075249" cy="30564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72000" y="5091041"/>
            <a:ext cx="4362824" cy="1562090"/>
            <a:chOff x="4380450" y="4554328"/>
            <a:chExt cx="4362824" cy="156209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7124" y="4554328"/>
              <a:ext cx="2806150" cy="15620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80450" y="4554328"/>
              <a:ext cx="1556674" cy="1556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462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164" y="2107429"/>
            <a:ext cx="8123692" cy="1470025"/>
          </a:xfrm>
        </p:spPr>
        <p:txBody>
          <a:bodyPr>
            <a:noAutofit/>
          </a:bodyPr>
          <a:lstStyle/>
          <a:p>
            <a:pPr algn="l"/>
            <a:r>
              <a:rPr lang="en-US" sz="7000" dirty="0" err="1" smtClean="0">
                <a:solidFill>
                  <a:srgbClr val="FF0000"/>
                </a:solidFill>
                <a:latin typeface="Impact"/>
                <a:cs typeface="Impact"/>
              </a:rPr>
              <a:t>Pocket</a:t>
            </a:r>
            <a:r>
              <a:rPr lang="en-US" sz="7000" dirty="0" err="1" smtClean="0">
                <a:solidFill>
                  <a:srgbClr val="000000"/>
                </a:solidFill>
                <a:latin typeface="Impact"/>
                <a:cs typeface="Impact"/>
              </a:rPr>
              <a:t>strain</a:t>
            </a:r>
            <a:r>
              <a:rPr lang="en-US" sz="7000" dirty="0" smtClean="0">
                <a:solidFill>
                  <a:srgbClr val="FF0000"/>
                </a:solidFill>
                <a:latin typeface="Impact"/>
                <a:cs typeface="Impact"/>
              </a:rPr>
              <a:t/>
            </a:r>
            <a:br>
              <a:rPr lang="en-US" sz="7000" dirty="0" smtClean="0">
                <a:solidFill>
                  <a:srgbClr val="FF0000"/>
                </a:solidFill>
                <a:latin typeface="Impact"/>
                <a:cs typeface="Impact"/>
              </a:rPr>
            </a:br>
            <a:r>
              <a:rPr lang="en-US" sz="7000" dirty="0" err="1" smtClean="0">
                <a:solidFill>
                  <a:srgbClr val="000000"/>
                </a:solidFill>
                <a:latin typeface="Impact"/>
                <a:cs typeface="Impact"/>
              </a:rPr>
              <a:t>Brain</a:t>
            </a:r>
            <a:r>
              <a:rPr lang="en-US" sz="7000" dirty="0" err="1" smtClean="0">
                <a:solidFill>
                  <a:srgbClr val="FF0000"/>
                </a:solidFill>
                <a:latin typeface="Impact"/>
                <a:cs typeface="Impact"/>
              </a:rPr>
              <a:t>strain</a:t>
            </a:r>
            <a:endParaRPr lang="en-US" sz="7000" dirty="0">
              <a:latin typeface="Impact"/>
              <a:cs typeface="Impac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95002" y="6521243"/>
            <a:ext cx="21980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Photo credit: </a:t>
            </a:r>
            <a:r>
              <a:rPr lang="en-US" sz="1000" dirty="0">
                <a:hlinkClick r:id="rId3"/>
              </a:rPr>
              <a:t>vip.startrankingnow.com</a:t>
            </a:r>
            <a:endParaRPr lang="en-US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539" y="633971"/>
            <a:ext cx="4163535" cy="622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72" y="2712683"/>
            <a:ext cx="8229600" cy="1143000"/>
          </a:xfrm>
        </p:spPr>
        <p:txBody>
          <a:bodyPr>
            <a:noAutofit/>
          </a:bodyPr>
          <a:lstStyle/>
          <a:p>
            <a:r>
              <a:rPr lang="en-US" sz="10000" dirty="0" smtClean="0">
                <a:latin typeface="Impact"/>
                <a:cs typeface="Impact"/>
              </a:rPr>
              <a:t>The plan.</a:t>
            </a:r>
            <a:endParaRPr lang="en-US" sz="10000" dirty="0">
              <a:latin typeface="Impact"/>
              <a:cs typeface="Impact"/>
            </a:endParaRPr>
          </a:p>
        </p:txBody>
      </p:sp>
      <p:pic>
        <p:nvPicPr>
          <p:cNvPr id="8" name="Picture 7" descr="Screen Shot 2013-11-09 at 13.07.11.png"/>
          <p:cNvPicPr>
            <a:picLocks noChangeAspect="1"/>
          </p:cNvPicPr>
          <p:nvPr/>
        </p:nvPicPr>
        <p:blipFill>
          <a:blip r:embed="rId3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591">
            <a:off x="1066338" y="804609"/>
            <a:ext cx="7349910" cy="550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Century Gothic" panose="020B0502020202020204" pitchFamily="34" charset="0"/>
                <a:cs typeface="Impact"/>
              </a:rPr>
              <a:t>The facts:</a:t>
            </a:r>
            <a:endParaRPr lang="en-US" b="1" dirty="0">
              <a:latin typeface="Century Gothic" panose="020B0502020202020204" pitchFamily="34" charset="0"/>
              <a:cs typeface="Impac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3336" cy="4525963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3000" b="1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Recognised</a:t>
            </a:r>
            <a:r>
              <a:rPr lang="en-US" sz="30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 </a:t>
            </a:r>
            <a:r>
              <a:rPr lang="en-US" sz="3000" b="1" dirty="0" smtClean="0">
                <a:latin typeface="Century Gothic" panose="020B0502020202020204" pitchFamily="34" charset="0"/>
                <a:cs typeface="Impact"/>
              </a:rPr>
              <a:t>by Ofsted and individual inspectors.</a:t>
            </a:r>
          </a:p>
          <a:p>
            <a:pPr>
              <a:lnSpc>
                <a:spcPct val="120000"/>
              </a:lnSpc>
            </a:pPr>
            <a:r>
              <a:rPr lang="en-US" sz="30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Used</a:t>
            </a:r>
            <a:r>
              <a:rPr lang="en-US" sz="3000" b="1" dirty="0" smtClean="0">
                <a:latin typeface="Century Gothic" panose="020B0502020202020204" pitchFamily="34" charset="0"/>
                <a:cs typeface="Impact"/>
              </a:rPr>
              <a:t> by a mainstream examination boards.</a:t>
            </a:r>
          </a:p>
          <a:p>
            <a:pPr>
              <a:lnSpc>
                <a:spcPct val="120000"/>
              </a:lnSpc>
            </a:pPr>
            <a:r>
              <a:rPr lang="en-US" sz="3000" b="1" dirty="0" smtClean="0">
                <a:latin typeface="Century Gothic" panose="020B0502020202020204" pitchFamily="34" charset="0"/>
                <a:cs typeface="Impact"/>
              </a:rPr>
              <a:t>Used by PGCEs, NQTs, Tutors, Mentors, Senior Teachers, Headteachers</a:t>
            </a:r>
            <a:r>
              <a:rPr lang="en-US" sz="3000" b="1" dirty="0">
                <a:latin typeface="Century Gothic" panose="020B0502020202020204" pitchFamily="34" charset="0"/>
                <a:cs typeface="Impact"/>
              </a:rPr>
              <a:t> </a:t>
            </a:r>
            <a:r>
              <a:rPr lang="en-US" sz="3000" b="1" dirty="0" smtClean="0">
                <a:latin typeface="Century Gothic" panose="020B0502020202020204" pitchFamily="34" charset="0"/>
                <a:cs typeface="Impact"/>
              </a:rPr>
              <a:t>and </a:t>
            </a:r>
            <a:r>
              <a:rPr lang="en-US" sz="30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schools</a:t>
            </a:r>
            <a:r>
              <a:rPr lang="en-US" sz="3000" b="1" dirty="0" smtClean="0">
                <a:latin typeface="Century Gothic" panose="020B0502020202020204" pitchFamily="34" charset="0"/>
                <a:cs typeface="Impact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000" b="1" dirty="0" smtClean="0">
                <a:latin typeface="Century Gothic" panose="020B0502020202020204" pitchFamily="34" charset="0"/>
                <a:cs typeface="Impact"/>
              </a:rPr>
              <a:t>Countless </a:t>
            </a:r>
            <a:r>
              <a:rPr lang="en-US" sz="30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variations</a:t>
            </a:r>
            <a:r>
              <a:rPr lang="en-US" sz="3000" b="1" dirty="0" smtClean="0">
                <a:latin typeface="Century Gothic" panose="020B0502020202020204" pitchFamily="34" charset="0"/>
                <a:cs typeface="Impact"/>
              </a:rPr>
              <a:t> online for subject specific content: English; </a:t>
            </a:r>
            <a:r>
              <a:rPr lang="en-US" sz="3000" b="1" dirty="0" err="1" smtClean="0">
                <a:latin typeface="Century Gothic" panose="020B0502020202020204" pitchFamily="34" charset="0"/>
                <a:cs typeface="Impact"/>
              </a:rPr>
              <a:t>Maths</a:t>
            </a:r>
            <a:r>
              <a:rPr lang="en-US" sz="3000" b="1" dirty="0" smtClean="0">
                <a:latin typeface="Century Gothic" panose="020B0502020202020204" pitchFamily="34" charset="0"/>
                <a:cs typeface="Impact"/>
              </a:rPr>
              <a:t>; </a:t>
            </a:r>
            <a:r>
              <a:rPr lang="en-US" sz="3000" b="1" dirty="0">
                <a:latin typeface="Century Gothic" panose="020B0502020202020204" pitchFamily="34" charset="0"/>
                <a:cs typeface="Impact"/>
              </a:rPr>
              <a:t>PE; Science; EYFS</a:t>
            </a:r>
            <a:r>
              <a:rPr lang="en-US" sz="3000" b="1" dirty="0" smtClean="0">
                <a:latin typeface="Century Gothic" panose="020B0502020202020204" pitchFamily="34" charset="0"/>
                <a:cs typeface="Impact"/>
              </a:rPr>
              <a:t>; Primary; Higher Education.</a:t>
            </a:r>
          </a:p>
          <a:p>
            <a:pPr marL="0" indent="0">
              <a:buNone/>
            </a:pPr>
            <a:endParaRPr lang="en-US" sz="3000" b="1" dirty="0">
              <a:latin typeface="Century Gothic" panose="020B0502020202020204" pitchFamily="34" charset="0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6443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711" y="831202"/>
            <a:ext cx="8229600" cy="1143000"/>
          </a:xfrm>
        </p:spPr>
        <p:txBody>
          <a:bodyPr>
            <a:noAutofit/>
          </a:bodyPr>
          <a:lstStyle/>
          <a:p>
            <a:r>
              <a:rPr lang="en-US" sz="5500" dirty="0" smtClean="0">
                <a:solidFill>
                  <a:srgbClr val="FF0000"/>
                </a:solidFill>
                <a:latin typeface="Impact"/>
                <a:cs typeface="Impact"/>
              </a:rPr>
              <a:t>3 types </a:t>
            </a:r>
            <a:r>
              <a:rPr lang="en-US" sz="5500" dirty="0">
                <a:latin typeface="Impact"/>
                <a:cs typeface="Impact"/>
              </a:rPr>
              <a:t>o</a:t>
            </a:r>
            <a:r>
              <a:rPr lang="en-US" sz="5500" dirty="0" smtClean="0">
                <a:latin typeface="Impact"/>
                <a:cs typeface="Impact"/>
              </a:rPr>
              <a:t>f lesson planning</a:t>
            </a:r>
            <a:endParaRPr lang="en-US" sz="5500" dirty="0">
              <a:latin typeface="Impact"/>
              <a:cs typeface="Impact"/>
            </a:endParaRPr>
          </a:p>
        </p:txBody>
      </p:sp>
      <p:pic>
        <p:nvPicPr>
          <p:cNvPr id="9" name="Screen Shot 2013-11-09 at 19.22.30.png" descr="/Users/rmcgill/Desktop/Screen Shot 2013-11-09 at 19.22.30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1" y="2530590"/>
            <a:ext cx="2263178" cy="2949527"/>
          </a:xfrm>
          <a:prstGeom prst="rect">
            <a:avLst/>
          </a:prstGeom>
        </p:spPr>
      </p:pic>
      <p:pic>
        <p:nvPicPr>
          <p:cNvPr id="10" name="Screen Shot 2013-11-09 at 19.26.58.png" descr="/Users/rmcgill/Desktop/Screen Shot 2013-11-09 at 19.26.58.png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53" y="2833455"/>
            <a:ext cx="2848460" cy="1998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1686" r="-11686"/>
          <a:stretch/>
        </p:blipFill>
        <p:spPr>
          <a:xfrm>
            <a:off x="6481453" y="2800518"/>
            <a:ext cx="2784593" cy="201138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636104" y="5883965"/>
            <a:ext cx="7802218" cy="9939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0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115" y="1330180"/>
            <a:ext cx="5090975" cy="942042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>
                <a:latin typeface="Impact"/>
                <a:cs typeface="Impact"/>
              </a:rPr>
              <a:t>Rewind</a:t>
            </a:r>
            <a:endParaRPr lang="en-US" sz="2200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pic>
        <p:nvPicPr>
          <p:cNvPr id="3" name="Screen Shot 2013-11-09 at 19.22.30.png" descr="/Users/rmcgill/Desktop/Screen Shot 2013-11-09 at 19.22.30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542" y="65820"/>
            <a:ext cx="5172185" cy="6740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955" y="2191071"/>
            <a:ext cx="1552431" cy="14656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32" y="2191071"/>
            <a:ext cx="1552431" cy="146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3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The plan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3" name="Screen Shot 2013-11-09 at 19.26.58.png" descr="/Users/rmcgill/Desktop/Screen Shot 2013-11-09 at 19.26.58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70" y="1417638"/>
            <a:ext cx="7587139" cy="532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4792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Impact"/>
                <a:cs typeface="Impact"/>
              </a:rPr>
              <a:t>The </a:t>
            </a:r>
            <a:r>
              <a:rPr lang="en-US" sz="6000" dirty="0" smtClean="0">
                <a:solidFill>
                  <a:srgbClr val="FF0000"/>
                </a:solidFill>
                <a:latin typeface="Impact"/>
                <a:cs typeface="Impact"/>
              </a:rPr>
              <a:t>importance</a:t>
            </a:r>
            <a:r>
              <a:rPr lang="en-US" sz="6000" dirty="0" smtClean="0">
                <a:latin typeface="Impact"/>
                <a:cs typeface="Impact"/>
              </a:rPr>
              <a:t/>
            </a:r>
            <a:br>
              <a:rPr lang="en-US" sz="6000" dirty="0" smtClean="0">
                <a:latin typeface="Impact"/>
                <a:cs typeface="Impact"/>
              </a:rPr>
            </a:br>
            <a:r>
              <a:rPr lang="en-US" sz="6000" dirty="0" smtClean="0">
                <a:latin typeface="Impact"/>
                <a:cs typeface="Impact"/>
              </a:rPr>
              <a:t>of lesson planning</a:t>
            </a:r>
            <a:endParaRPr lang="en-US" sz="6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79503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Impact"/>
                <a:cs typeface="Impact"/>
              </a:rPr>
              <a:t>Lesson Planning </a:t>
            </a:r>
            <a:br>
              <a:rPr lang="en-US" dirty="0" smtClean="0">
                <a:latin typeface="Impact"/>
                <a:cs typeface="Impact"/>
              </a:rPr>
            </a:br>
            <a:r>
              <a:rPr lang="en-US" dirty="0" smtClean="0">
                <a:latin typeface="Impact"/>
                <a:cs typeface="Impact"/>
              </a:rPr>
              <a:t>			and sucking eggs?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2243196"/>
            <a:ext cx="65024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2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Impact"/>
                <a:cs typeface="Impact"/>
              </a:rPr>
              <a:t>Why lesson plan?</a:t>
            </a:r>
            <a:endParaRPr lang="en-US" dirty="0">
              <a:latin typeface="Impact"/>
              <a:cs typeface="Impac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148" y="1446801"/>
            <a:ext cx="8876926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300" b="1" dirty="0">
                <a:latin typeface="Century Gothic" panose="020B0502020202020204" pitchFamily="34" charset="0"/>
                <a:cs typeface="Impact"/>
              </a:rPr>
              <a:t>Planning is </a:t>
            </a:r>
            <a:r>
              <a:rPr lang="en-GB" sz="2300" b="1" dirty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imagining</a:t>
            </a:r>
            <a:r>
              <a:rPr lang="en-GB" sz="2300" b="1" dirty="0">
                <a:latin typeface="Century Gothic" panose="020B0502020202020204" pitchFamily="34" charset="0"/>
                <a:cs typeface="Impact"/>
              </a:rPr>
              <a:t> the lesson before it happens. </a:t>
            </a:r>
            <a:endParaRPr lang="en-GB" sz="2300" b="1" dirty="0" smtClean="0">
              <a:latin typeface="Century Gothic" panose="020B0502020202020204" pitchFamily="34" charset="0"/>
              <a:cs typeface="Impact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300" b="1" dirty="0">
                <a:latin typeface="Century Gothic" panose="020B0502020202020204" pitchFamily="34" charset="0"/>
                <a:cs typeface="Impact"/>
              </a:rPr>
              <a:t>This </a:t>
            </a:r>
            <a:r>
              <a:rPr lang="en-GB" sz="2300" b="1" dirty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involves</a:t>
            </a:r>
            <a:r>
              <a:rPr lang="en-GB" sz="2300" b="1" dirty="0">
                <a:latin typeface="Century Gothic" panose="020B0502020202020204" pitchFamily="34" charset="0"/>
                <a:cs typeface="Impact"/>
              </a:rPr>
              <a:t> prediction, anticipation, </a:t>
            </a:r>
            <a:r>
              <a:rPr lang="en-GB" sz="2300" b="1" dirty="0" smtClean="0">
                <a:latin typeface="Century Gothic" panose="020B0502020202020204" pitchFamily="34" charset="0"/>
                <a:cs typeface="Impact"/>
              </a:rPr>
              <a:t>sequencing</a:t>
            </a:r>
            <a:r>
              <a:rPr lang="en-GB" sz="2300" b="1" dirty="0">
                <a:latin typeface="Century Gothic" panose="020B0502020202020204" pitchFamily="34" charset="0"/>
                <a:cs typeface="Impact"/>
              </a:rPr>
              <a:t> </a:t>
            </a:r>
            <a:r>
              <a:rPr lang="en-GB" sz="2300" b="1" dirty="0" smtClean="0">
                <a:latin typeface="Century Gothic" panose="020B0502020202020204" pitchFamily="34" charset="0"/>
                <a:cs typeface="Impact"/>
              </a:rPr>
              <a:t>&amp; simplifying</a:t>
            </a:r>
            <a:r>
              <a:rPr lang="en-GB" sz="2300" b="1" dirty="0">
                <a:latin typeface="Century Gothic" panose="020B0502020202020204" pitchFamily="34" charset="0"/>
                <a:cs typeface="Impact"/>
              </a:rPr>
              <a:t>. </a:t>
            </a:r>
            <a:endParaRPr lang="en-GB" sz="2300" b="1" dirty="0" smtClean="0">
              <a:latin typeface="Century Gothic" panose="020B0502020202020204" pitchFamily="34" charset="0"/>
              <a:cs typeface="Impact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300" b="1" dirty="0" smtClean="0">
                <a:latin typeface="Century Gothic" panose="020B0502020202020204" pitchFamily="34" charset="0"/>
                <a:cs typeface="Impact"/>
              </a:rPr>
              <a:t>When planning </a:t>
            </a:r>
            <a:r>
              <a:rPr lang="en-GB" sz="2300" b="1" dirty="0">
                <a:latin typeface="Century Gothic" panose="020B0502020202020204" pitchFamily="34" charset="0"/>
                <a:cs typeface="Impact"/>
              </a:rPr>
              <a:t>a lesson, </a:t>
            </a:r>
            <a:r>
              <a:rPr lang="en-GB" sz="2300" b="1" dirty="0" smtClean="0">
                <a:latin typeface="Century Gothic" panose="020B0502020202020204" pitchFamily="34" charset="0"/>
                <a:cs typeface="Impact"/>
              </a:rPr>
              <a:t>you make </a:t>
            </a:r>
            <a:r>
              <a:rPr lang="en-GB" sz="2300" b="1" dirty="0">
                <a:latin typeface="Century Gothic" panose="020B0502020202020204" pitchFamily="34" charset="0"/>
                <a:cs typeface="Impact"/>
              </a:rPr>
              <a:t>different types </a:t>
            </a:r>
            <a:r>
              <a:rPr lang="en-GB" sz="2300" b="1" dirty="0" smtClean="0">
                <a:latin typeface="Century Gothic" panose="020B0502020202020204" pitchFamily="34" charset="0"/>
                <a:cs typeface="Impact"/>
              </a:rPr>
              <a:t>of </a:t>
            </a:r>
            <a:r>
              <a:rPr lang="en-GB" sz="23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decisions</a:t>
            </a:r>
            <a:r>
              <a:rPr lang="en-GB" sz="2300" b="1" dirty="0" smtClean="0">
                <a:latin typeface="Century Gothic" panose="020B0502020202020204" pitchFamily="34" charset="0"/>
                <a:cs typeface="Impact"/>
              </a:rPr>
              <a:t>: the </a:t>
            </a:r>
            <a:r>
              <a:rPr lang="en-GB" sz="23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aims</a:t>
            </a:r>
            <a:r>
              <a:rPr lang="en-GB" sz="2300" b="1" dirty="0" smtClean="0">
                <a:latin typeface="Century Gothic" panose="020B0502020202020204" pitchFamily="34" charset="0"/>
                <a:cs typeface="Impact"/>
              </a:rPr>
              <a:t>; the </a:t>
            </a:r>
            <a:r>
              <a:rPr lang="en-GB" sz="2300" b="1" dirty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content</a:t>
            </a:r>
            <a:r>
              <a:rPr lang="en-GB" sz="2300" b="1" dirty="0">
                <a:latin typeface="Century Gothic" panose="020B0502020202020204" pitchFamily="34" charset="0"/>
                <a:cs typeface="Impact"/>
              </a:rPr>
              <a:t> to be </a:t>
            </a:r>
            <a:r>
              <a:rPr lang="en-GB" sz="2300" b="1" dirty="0" smtClean="0">
                <a:latin typeface="Century Gothic" panose="020B0502020202020204" pitchFamily="34" charset="0"/>
                <a:cs typeface="Impact"/>
              </a:rPr>
              <a:t>taught.</a:t>
            </a:r>
            <a:endParaRPr lang="en-GB" sz="2300" b="1" dirty="0" smtClean="0">
              <a:latin typeface="Century Gothic" panose="020B0502020202020204" pitchFamily="34" charset="0"/>
              <a:cs typeface="Impact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300" b="1" dirty="0" smtClean="0">
                <a:latin typeface="Century Gothic" panose="020B0502020202020204" pitchFamily="34" charset="0"/>
                <a:cs typeface="Impact"/>
              </a:rPr>
              <a:t>Planning </a:t>
            </a:r>
            <a:r>
              <a:rPr lang="en-GB" sz="2300" b="1" dirty="0">
                <a:latin typeface="Century Gothic" panose="020B0502020202020204" pitchFamily="34" charset="0"/>
                <a:cs typeface="Impact"/>
              </a:rPr>
              <a:t>is a vital component of the teaching-learning </a:t>
            </a:r>
            <a:r>
              <a:rPr lang="en-GB" sz="2300" b="1" dirty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process</a:t>
            </a:r>
            <a:r>
              <a:rPr lang="en-GB" sz="2300" b="1" dirty="0">
                <a:latin typeface="Century Gothic" panose="020B0502020202020204" pitchFamily="34" charset="0"/>
                <a:cs typeface="Impact"/>
              </a:rPr>
              <a:t>. </a:t>
            </a:r>
            <a:endParaRPr lang="en-GB" sz="2300" b="1" dirty="0" smtClean="0">
              <a:latin typeface="Century Gothic" panose="020B0502020202020204" pitchFamily="34" charset="0"/>
              <a:cs typeface="Impact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300" b="1" dirty="0" smtClean="0">
                <a:latin typeface="Century Gothic" panose="020B0502020202020204" pitchFamily="34" charset="0"/>
                <a:cs typeface="Impact"/>
              </a:rPr>
              <a:t>Provides </a:t>
            </a:r>
            <a:r>
              <a:rPr lang="en-GB" sz="2300" b="1" dirty="0">
                <a:latin typeface="Century Gothic" panose="020B0502020202020204" pitchFamily="34" charset="0"/>
                <a:cs typeface="Impact"/>
              </a:rPr>
              <a:t>a coherent framework for </a:t>
            </a:r>
            <a:r>
              <a:rPr lang="en-GB" sz="23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efficient</a:t>
            </a:r>
            <a:r>
              <a:rPr lang="en-GB" sz="2300" b="1" dirty="0" smtClean="0">
                <a:latin typeface="Century Gothic" panose="020B0502020202020204" pitchFamily="34" charset="0"/>
                <a:cs typeface="Impact"/>
              </a:rPr>
              <a:t> </a:t>
            </a:r>
            <a:r>
              <a:rPr lang="en-GB" sz="2300" b="1" dirty="0">
                <a:latin typeface="Century Gothic" panose="020B0502020202020204" pitchFamily="34" charset="0"/>
                <a:cs typeface="Impact"/>
              </a:rPr>
              <a:t>teaching.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300" b="1" dirty="0" smtClean="0">
                <a:latin typeface="Century Gothic" panose="020B0502020202020204" pitchFamily="34" charset="0"/>
                <a:cs typeface="Impact"/>
              </a:rPr>
              <a:t>A </a:t>
            </a:r>
            <a:r>
              <a:rPr lang="en-GB" sz="2300" b="1" dirty="0">
                <a:latin typeface="Century Gothic" panose="020B0502020202020204" pitchFamily="34" charset="0"/>
                <a:cs typeface="Impact"/>
              </a:rPr>
              <a:t>sense of </a:t>
            </a:r>
            <a:r>
              <a:rPr lang="en-GB" sz="23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direction</a:t>
            </a:r>
            <a:r>
              <a:rPr lang="en-GB" sz="2300" b="1" dirty="0" smtClean="0">
                <a:latin typeface="Century Gothic" panose="020B0502020202020204" pitchFamily="34" charset="0"/>
                <a:cs typeface="Impact"/>
              </a:rPr>
              <a:t>.</a:t>
            </a:r>
            <a:endParaRPr lang="en-GB" sz="2300" b="1" dirty="0">
              <a:latin typeface="Century Gothic" panose="020B0502020202020204" pitchFamily="34" charset="0"/>
              <a:cs typeface="Impact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300" b="1" dirty="0" smtClean="0">
                <a:latin typeface="Century Gothic" panose="020B0502020202020204" pitchFamily="34" charset="0"/>
                <a:cs typeface="Impact"/>
              </a:rPr>
              <a:t>Helps the </a:t>
            </a:r>
            <a:r>
              <a:rPr lang="en-GB" sz="2300" b="1" dirty="0">
                <a:latin typeface="Century Gothic" panose="020B0502020202020204" pitchFamily="34" charset="0"/>
                <a:cs typeface="Impact"/>
              </a:rPr>
              <a:t>teacher to be more </a:t>
            </a:r>
            <a:r>
              <a:rPr lang="en-GB" sz="23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confident</a:t>
            </a:r>
            <a:r>
              <a:rPr lang="en-GB" sz="2300" b="1" dirty="0" smtClean="0">
                <a:latin typeface="Century Gothic" panose="020B0502020202020204" pitchFamily="34" charset="0"/>
                <a:cs typeface="Impact"/>
              </a:rPr>
              <a:t>.</a:t>
            </a:r>
            <a:endParaRPr lang="en-GB" sz="2300" b="1" dirty="0">
              <a:latin typeface="Century Gothic" panose="020B0502020202020204" pitchFamily="34" charset="0"/>
              <a:cs typeface="Impac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18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6" name="Rectangle 5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3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341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Impact"/>
                <a:cs typeface="Impact"/>
              </a:rPr>
              <a:t>Teacher Standards (England)</a:t>
            </a:r>
            <a:endParaRPr lang="en-US" dirty="0">
              <a:latin typeface="Impact"/>
              <a:cs typeface="Impac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711">
            <a:off x="1589851" y="1482467"/>
            <a:ext cx="6547556" cy="491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8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43797"/>
            <a:ext cx="833893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sz="5600" b="1" dirty="0" smtClean="0">
                <a:latin typeface="Century Gothic"/>
                <a:cs typeface="Century Gothic"/>
              </a:rPr>
              <a:t>The</a:t>
            </a:r>
            <a:r>
              <a:rPr lang="en-US" sz="56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 5 Minute </a:t>
            </a:r>
            <a:r>
              <a:rPr lang="en-US" sz="5600" b="1" dirty="0" smtClean="0">
                <a:latin typeface="Century Gothic"/>
                <a:cs typeface="Century Gothic"/>
              </a:rPr>
              <a:t>Lesson Plan.</a:t>
            </a:r>
            <a:br>
              <a:rPr lang="en-US" sz="5600" b="1" dirty="0" smtClean="0">
                <a:latin typeface="Century Gothic"/>
                <a:cs typeface="Century Gothic"/>
              </a:rPr>
            </a:br>
            <a:r>
              <a:rPr lang="en-US" b="1" dirty="0">
                <a:latin typeface="Century Gothic"/>
                <a:cs typeface="Century Gothic"/>
              </a:rPr>
              <a:t/>
            </a:r>
            <a:br>
              <a:rPr lang="en-US" b="1" dirty="0">
                <a:latin typeface="Century Gothic"/>
                <a:cs typeface="Century Gothic"/>
              </a:rPr>
            </a:br>
            <a:r>
              <a:rPr lang="en-US" sz="3300" b="1" dirty="0" smtClean="0">
                <a:latin typeface="Century Gothic"/>
                <a:cs typeface="Century Gothic"/>
              </a:rPr>
              <a:t>by </a:t>
            </a:r>
            <a:r>
              <a:rPr lang="en-US" sz="33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Ross M. McGill</a:t>
            </a:r>
            <a:br>
              <a:rPr lang="en-US" sz="3300" b="1" dirty="0" smtClean="0">
                <a:solidFill>
                  <a:srgbClr val="FF0000"/>
                </a:solidFill>
                <a:latin typeface="Century Gothic"/>
                <a:cs typeface="Century Gothic"/>
              </a:rPr>
            </a:br>
            <a:r>
              <a:rPr lang="en-US" sz="2800" b="1" dirty="0" smtClean="0">
                <a:latin typeface="Century Gothic"/>
                <a:cs typeface="Century Gothic"/>
              </a:rPr>
              <a:t>Deputy Headteacher</a:t>
            </a:r>
            <a:br>
              <a:rPr lang="en-US" sz="2800" b="1" dirty="0" smtClean="0">
                <a:latin typeface="Century Gothic"/>
                <a:cs typeface="Century Gothic"/>
              </a:rPr>
            </a:br>
            <a:r>
              <a:rPr lang="en-US" sz="2800" b="1" dirty="0" smtClean="0">
                <a:latin typeface="Century Gothic"/>
                <a:cs typeface="Century Gothic"/>
              </a:rPr>
              <a:t>Quintin Kynaston</a:t>
            </a:r>
            <a:br>
              <a:rPr lang="en-US" sz="2800" b="1" dirty="0" smtClean="0">
                <a:latin typeface="Century Gothic"/>
                <a:cs typeface="Century Gothic"/>
              </a:rPr>
            </a:br>
            <a:r>
              <a:rPr lang="en-US" sz="2800" b="1" dirty="0" smtClean="0">
                <a:latin typeface="Century Gothic"/>
                <a:cs typeface="Century Gothic"/>
              </a:rPr>
              <a:t/>
            </a:r>
            <a:br>
              <a:rPr lang="en-US" sz="2800" b="1" dirty="0" smtClean="0">
                <a:latin typeface="Century Gothic"/>
                <a:cs typeface="Century Gothic"/>
              </a:rPr>
            </a:br>
            <a:r>
              <a:rPr lang="en-US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@TeacherToolkit</a:t>
            </a:r>
            <a:br>
              <a:rPr lang="en-US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</a:br>
            <a:r>
              <a:rPr lang="en-US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www.TeacherToolkit.me</a:t>
            </a:r>
            <a:endParaRPr lang="en-US" sz="28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72000" y="5091041"/>
            <a:ext cx="4362824" cy="1562090"/>
            <a:chOff x="4380450" y="4554328"/>
            <a:chExt cx="4362824" cy="15620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7124" y="4554328"/>
              <a:ext cx="2806150" cy="15620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0450" y="4554328"/>
              <a:ext cx="1556674" cy="155667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6" name="Rectangle 5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147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solar-voltaics.com/wp-content/uploads/2013/01/4Fee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8458">
            <a:off x="5879231" y="4542194"/>
            <a:ext cx="3151463" cy="12756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4792"/>
            <a:ext cx="8229600" cy="1143000"/>
          </a:xfrm>
        </p:spPr>
        <p:txBody>
          <a:bodyPr>
            <a:noAutofit/>
          </a:bodyPr>
          <a:lstStyle/>
          <a:p>
            <a:r>
              <a:rPr lang="en-US" sz="10000" dirty="0" smtClean="0">
                <a:latin typeface="Impact"/>
                <a:cs typeface="Impact"/>
              </a:rPr>
              <a:t>A </a:t>
            </a:r>
            <a:r>
              <a:rPr lang="en-US" sz="10000" dirty="0" smtClean="0">
                <a:solidFill>
                  <a:srgbClr val="FF0000"/>
                </a:solidFill>
                <a:latin typeface="Impact"/>
                <a:cs typeface="Impact"/>
              </a:rPr>
              <a:t>walk through</a:t>
            </a:r>
            <a:endParaRPr lang="en-US" sz="10000" dirty="0">
              <a:solidFill>
                <a:srgbClr val="FF0000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90639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In video: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8" name="The 5 Minute Lesson Pla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5625" y="1778000"/>
            <a:ext cx="8034338" cy="4525963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009" y="1102229"/>
            <a:ext cx="3914705" cy="28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95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Avenir Black"/>
                <a:cs typeface="Avenir Black"/>
              </a:rPr>
              <a:t>The big picture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venir Black"/>
                <a:cs typeface="Avenir Black"/>
              </a:rPr>
              <a:t>How does the lesson fit into your scheme of work / topic</a:t>
            </a:r>
            <a:endParaRPr lang="en-US" sz="2000" dirty="0">
              <a:latin typeface="Avenir Black"/>
              <a:cs typeface="Avenir Black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venir Black"/>
                <a:cs typeface="Avenir Black"/>
              </a:rPr>
              <a:t>What knowledge are pupils coming to the lesson with already?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venir Black"/>
                <a:cs typeface="Avenir Black"/>
              </a:rPr>
              <a:t>What links have you made / can you make? </a:t>
            </a:r>
            <a:endParaRPr lang="en-US" sz="2000" dirty="0">
              <a:latin typeface="Avenir Black"/>
              <a:cs typeface="Avenir Black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venir Black"/>
                <a:cs typeface="Avenir Black"/>
              </a:rPr>
              <a:t>Describe the lesson in 30 seconds!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venir Black"/>
              <a:cs typeface="Avenir Black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latin typeface="Avenir Black"/>
              <a:cs typeface="Avenir Black"/>
            </a:endParaRPr>
          </a:p>
          <a:p>
            <a:pPr marL="0" indent="0">
              <a:buNone/>
            </a:pPr>
            <a:endParaRPr lang="en-US" sz="2000" dirty="0">
              <a:latin typeface="Avenir Black"/>
              <a:cs typeface="Avenir Black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Step by step.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730" y="3553604"/>
            <a:ext cx="3019808" cy="293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94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Avenir Black"/>
                <a:cs typeface="Avenir Black"/>
              </a:rPr>
              <a:t>Objectives:</a:t>
            </a:r>
          </a:p>
          <a:p>
            <a:pPr>
              <a:buFont typeface="+mj-lt"/>
              <a:buAutoNum type="arabicPeriod"/>
            </a:pPr>
            <a:r>
              <a:rPr lang="en-US" sz="2000" dirty="0" smtClean="0">
                <a:latin typeface="Avenir Black"/>
                <a:cs typeface="Avenir Black"/>
              </a:rPr>
              <a:t>Your objectives for the current lesson and that your lesson is building on what’s gone before. </a:t>
            </a:r>
          </a:p>
          <a:p>
            <a:pPr>
              <a:buFont typeface="+mj-lt"/>
              <a:buAutoNum type="arabicPeriod"/>
            </a:pPr>
            <a:r>
              <a:rPr lang="en-US" sz="2000" dirty="0" smtClean="0">
                <a:latin typeface="Avenir Black"/>
                <a:cs typeface="Avenir Black"/>
              </a:rPr>
              <a:t>How to incorporate at least 2 different leveled objectives – perhaps allowing students to choose their own.</a:t>
            </a:r>
          </a:p>
          <a:p>
            <a:pPr marL="0" indent="0">
              <a:buNone/>
            </a:pPr>
            <a:endParaRPr lang="en-US" sz="2000" dirty="0">
              <a:latin typeface="Avenir Black"/>
              <a:cs typeface="Avenir Black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Step by step.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97" y="3200879"/>
            <a:ext cx="2511361" cy="32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3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Avenir Black"/>
                <a:cs typeface="Avenir Black"/>
              </a:rPr>
              <a:t>Engagement: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venir Black"/>
                <a:cs typeface="Avenir Black"/>
              </a:rPr>
              <a:t>What’s the hook? How will you gain student attention at the start?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venir Black"/>
                <a:cs typeface="Avenir Black"/>
              </a:rPr>
              <a:t>And throughout the lesson that is exciting and meaningful (without you working to hard!) 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venir Black"/>
                <a:cs typeface="Avenir Black"/>
              </a:rPr>
              <a:t>It’s not needed every lesson… but a good story often is enough!</a:t>
            </a:r>
          </a:p>
          <a:p>
            <a:endParaRPr lang="en-US" sz="2000" dirty="0">
              <a:latin typeface="Avenir Black"/>
              <a:cs typeface="Avenir Black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Step by step.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447" y="3594612"/>
            <a:ext cx="26384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3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91" y="5054296"/>
            <a:ext cx="5009592" cy="1650119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939" y="3132925"/>
            <a:ext cx="2746431" cy="274643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Avenir Black"/>
                <a:cs typeface="Avenir Black"/>
              </a:rPr>
              <a:t>‘Stickability’:</a:t>
            </a:r>
          </a:p>
          <a:p>
            <a:r>
              <a:rPr lang="en-US" sz="2000" dirty="0" smtClean="0">
                <a:latin typeface="Avenir Black"/>
                <a:cs typeface="Avenir Black"/>
              </a:rPr>
              <a:t>What will stick in pupils’ minds as they leave your lesson? </a:t>
            </a:r>
          </a:p>
          <a:p>
            <a:r>
              <a:rPr lang="en-US" sz="2000" dirty="0" smtClean="0">
                <a:latin typeface="Avenir Black"/>
                <a:cs typeface="Avenir Black"/>
              </a:rPr>
              <a:t>What key point(s) do you want them to remember and bring back to the next lesson? Read more </a:t>
            </a:r>
            <a:r>
              <a:rPr lang="en-US" sz="2000" dirty="0" smtClean="0">
                <a:latin typeface="Avenir Black"/>
                <a:cs typeface="Avenir Black"/>
                <a:hlinkClick r:id="rId3" tooltip="So what is #Stickability? by @TeacherToolkit and @Head_StMarys"/>
              </a:rPr>
              <a:t>here</a:t>
            </a:r>
            <a:r>
              <a:rPr lang="en-US" sz="2000" dirty="0" smtClean="0">
                <a:latin typeface="Avenir Black"/>
                <a:cs typeface="Avenir Black"/>
              </a:rPr>
              <a:t>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Step by step.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252" y="2908357"/>
            <a:ext cx="2605548" cy="383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3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latin typeface="Impact"/>
                <a:cs typeface="Impact"/>
              </a:rPr>
              <a:t>Stickability: </a:t>
            </a:r>
            <a:r>
              <a:rPr lang="en-US" sz="2000" dirty="0" smtClean="0">
                <a:latin typeface="Impact"/>
                <a:cs typeface="Impact"/>
              </a:rPr>
              <a:t>continued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 t="-14543" b="-14543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2632325" y="6516272"/>
            <a:ext cx="43383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Credit: Stephen Tierney (@</a:t>
            </a:r>
            <a:r>
              <a:rPr lang="en-US" sz="1000" dirty="0" err="1" smtClean="0"/>
              <a:t>LeadingLearner</a:t>
            </a:r>
            <a:r>
              <a:rPr lang="en-US" sz="1000" dirty="0" smtClean="0"/>
              <a:t>)</a:t>
            </a:r>
            <a:endParaRPr lang="en-US" sz="1000" dirty="0"/>
          </a:p>
        </p:txBody>
      </p:sp>
      <p:pic>
        <p:nvPicPr>
          <p:cNvPr id="10" name="Picture 9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988" y="5062980"/>
            <a:ext cx="773447" cy="773447"/>
          </a:xfrm>
          <a:prstGeom prst="rect">
            <a:avLst/>
          </a:prstGeom>
        </p:spPr>
      </p:pic>
      <p:pic>
        <p:nvPicPr>
          <p:cNvPr id="11" name="Picture 10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859" y="5062979"/>
            <a:ext cx="773447" cy="77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4377"/>
            <a:ext cx="8229600" cy="1143000"/>
          </a:xfrm>
        </p:spPr>
        <p:txBody>
          <a:bodyPr>
            <a:noAutofit/>
          </a:bodyPr>
          <a:lstStyle/>
          <a:p>
            <a:r>
              <a:rPr lang="en-US" sz="10000" dirty="0" smtClean="0">
                <a:latin typeface="Impact"/>
                <a:cs typeface="Impact"/>
              </a:rPr>
              <a:t>Questions?</a:t>
            </a:r>
            <a:br>
              <a:rPr lang="en-US" sz="10000" dirty="0" smtClean="0">
                <a:latin typeface="Impact"/>
                <a:cs typeface="Impact"/>
              </a:rPr>
            </a:br>
            <a:r>
              <a:rPr lang="en-US" sz="10000" dirty="0">
                <a:latin typeface="Impact"/>
                <a:cs typeface="Impact"/>
              </a:rPr>
              <a:t/>
            </a:r>
            <a:br>
              <a:rPr lang="en-US" sz="10000" dirty="0">
                <a:latin typeface="Impact"/>
                <a:cs typeface="Impact"/>
              </a:rPr>
            </a:br>
            <a:endParaRPr lang="en-US" sz="2000" dirty="0">
              <a:latin typeface="Impact"/>
              <a:cs typeface="Impac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46268" y="6289631"/>
            <a:ext cx="2594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Impact"/>
                <a:cs typeface="Impact"/>
              </a:rPr>
              <a:t>Coming up: </a:t>
            </a:r>
            <a:r>
              <a:rPr lang="en-US" dirty="0" smtClean="0">
                <a:latin typeface="Impact"/>
                <a:cs typeface="Impact"/>
              </a:rPr>
              <a:t>A walk though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6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solidFill>
                  <a:srgbClr val="FF0000"/>
                </a:solidFill>
                <a:latin typeface="Avenir Black"/>
                <a:cs typeface="Avenir Black"/>
              </a:rPr>
              <a:t>AfL</a:t>
            </a:r>
          </a:p>
          <a:p>
            <a:r>
              <a:rPr lang="en-US" sz="2200" dirty="0" smtClean="0">
                <a:latin typeface="Avenir Black"/>
                <a:cs typeface="Avenir Black"/>
              </a:rPr>
              <a:t>How will you assess where your learners are?</a:t>
            </a:r>
          </a:p>
          <a:p>
            <a:r>
              <a:rPr lang="en-US" sz="2200" dirty="0" smtClean="0">
                <a:latin typeface="Avenir Black"/>
                <a:cs typeface="Avenir Black"/>
              </a:rPr>
              <a:t>During various points in the lesson? </a:t>
            </a:r>
          </a:p>
          <a:p>
            <a:r>
              <a:rPr lang="en-US" sz="2200" dirty="0" smtClean="0">
                <a:latin typeface="Avenir Black"/>
                <a:cs typeface="Avenir Black"/>
              </a:rPr>
              <a:t>What AfL strategies are you going to use? </a:t>
            </a:r>
          </a:p>
          <a:p>
            <a:r>
              <a:rPr lang="en-US" sz="2200" dirty="0" smtClean="0">
                <a:latin typeface="Avenir Black"/>
                <a:cs typeface="Avenir Black"/>
              </a:rPr>
              <a:t>What key questions will help you to lure pupils into learning? </a:t>
            </a:r>
          </a:p>
          <a:p>
            <a:r>
              <a:rPr lang="en-US" sz="2200" dirty="0" smtClean="0">
                <a:latin typeface="Avenir Black"/>
                <a:cs typeface="Avenir Black"/>
              </a:rPr>
              <a:t>Try </a:t>
            </a:r>
            <a:r>
              <a:rPr lang="en-US" sz="2200" dirty="0" smtClean="0">
                <a:latin typeface="Avenir Black"/>
                <a:cs typeface="Avenir Black"/>
                <a:hlinkClick r:id="rId3" tooltip="Pose, Pause, Pounce, Bounce!"/>
              </a:rPr>
              <a:t>Pose, Pause, Pounce, Bounce</a:t>
            </a:r>
            <a:r>
              <a:rPr lang="en-US" sz="2200" dirty="0" smtClean="0">
                <a:latin typeface="Avenir Black"/>
                <a:cs typeface="Avenir Black"/>
              </a:rPr>
              <a:t>? </a:t>
            </a:r>
          </a:p>
          <a:p>
            <a:r>
              <a:rPr lang="en-US" sz="2200" dirty="0" smtClean="0">
                <a:latin typeface="Avenir Black"/>
                <a:cs typeface="Avenir Black"/>
              </a:rPr>
              <a:t>Planning for various (AfL) Assessment for Learning strategies to allow students to see progress. </a:t>
            </a:r>
            <a:r>
              <a:rPr lang="en-US" sz="1800" dirty="0" smtClean="0">
                <a:latin typeface="Avenir Black"/>
                <a:cs typeface="Avenir Black"/>
              </a:rPr>
              <a:t>Using a </a:t>
            </a:r>
            <a:r>
              <a:rPr lang="en-US" sz="1800" dirty="0" smtClean="0">
                <a:latin typeface="Avenir Black"/>
                <a:cs typeface="Avenir Black"/>
                <a:hlinkClick r:id="rId4" tooltip="Target your questions in the lesson!"/>
              </a:rPr>
              <a:t>Targeted-Question grid</a:t>
            </a:r>
            <a:r>
              <a:rPr lang="en-US" sz="1800" dirty="0" smtClean="0">
                <a:latin typeface="Avenir Black"/>
                <a:cs typeface="Avenir Black"/>
              </a:rPr>
              <a:t> to help frame higher-order questions.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venir Black"/>
                <a:cs typeface="Avenir Black"/>
              </a:rPr>
              <a:t>Check out the new 5MinAfLPlan?</a:t>
            </a:r>
            <a:endParaRPr lang="en-US" sz="1400" dirty="0">
              <a:solidFill>
                <a:srgbClr val="FF0000"/>
              </a:solidFill>
              <a:latin typeface="Avenir Black"/>
              <a:cs typeface="Avenir Black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Step by step.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728" y="4511621"/>
            <a:ext cx="1752951" cy="21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3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Avenir Black"/>
                <a:cs typeface="Avenir Black"/>
              </a:rPr>
              <a:t>Key words:</a:t>
            </a:r>
          </a:p>
          <a:p>
            <a:r>
              <a:rPr lang="en-US" sz="2000" dirty="0" smtClean="0">
                <a:latin typeface="Avenir Black"/>
                <a:cs typeface="Avenir Black"/>
              </a:rPr>
              <a:t>Literacy has never had such a high-profile as it has at the moment. </a:t>
            </a:r>
          </a:p>
          <a:p>
            <a:r>
              <a:rPr lang="en-US" sz="2000" dirty="0" smtClean="0">
                <a:latin typeface="Avenir Black"/>
                <a:cs typeface="Avenir Black"/>
              </a:rPr>
              <a:t>Encourage students to read lesson objectives out. </a:t>
            </a:r>
          </a:p>
          <a:p>
            <a:r>
              <a:rPr lang="en-US" sz="2000" dirty="0" smtClean="0">
                <a:latin typeface="Avenir Black"/>
                <a:cs typeface="Avenir Black"/>
              </a:rPr>
              <a:t>Picking out keywords and extrapolating their meanings. </a:t>
            </a:r>
          </a:p>
          <a:p>
            <a:r>
              <a:rPr lang="en-US" sz="2000" dirty="0" smtClean="0">
                <a:latin typeface="Avenir Black"/>
                <a:cs typeface="Avenir Black"/>
              </a:rPr>
              <a:t>Use techniques to break down the phonics of each word and encourage visual recognition to reinforce. </a:t>
            </a:r>
          </a:p>
          <a:p>
            <a:r>
              <a:rPr lang="en-US" sz="2000" dirty="0" smtClean="0">
                <a:latin typeface="Avenir Black"/>
                <a:cs typeface="Avenir Black"/>
              </a:rPr>
              <a:t>Plan what keywords you want students to learn. This promotes high levels of literacy which is an Ofsted focus. </a:t>
            </a:r>
          </a:p>
          <a:p>
            <a:r>
              <a:rPr lang="en-US" sz="2000" dirty="0" smtClean="0">
                <a:latin typeface="Avenir Black"/>
                <a:cs typeface="Avenir Black"/>
              </a:rPr>
              <a:t>What about numeracy? Every lesson should involve some mathematical reference of link.</a:t>
            </a:r>
          </a:p>
          <a:p>
            <a:pPr marL="0" indent="0">
              <a:buNone/>
            </a:pPr>
            <a:endParaRPr lang="en-US" sz="2000" dirty="0">
              <a:latin typeface="Avenir Black"/>
              <a:cs typeface="Avenir Black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Step by step.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558" y="5126038"/>
            <a:ext cx="43529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3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96838" y="514350"/>
            <a:ext cx="8804275" cy="75247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5000" b="1" smtClean="0">
                <a:latin typeface="Century Gothic" panose="020B0502020202020204" pitchFamily="34" charset="0"/>
              </a:rPr>
              <a:t>Start slide</a:t>
            </a:r>
            <a:br>
              <a:rPr lang="en-US" altLang="en-US" sz="5000" b="1" smtClean="0">
                <a:latin typeface="Century Gothic" panose="020B0502020202020204" pitchFamily="34" charset="0"/>
              </a:rPr>
            </a:br>
            <a:r>
              <a:rPr lang="en-US" altLang="en-US" sz="15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See notes</a:t>
            </a:r>
          </a:p>
        </p:txBody>
      </p:sp>
    </p:spTree>
    <p:extLst>
      <p:ext uri="{BB962C8B-B14F-4D97-AF65-F5344CB8AC3E}">
        <p14:creationId xmlns:p14="http://schemas.microsoft.com/office/powerpoint/2010/main" val="207101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Avenir Black"/>
                <a:cs typeface="Avenir Black"/>
              </a:rPr>
              <a:t>Differentiation / Groupings:</a:t>
            </a:r>
          </a:p>
          <a:p>
            <a:r>
              <a:rPr lang="en-US" sz="2000" dirty="0" smtClean="0">
                <a:latin typeface="Avenir Black"/>
                <a:cs typeface="Avenir Black"/>
              </a:rPr>
              <a:t>Plan – at a glance – what activities you will provide for gifted and talented students?</a:t>
            </a:r>
          </a:p>
          <a:p>
            <a:r>
              <a:rPr lang="en-US" sz="2000" dirty="0" smtClean="0">
                <a:latin typeface="Avenir Black"/>
                <a:cs typeface="Avenir Black"/>
              </a:rPr>
              <a:t>Students with SEN/D and EAL? </a:t>
            </a:r>
          </a:p>
          <a:p>
            <a:r>
              <a:rPr lang="en-US" sz="2000" dirty="0" smtClean="0">
                <a:latin typeface="Avenir Black"/>
                <a:cs typeface="Avenir Black"/>
              </a:rPr>
              <a:t>What sort of groupings are needed?</a:t>
            </a:r>
          </a:p>
          <a:p>
            <a:r>
              <a:rPr lang="en-US" sz="2000" dirty="0" smtClean="0">
                <a:latin typeface="Avenir Black"/>
                <a:cs typeface="Avenir Black"/>
              </a:rPr>
              <a:t>What are they doing and when? </a:t>
            </a:r>
          </a:p>
          <a:p>
            <a:r>
              <a:rPr lang="en-US" sz="2000" dirty="0" smtClean="0">
                <a:latin typeface="Avenir Black"/>
                <a:cs typeface="Avenir Black"/>
              </a:rPr>
              <a:t>Do you have this mapped to a seating plan with current levels of progress?</a:t>
            </a:r>
          </a:p>
          <a:p>
            <a:pPr marL="0" indent="0">
              <a:buNone/>
            </a:pPr>
            <a:endParaRPr lang="en-US" sz="2000" dirty="0">
              <a:latin typeface="Avenir Black"/>
              <a:cs typeface="Avenir Black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Step by step.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858" y="4291781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3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  <a:latin typeface="Avenir Black"/>
                <a:cs typeface="Avenir Black"/>
              </a:rPr>
              <a:t>Learning episodes:</a:t>
            </a:r>
          </a:p>
          <a:p>
            <a:r>
              <a:rPr lang="en-US" sz="2000" dirty="0" smtClean="0">
                <a:latin typeface="Avenir Black"/>
                <a:cs typeface="Avenir Black"/>
              </a:rPr>
              <a:t>Student-led or teacher-led?</a:t>
            </a:r>
          </a:p>
          <a:p>
            <a:r>
              <a:rPr lang="en-US" sz="2000" dirty="0" smtClean="0">
                <a:latin typeface="Avenir Black"/>
                <a:cs typeface="Avenir Black"/>
              </a:rPr>
              <a:t>What is going to happen in the lesson from start to finish? </a:t>
            </a:r>
          </a:p>
          <a:p>
            <a:r>
              <a:rPr lang="en-US" sz="2000" dirty="0" smtClean="0">
                <a:latin typeface="Avenir Black"/>
                <a:cs typeface="Avenir Black"/>
              </a:rPr>
              <a:t>Identify as many opportunities for pupil-led learning as possible. </a:t>
            </a:r>
          </a:p>
          <a:p>
            <a:r>
              <a:rPr lang="en-US" sz="2000" i="1" dirty="0" smtClean="0">
                <a:latin typeface="Avenir Black"/>
                <a:cs typeface="Avenir Black"/>
              </a:rPr>
              <a:t>The four boxes do NOT denote a four-part lesson. Just fill them up with what needs to happen.</a:t>
            </a:r>
          </a:p>
          <a:p>
            <a:endParaRPr lang="en-US" sz="2000" dirty="0">
              <a:latin typeface="Avenir Black"/>
              <a:cs typeface="Avenir Black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Step by step.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79" y="4070555"/>
            <a:ext cx="4792923" cy="205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3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solar-voltaics.com/wp-content/uploads/2013/01/4Fee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1951">
            <a:off x="799603" y="2078553"/>
            <a:ext cx="5999278" cy="24284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4792"/>
            <a:ext cx="6427694" cy="1143000"/>
          </a:xfrm>
        </p:spPr>
        <p:txBody>
          <a:bodyPr>
            <a:noAutofit/>
          </a:bodyPr>
          <a:lstStyle/>
          <a:p>
            <a:pPr algn="r"/>
            <a:r>
              <a:rPr lang="en-US" sz="10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/>
                <a:cs typeface="Impact"/>
              </a:rPr>
              <a:t>End</a:t>
            </a:r>
            <a:r>
              <a:rPr lang="en-US" sz="10000" dirty="0" smtClean="0">
                <a:latin typeface="Impact"/>
                <a:cs typeface="Impact"/>
              </a:rPr>
              <a:t> </a:t>
            </a:r>
            <a:br>
              <a:rPr lang="en-US" sz="10000" dirty="0" smtClean="0">
                <a:latin typeface="Impact"/>
                <a:cs typeface="Impact"/>
              </a:rPr>
            </a:br>
            <a:r>
              <a:rPr lang="en-US" sz="2000" dirty="0" smtClean="0">
                <a:latin typeface="Impact"/>
                <a:cs typeface="Impact"/>
              </a:rPr>
              <a:t>of </a:t>
            </a:r>
            <a:br>
              <a:rPr lang="en-US" sz="2000" dirty="0" smtClean="0">
                <a:latin typeface="Impact"/>
                <a:cs typeface="Impact"/>
              </a:rPr>
            </a:br>
            <a:r>
              <a:rPr lang="en-US" sz="2000" dirty="0" smtClean="0">
                <a:latin typeface="Impact"/>
                <a:cs typeface="Impact"/>
              </a:rPr>
              <a:t>step by step</a:t>
            </a:r>
            <a:endParaRPr lang="en-US" sz="2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39371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873" y="3144551"/>
            <a:ext cx="8229600" cy="1143000"/>
          </a:xfrm>
        </p:spPr>
        <p:txBody>
          <a:bodyPr>
            <a:noAutofit/>
          </a:bodyPr>
          <a:lstStyle/>
          <a:p>
            <a:r>
              <a:rPr lang="en-US" sz="10000" dirty="0" smtClean="0">
                <a:latin typeface="Impact"/>
                <a:cs typeface="Impact"/>
              </a:rPr>
              <a:t>Questions?</a:t>
            </a:r>
            <a:br>
              <a:rPr lang="en-US" sz="10000" dirty="0" smtClean="0">
                <a:latin typeface="Impact"/>
                <a:cs typeface="Impact"/>
              </a:rPr>
            </a:br>
            <a:r>
              <a:rPr lang="en-US" sz="10000" dirty="0">
                <a:latin typeface="Impact"/>
                <a:cs typeface="Impact"/>
              </a:rPr>
              <a:t/>
            </a:r>
            <a:br>
              <a:rPr lang="en-US" sz="10000" dirty="0">
                <a:latin typeface="Impact"/>
                <a:cs typeface="Impact"/>
              </a:rPr>
            </a:br>
            <a:endParaRPr lang="en-US" sz="2000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48292" y="6289631"/>
            <a:ext cx="2634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Impact"/>
                <a:cs typeface="Impact"/>
              </a:rPr>
              <a:t>Coming up: </a:t>
            </a:r>
            <a:r>
              <a:rPr lang="en-US" dirty="0" smtClean="0">
                <a:latin typeface="Impact"/>
                <a:cs typeface="Impact"/>
              </a:rPr>
              <a:t>The boring bit.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248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26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Impact"/>
                <a:cs typeface="Impact"/>
              </a:rPr>
              <a:t>Useful reminders for </a:t>
            </a:r>
            <a:r>
              <a:rPr lang="en-US" dirty="0" smtClean="0">
                <a:solidFill>
                  <a:srgbClr val="FF0000"/>
                </a:solidFill>
                <a:latin typeface="Impact"/>
                <a:cs typeface="Impact"/>
              </a:rPr>
              <a:t>every</a:t>
            </a:r>
            <a:r>
              <a:rPr lang="en-US" dirty="0" smtClean="0">
                <a:latin typeface="Impact"/>
                <a:cs typeface="Impact"/>
              </a:rPr>
              <a:t> teacher</a:t>
            </a:r>
            <a:endParaRPr lang="en-US" dirty="0">
              <a:latin typeface="Impact"/>
              <a:cs typeface="Impact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626063" y="1801299"/>
          <a:ext cx="8060737" cy="26274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60737"/>
              </a:tblGrid>
              <a:tr h="361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500" b="1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Impact"/>
                        </a:rPr>
                        <a:t>PLAN </a:t>
                      </a:r>
                      <a:r>
                        <a:rPr lang="en-GB" sz="25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Impact"/>
                        </a:rPr>
                        <a:t>AND TEACH WELL STRUCTURED LESSONS</a:t>
                      </a:r>
                      <a:endParaRPr lang="en-GB" sz="25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Impact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1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5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Impact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1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5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Impact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7224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5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Impact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1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500" b="1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Impact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61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5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Impact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185" y="3518841"/>
            <a:ext cx="5387904" cy="259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0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599588"/>
            <a:ext cx="8531157" cy="57008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9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Reflection Questions:</a:t>
            </a:r>
          </a:p>
          <a:p>
            <a:pPr marL="0" indent="0">
              <a:buNone/>
            </a:pPr>
            <a:endParaRPr lang="en-US" sz="3900" b="1" dirty="0" smtClean="0">
              <a:solidFill>
                <a:srgbClr val="FF0000"/>
              </a:solidFill>
              <a:latin typeface="Century Gothic" panose="020B0502020202020204" pitchFamily="34" charset="0"/>
              <a:cs typeface="Impact"/>
            </a:endParaRPr>
          </a:p>
          <a:p>
            <a:pPr marL="0" indent="0">
              <a:buNone/>
            </a:pPr>
            <a:r>
              <a:rPr lang="en-US" sz="3900" b="1" dirty="0" smtClean="0">
                <a:latin typeface="Century Gothic" panose="020B0502020202020204" pitchFamily="34" charset="0"/>
                <a:cs typeface="Impact"/>
              </a:rPr>
              <a:t>Subject </a:t>
            </a:r>
            <a:r>
              <a:rPr lang="en-US" sz="3900" b="1" dirty="0">
                <a:latin typeface="Century Gothic" panose="020B0502020202020204" pitchFamily="34" charset="0"/>
                <a:cs typeface="Impact"/>
              </a:rPr>
              <a:t>knowledge </a:t>
            </a:r>
            <a:r>
              <a:rPr lang="en-US" sz="3900" b="1" dirty="0" smtClean="0">
                <a:latin typeface="Century Gothic" panose="020B0502020202020204" pitchFamily="34" charset="0"/>
                <a:cs typeface="Impact"/>
              </a:rPr>
              <a:t>:</a:t>
            </a:r>
            <a:endParaRPr lang="en-US" sz="3900" b="1" dirty="0">
              <a:latin typeface="Century Gothic" panose="020B0502020202020204" pitchFamily="34" charset="0"/>
              <a:cs typeface="Impact"/>
            </a:endParaRP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b="1" dirty="0">
                <a:latin typeface="Century Gothic" panose="020B0502020202020204" pitchFamily="34" charset="0"/>
              </a:rPr>
              <a:t>Is understanding checked 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systematically</a:t>
            </a:r>
            <a:r>
              <a:rPr lang="en-US" b="1" dirty="0">
                <a:latin typeface="Century Gothic" panose="020B0502020202020204" pitchFamily="34" charset="0"/>
              </a:rPr>
              <a:t> and effectively in order to anticipate interventions</a:t>
            </a:r>
            <a:r>
              <a:rPr lang="en-US" b="1" dirty="0" smtClean="0"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endParaRPr lang="en-US" b="1" dirty="0">
              <a:latin typeface="Century Gothic" panose="020B0502020202020204" pitchFamily="34" charset="0"/>
            </a:endParaRP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b="1" dirty="0" smtClean="0">
                <a:latin typeface="Century Gothic" panose="020B0502020202020204" pitchFamily="34" charset="0"/>
              </a:rPr>
              <a:t>Do </a:t>
            </a:r>
            <a:r>
              <a:rPr lang="en-US" b="1" dirty="0">
                <a:latin typeface="Century Gothic" panose="020B0502020202020204" pitchFamily="34" charset="0"/>
              </a:rPr>
              <a:t>you ask 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key questions </a:t>
            </a:r>
            <a:r>
              <a:rPr lang="en-US" b="1" dirty="0">
                <a:latin typeface="Century Gothic" panose="020B0502020202020204" pitchFamily="34" charset="0"/>
              </a:rPr>
              <a:t>in order to assess understanding and deepen learning?</a:t>
            </a:r>
          </a:p>
          <a:p>
            <a:endParaRPr lang="en-US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41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491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Impact"/>
                <a:cs typeface="Impact"/>
              </a:rPr>
              <a:t>Useful reminders for </a:t>
            </a:r>
            <a:r>
              <a:rPr lang="en-US" dirty="0" smtClean="0">
                <a:solidFill>
                  <a:srgbClr val="FF0000"/>
                </a:solidFill>
                <a:latin typeface="Impact"/>
                <a:cs typeface="Impact"/>
              </a:rPr>
              <a:t>every</a:t>
            </a:r>
            <a:r>
              <a:rPr lang="en-US" dirty="0" smtClean="0">
                <a:latin typeface="Impact"/>
                <a:cs typeface="Impact"/>
              </a:rPr>
              <a:t> teacher</a:t>
            </a:r>
            <a:endParaRPr lang="en-US" dirty="0">
              <a:latin typeface="Impact"/>
              <a:cs typeface="Impact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723899" y="1801299"/>
          <a:ext cx="8150277" cy="91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50277"/>
              </a:tblGrid>
              <a:tr h="361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3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Impact"/>
                        </a:rPr>
                        <a:t>Promote </a:t>
                      </a:r>
                      <a:r>
                        <a:rPr lang="en-GB" sz="3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Impact"/>
                        </a:rPr>
                        <a:t>a love of learning and children’s intellectual </a:t>
                      </a:r>
                      <a:r>
                        <a:rPr lang="en-GB" sz="3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Impact"/>
                        </a:rPr>
                        <a:t>curiosity.</a:t>
                      </a:r>
                      <a:endParaRPr lang="en-GB" sz="30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Impact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111" y="2856096"/>
            <a:ext cx="5428074" cy="361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93704"/>
            <a:ext cx="8521908" cy="5569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Reflection Questions:</a:t>
            </a:r>
          </a:p>
          <a:p>
            <a:pPr marL="0" indent="0">
              <a:buNone/>
            </a:pPr>
            <a:endParaRPr lang="en-US" sz="3500" b="1" dirty="0" smtClean="0">
              <a:solidFill>
                <a:srgbClr val="FF0000"/>
              </a:solidFill>
              <a:latin typeface="Century Gothic" panose="020B0502020202020204" pitchFamily="34" charset="0"/>
              <a:cs typeface="Impact"/>
            </a:endParaRPr>
          </a:p>
          <a:p>
            <a:pPr marL="0" indent="0">
              <a:buNone/>
            </a:pPr>
            <a:r>
              <a:rPr lang="en-US" sz="3500" b="1" dirty="0" smtClean="0">
                <a:latin typeface="Century Gothic" panose="020B0502020202020204" pitchFamily="34" charset="0"/>
                <a:cs typeface="Impact"/>
              </a:rPr>
              <a:t>Attitudes </a:t>
            </a:r>
            <a:r>
              <a:rPr lang="en-US" sz="3500" b="1" dirty="0">
                <a:latin typeface="Century Gothic" panose="020B0502020202020204" pitchFamily="34" charset="0"/>
                <a:cs typeface="Impact"/>
              </a:rPr>
              <a:t>to learning: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Century Gothic" panose="020B0502020202020204" pitchFamily="34" charset="0"/>
              </a:rPr>
              <a:t>Do students demonstrate 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high levels </a:t>
            </a:r>
            <a:r>
              <a:rPr lang="en-US" b="1" dirty="0">
                <a:latin typeface="Century Gothic" panose="020B0502020202020204" pitchFamily="34" charset="0"/>
              </a:rPr>
              <a:t>of engagement, courtesy, collaboration and cooperation</a:t>
            </a:r>
            <a:r>
              <a:rPr lang="en-US" b="1" dirty="0" smtClean="0"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endParaRPr lang="en-US" b="1" dirty="0"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Century Gothic" panose="020B0502020202020204" pitchFamily="34" charset="0"/>
              </a:rPr>
              <a:t>Is praise 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genuine</a:t>
            </a:r>
            <a:r>
              <a:rPr lang="en-US" b="1" dirty="0">
                <a:latin typeface="Century Gothic" panose="020B0502020202020204" pitchFamily="34" charset="0"/>
              </a:rPr>
              <a:t> and purposeful</a:t>
            </a:r>
            <a:r>
              <a:rPr lang="en-US" b="1" dirty="0" smtClean="0">
                <a:latin typeface="Century Gothic" panose="020B0502020202020204" pitchFamily="34" charset="0"/>
              </a:rPr>
              <a:t>?</a:t>
            </a:r>
            <a:endParaRPr lang="en-US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3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4" y="3443111"/>
            <a:ext cx="4586221" cy="3278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95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Impact"/>
                <a:cs typeface="Impact"/>
              </a:rPr>
              <a:t>Useful reminders for </a:t>
            </a:r>
            <a:r>
              <a:rPr lang="en-US" dirty="0" smtClean="0">
                <a:solidFill>
                  <a:srgbClr val="FF0000"/>
                </a:solidFill>
                <a:latin typeface="Impact"/>
                <a:cs typeface="Impact"/>
              </a:rPr>
              <a:t>every</a:t>
            </a:r>
            <a:r>
              <a:rPr lang="en-US" dirty="0" smtClean="0">
                <a:latin typeface="Impact"/>
                <a:cs typeface="Impact"/>
              </a:rPr>
              <a:t> teacher</a:t>
            </a:r>
            <a:endParaRPr lang="en-US" dirty="0">
              <a:latin typeface="Impact"/>
              <a:cs typeface="Impact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723899" y="2121151"/>
          <a:ext cx="8105307" cy="91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05307"/>
              </a:tblGrid>
              <a:tr h="361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3000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cs typeface="Impact"/>
                        </a:rPr>
                        <a:t>Reflect</a:t>
                      </a:r>
                      <a:r>
                        <a:rPr lang="en-GB" sz="3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Impact"/>
                        </a:rPr>
                        <a:t> </a:t>
                      </a:r>
                      <a:r>
                        <a:rPr lang="en-GB" sz="3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Impact"/>
                        </a:rPr>
                        <a:t>systematically on the </a:t>
                      </a:r>
                      <a:r>
                        <a:rPr lang="en-GB" sz="3000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cs typeface="Impact"/>
                        </a:rPr>
                        <a:t>effectiveness</a:t>
                      </a:r>
                      <a:r>
                        <a:rPr lang="en-GB" sz="3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Impact"/>
                        </a:rPr>
                        <a:t> of lessons and approaches to </a:t>
                      </a:r>
                      <a:r>
                        <a:rPr lang="en-GB" sz="3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Impact"/>
                        </a:rPr>
                        <a:t>teaching.</a:t>
                      </a:r>
                      <a:endParaRPr lang="en-GB" sz="30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Impact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8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27811"/>
            <a:ext cx="8476938" cy="5851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Reflection Questions:</a:t>
            </a:r>
          </a:p>
          <a:p>
            <a:pPr marL="0" indent="0">
              <a:buNone/>
            </a:pPr>
            <a:endParaRPr lang="en-US" sz="3500" b="1" dirty="0">
              <a:latin typeface="Century Gothic" panose="020B0502020202020204" pitchFamily="34" charset="0"/>
              <a:cs typeface="Impact"/>
            </a:endParaRPr>
          </a:p>
          <a:p>
            <a:pPr marL="0" indent="0">
              <a:buNone/>
            </a:pPr>
            <a:r>
              <a:rPr lang="en-US" sz="3500" b="1" dirty="0" smtClean="0">
                <a:latin typeface="Century Gothic" panose="020B0502020202020204" pitchFamily="34" charset="0"/>
                <a:cs typeface="Impact"/>
              </a:rPr>
              <a:t>Teaching</a:t>
            </a:r>
            <a:r>
              <a:rPr lang="en-US" sz="3500" b="1" dirty="0">
                <a:latin typeface="Century Gothic" panose="020B0502020202020204" pitchFamily="34" charset="0"/>
                <a:cs typeface="Impact"/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Century Gothic" panose="020B0502020202020204" pitchFamily="34" charset="0"/>
              </a:rPr>
              <a:t>Do the students work harder than you</a:t>
            </a:r>
            <a:r>
              <a:rPr lang="en-US" b="1" dirty="0" smtClean="0"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endParaRPr lang="en-US" b="1" dirty="0"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Century Gothic" panose="020B0502020202020204" pitchFamily="34" charset="0"/>
              </a:rPr>
              <a:t>Can students explain how what they </a:t>
            </a:r>
            <a:r>
              <a:rPr lang="en-US" b="1" dirty="0" smtClean="0">
                <a:latin typeface="Century Gothic" panose="020B0502020202020204" pitchFamily="34" charset="0"/>
              </a:rPr>
              <a:t>are?</a:t>
            </a:r>
            <a:endParaRPr lang="en-US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8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00" y="-27258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dirty="0" smtClean="0">
                <a:solidFill>
                  <a:srgbClr val="FF0000"/>
                </a:solidFill>
                <a:latin typeface="Impact" panose="020B0806030902050204" pitchFamily="34" charset="0"/>
                <a:cs typeface="Impact"/>
              </a:rPr>
              <a:t>Blank</a:t>
            </a:r>
            <a:r>
              <a:rPr lang="en-US" sz="5000" dirty="0" smtClean="0">
                <a:latin typeface="Impact" panose="020B0806030902050204" pitchFamily="34" charset="0"/>
                <a:cs typeface="Impact"/>
              </a:rPr>
              <a:t> </a:t>
            </a:r>
            <a:r>
              <a:rPr lang="en-US" sz="5000" dirty="0">
                <a:latin typeface="Impact" panose="020B0806030902050204" pitchFamily="34" charset="0"/>
                <a:cs typeface="Impact"/>
              </a:rPr>
              <a:t>copy of lesson plan?</a:t>
            </a:r>
          </a:p>
        </p:txBody>
      </p:sp>
      <p:pic>
        <p:nvPicPr>
          <p:cNvPr id="9" name="Screen Shot 2013-11-09 at 19.26.58.png" descr="/Users/rmcgill/Desktop/Screen Shot 2013-11-09 at 19.26.58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97" y="1115742"/>
            <a:ext cx="7586956" cy="532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8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670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Impact"/>
                <a:cs typeface="Impact"/>
              </a:rPr>
              <a:t>Useful reminders for </a:t>
            </a:r>
            <a:r>
              <a:rPr lang="en-US" dirty="0" smtClean="0">
                <a:solidFill>
                  <a:srgbClr val="FF0000"/>
                </a:solidFill>
                <a:latin typeface="Impact"/>
                <a:cs typeface="Impact"/>
              </a:rPr>
              <a:t>every</a:t>
            </a:r>
            <a:r>
              <a:rPr lang="en-US" dirty="0" smtClean="0">
                <a:latin typeface="Impact"/>
                <a:cs typeface="Impact"/>
              </a:rPr>
              <a:t> teacher</a:t>
            </a:r>
            <a:endParaRPr lang="en-US" dirty="0">
              <a:latin typeface="Impact"/>
              <a:cs typeface="Impact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723900" y="1801299"/>
          <a:ext cx="7630270" cy="137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30270"/>
              </a:tblGrid>
              <a:tr h="361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3000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cs typeface="Impact"/>
                        </a:rPr>
                        <a:t>Contribute</a:t>
                      </a:r>
                      <a:r>
                        <a:rPr lang="en-GB" sz="3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Impact"/>
                        </a:rPr>
                        <a:t> to the design and provision of an </a:t>
                      </a:r>
                      <a:r>
                        <a:rPr lang="en-GB" sz="3000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cs typeface="Impact"/>
                        </a:rPr>
                        <a:t>engaging curriculum </a:t>
                      </a:r>
                      <a:r>
                        <a:rPr lang="en-GB" sz="3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Impact"/>
                        </a:rPr>
                        <a:t>within the relevant subject area(s).</a:t>
                      </a:r>
                      <a:endParaRPr lang="en-GB" sz="30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/>
                        <a:cs typeface="Impact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570" y="2911475"/>
            <a:ext cx="3022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1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5185" y="893704"/>
            <a:ext cx="8748889" cy="5569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b="1" dirty="0" smtClean="0">
                <a:solidFill>
                  <a:srgbClr val="FF0000"/>
                </a:solidFill>
                <a:latin typeface="Impact"/>
                <a:cs typeface="Impact"/>
              </a:rPr>
              <a:t>Reflection Questions:</a:t>
            </a:r>
          </a:p>
          <a:p>
            <a:pPr marL="0" indent="0">
              <a:buNone/>
            </a:pPr>
            <a:endParaRPr lang="en-US" sz="3900" b="1" dirty="0">
              <a:latin typeface="Impact"/>
              <a:cs typeface="Impact"/>
            </a:endParaRPr>
          </a:p>
          <a:p>
            <a:pPr marL="0" indent="0">
              <a:buNone/>
            </a:pPr>
            <a:r>
              <a:rPr lang="en-US" sz="3900" b="1" dirty="0">
                <a:latin typeface="Impact"/>
                <a:cs typeface="Impact"/>
              </a:rPr>
              <a:t>Progress: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 you build resilience, confidence and engagement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 </a:t>
            </a:r>
            <a:r>
              <a:rPr lang="en-US" dirty="0"/>
              <a:t>you plan for the needs to different groups of </a:t>
            </a:r>
            <a:r>
              <a:rPr lang="en-US" dirty="0" smtClean="0"/>
              <a:t>learners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8" y="0"/>
            <a:ext cx="737419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44575" y="2082923"/>
            <a:ext cx="9295327" cy="1470025"/>
          </a:xfrm>
        </p:spPr>
        <p:txBody>
          <a:bodyPr>
            <a:noAutofit/>
          </a:bodyPr>
          <a:lstStyle/>
          <a:p>
            <a:pPr algn="r"/>
            <a:r>
              <a:rPr lang="en-US" sz="6000" b="1" dirty="0" smtClean="0">
                <a:latin typeface="Impact"/>
                <a:cs typeface="Impact"/>
              </a:rPr>
              <a:t>The </a:t>
            </a:r>
            <a:br>
              <a:rPr lang="en-US" sz="6000" b="1" dirty="0" smtClean="0">
                <a:latin typeface="Impact"/>
                <a:cs typeface="Impact"/>
              </a:rPr>
            </a:br>
            <a:r>
              <a:rPr lang="en-US" sz="6000" b="1" dirty="0" smtClean="0">
                <a:latin typeface="Impact"/>
                <a:cs typeface="Impact"/>
              </a:rPr>
              <a:t>boring </a:t>
            </a:r>
            <a:r>
              <a:rPr lang="en-US" sz="6000" b="1" dirty="0">
                <a:latin typeface="Impact"/>
                <a:cs typeface="Impact"/>
              </a:rPr>
              <a:t/>
            </a:r>
            <a:br>
              <a:rPr lang="en-US" sz="6000" b="1" dirty="0">
                <a:latin typeface="Impact"/>
                <a:cs typeface="Impact"/>
              </a:rPr>
            </a:br>
            <a:r>
              <a:rPr lang="en-US" sz="6000" b="1" dirty="0" smtClean="0">
                <a:latin typeface="Impact"/>
                <a:cs typeface="Impact"/>
              </a:rPr>
              <a:t> bit . . . </a:t>
            </a:r>
            <a:endParaRPr lang="en-US" sz="2500" b="1" dirty="0">
              <a:solidFill>
                <a:srgbClr val="FF0000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05773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27" y="850948"/>
            <a:ext cx="6985000" cy="56642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6329" y="17651"/>
            <a:ext cx="7784398" cy="833297"/>
          </a:xfrm>
        </p:spPr>
        <p:txBody>
          <a:bodyPr>
            <a:noAutofit/>
          </a:bodyPr>
          <a:lstStyle/>
          <a:p>
            <a:pPr algn="l"/>
            <a:r>
              <a:rPr lang="en-US" sz="5000" dirty="0" smtClean="0">
                <a:solidFill>
                  <a:srgbClr val="000000"/>
                </a:solidFill>
                <a:latin typeface="Impact"/>
                <a:cs typeface="Impact"/>
              </a:rPr>
              <a:t>And the </a:t>
            </a:r>
            <a:r>
              <a:rPr lang="en-US" sz="5000" dirty="0" smtClean="0">
                <a:solidFill>
                  <a:srgbClr val="FF0000"/>
                </a:solidFill>
                <a:latin typeface="Impact"/>
                <a:cs typeface="Impact"/>
              </a:rPr>
              <a:t>latest</a:t>
            </a:r>
            <a:r>
              <a:rPr lang="en-US" sz="5000" dirty="0" smtClean="0">
                <a:solidFill>
                  <a:srgbClr val="000000"/>
                </a:solidFill>
                <a:latin typeface="Impact"/>
                <a:cs typeface="Impact"/>
              </a:rPr>
              <a:t> by Ofsted is …</a:t>
            </a:r>
            <a:endParaRPr lang="en-US" sz="5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0296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3030" y="1787510"/>
            <a:ext cx="8756916" cy="3723978"/>
          </a:xfrm>
          <a:prstGeom prst="rect">
            <a:avLst/>
          </a:prstGeom>
        </p:spPr>
        <p:txBody>
          <a:bodyPr>
            <a:normAutofit/>
          </a:bodyPr>
          <a:lstStyle>
            <a:lvl1pPr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3000" b="1" dirty="0">
                <a:latin typeface="+mn-lt"/>
                <a:cs typeface="Impact" charset="0"/>
              </a:rPr>
              <a:t>“Ofsted do </a:t>
            </a:r>
            <a:r>
              <a:rPr lang="en-US" sz="3000" b="1" dirty="0">
                <a:solidFill>
                  <a:srgbClr val="FF0000"/>
                </a:solidFill>
                <a:latin typeface="+mn-lt"/>
                <a:cs typeface="Impact" charset="0"/>
              </a:rPr>
              <a:t>not</a:t>
            </a:r>
            <a:r>
              <a:rPr lang="en-US" sz="3000" b="1" dirty="0">
                <a:latin typeface="+mn-lt"/>
                <a:cs typeface="Impact" charset="0"/>
              </a:rPr>
              <a:t> require </a:t>
            </a:r>
            <a:r>
              <a:rPr lang="en-US" sz="3000" b="1" dirty="0" smtClean="0">
                <a:latin typeface="+mn-lt"/>
                <a:cs typeface="Impact" charset="0"/>
              </a:rPr>
              <a:t>a </a:t>
            </a:r>
            <a:r>
              <a:rPr lang="en-US" sz="3000" b="1" dirty="0">
                <a:latin typeface="+mn-lt"/>
                <a:cs typeface="Impact" charset="0"/>
              </a:rPr>
              <a:t>lesson plan; </a:t>
            </a:r>
            <a:endParaRPr lang="en-US" sz="3000" b="1" dirty="0" smtClean="0">
              <a:latin typeface="+mn-lt"/>
              <a:cs typeface="Impact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sz="3000" b="1" dirty="0" smtClean="0">
                <a:latin typeface="+mn-lt"/>
                <a:cs typeface="Impact" charset="0"/>
              </a:rPr>
              <a:t>but </a:t>
            </a:r>
            <a:r>
              <a:rPr lang="en-US" sz="3000" b="1" dirty="0" smtClean="0">
                <a:solidFill>
                  <a:srgbClr val="FF0000"/>
                </a:solidFill>
                <a:latin typeface="+mn-lt"/>
                <a:cs typeface="Impact" charset="0"/>
              </a:rPr>
              <a:t>evidence</a:t>
            </a:r>
            <a:r>
              <a:rPr lang="en-US" sz="3000" b="1" dirty="0" smtClean="0">
                <a:latin typeface="+mn-lt"/>
                <a:cs typeface="Impact" charset="0"/>
              </a:rPr>
              <a:t> </a:t>
            </a:r>
            <a:r>
              <a:rPr lang="en-US" sz="3000" b="1" dirty="0">
                <a:latin typeface="+mn-lt"/>
                <a:cs typeface="Impact" charset="0"/>
              </a:rPr>
              <a:t>of </a:t>
            </a:r>
            <a:r>
              <a:rPr lang="en-US" sz="3000" b="1" dirty="0" smtClean="0">
                <a:latin typeface="+mn-lt"/>
                <a:cs typeface="Impact" charset="0"/>
              </a:rPr>
              <a:t>a planned </a:t>
            </a:r>
            <a:r>
              <a:rPr lang="en-US" sz="3000" b="1" dirty="0">
                <a:latin typeface="+mn-lt"/>
                <a:cs typeface="Impact" charset="0"/>
              </a:rPr>
              <a:t>lesson!”</a:t>
            </a:r>
            <a:r>
              <a:rPr lang="en-US" sz="5300" b="1" dirty="0">
                <a:latin typeface="+mn-lt"/>
                <a:cs typeface="Impact" charset="0"/>
              </a:rPr>
              <a:t> </a:t>
            </a:r>
            <a:endParaRPr lang="en-US" sz="5300" b="1" dirty="0" smtClean="0">
              <a:latin typeface="+mn-lt"/>
              <a:cs typeface="Impact" charset="0"/>
            </a:endParaRPr>
          </a:p>
          <a:p>
            <a:pPr algn="ctr" eaLnBrk="1" hangingPunct="1"/>
            <a:endParaRPr lang="en-US" sz="5300" b="1" dirty="0" smtClean="0">
              <a:latin typeface="Impact" charset="0"/>
              <a:cs typeface="Impact" charset="0"/>
            </a:endParaRPr>
          </a:p>
          <a:p>
            <a:pPr algn="ctr" eaLnBrk="1" hangingPunct="1"/>
            <a:endParaRPr lang="en-US" sz="5300" b="1" dirty="0" smtClean="0">
              <a:latin typeface="Impact" charset="0"/>
              <a:cs typeface="Impact" charset="0"/>
            </a:endParaRPr>
          </a:p>
          <a:p>
            <a:pPr algn="ctr" eaLnBrk="1" hangingPunct="1"/>
            <a:r>
              <a:rPr lang="en-US" sz="2100" b="1" dirty="0" smtClean="0">
                <a:solidFill>
                  <a:srgbClr val="FF0000"/>
                </a:solidFill>
                <a:latin typeface="+mn-lt"/>
                <a:cs typeface="Impact" charset="0"/>
              </a:rPr>
              <a:t>Ofsted </a:t>
            </a:r>
            <a:r>
              <a:rPr lang="en-US" sz="2100" b="1" dirty="0">
                <a:solidFill>
                  <a:srgbClr val="FF0000"/>
                </a:solidFill>
                <a:latin typeface="+mn-lt"/>
                <a:cs typeface="Impact" charset="0"/>
              </a:rPr>
              <a:t>Handbook: </a:t>
            </a:r>
            <a:r>
              <a:rPr lang="en-US" sz="2100" b="1" dirty="0">
                <a:latin typeface="+mn-lt"/>
                <a:cs typeface="Impact" charset="0"/>
              </a:rPr>
              <a:t>September 2012 and then again in </a:t>
            </a:r>
            <a:r>
              <a:rPr lang="en-US" sz="2100" b="1" dirty="0" smtClean="0">
                <a:latin typeface="+mn-lt"/>
                <a:cs typeface="Impact" charset="0"/>
              </a:rPr>
              <a:t>2013 and </a:t>
            </a:r>
            <a:r>
              <a:rPr lang="en-US" sz="2100" b="1" dirty="0" smtClean="0">
                <a:solidFill>
                  <a:srgbClr val="FF0000"/>
                </a:solidFill>
                <a:latin typeface="+mn-lt"/>
                <a:cs typeface="Impact" charset="0"/>
              </a:rPr>
              <a:t>2014</a:t>
            </a:r>
            <a:endParaRPr lang="en-US" sz="2100" b="1" dirty="0">
              <a:solidFill>
                <a:srgbClr val="FF0000"/>
              </a:solidFill>
              <a:latin typeface="+mn-lt"/>
              <a:cs typeface="Impact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31207" y="106619"/>
            <a:ext cx="82296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Impact" charset="0"/>
                <a:cs typeface="Impact" charset="0"/>
              </a:rPr>
              <a:t>What do Ofsted say?</a:t>
            </a:r>
          </a:p>
        </p:txBody>
      </p:sp>
    </p:spTree>
    <p:extLst>
      <p:ext uri="{BB962C8B-B14F-4D97-AF65-F5344CB8AC3E}">
        <p14:creationId xmlns:p14="http://schemas.microsoft.com/office/powerpoint/2010/main" val="343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endParaRPr lang="en-US" sz="3000" b="1" dirty="0" smtClean="0">
              <a:cs typeface="Impact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sz="3000" dirty="0" smtClean="0">
                <a:cs typeface="Impact"/>
              </a:rPr>
              <a:t>“Inspectors will </a:t>
            </a:r>
            <a:r>
              <a:rPr lang="en-US" sz="3000" dirty="0" smtClean="0">
                <a:solidFill>
                  <a:srgbClr val="FF0000"/>
                </a:solidFill>
                <a:cs typeface="Impact"/>
              </a:rPr>
              <a:t>not expect teachers to prepare lesson plans</a:t>
            </a:r>
            <a:r>
              <a:rPr lang="en-US" sz="3000" dirty="0" smtClean="0">
                <a:cs typeface="Impact"/>
              </a:rPr>
              <a:t> for the inspection. However, they will </a:t>
            </a:r>
            <a:r>
              <a:rPr lang="en-US" sz="3000" dirty="0" smtClean="0">
                <a:solidFill>
                  <a:srgbClr val="3333FF"/>
                </a:solidFill>
                <a:cs typeface="Impact"/>
              </a:rPr>
              <a:t>use the evidence gathered from lesson observations </a:t>
            </a:r>
            <a:r>
              <a:rPr lang="en-US" sz="3000" dirty="0" smtClean="0">
                <a:cs typeface="Impact"/>
              </a:rPr>
              <a:t>to help judge the overall quality of the school’s curriculum planning.“</a:t>
            </a:r>
            <a:endParaRPr lang="en-US" sz="3000" dirty="0">
              <a:cs typeface="Impac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84169" y="90939"/>
            <a:ext cx="82296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Impact" charset="0"/>
                <a:cs typeface="Impact" charset="0"/>
              </a:rPr>
              <a:t>What do Ofsted say?</a:t>
            </a:r>
          </a:p>
        </p:txBody>
      </p:sp>
    </p:spTree>
    <p:extLst>
      <p:ext uri="{BB962C8B-B14F-4D97-AF65-F5344CB8AC3E}">
        <p14:creationId xmlns:p14="http://schemas.microsoft.com/office/powerpoint/2010/main" val="1826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68313" y="1700213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  <a:defRPr/>
            </a:pPr>
            <a:endParaRPr lang="en-US" sz="3000" dirty="0" smtClean="0">
              <a:cs typeface="Impact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sz="3000" dirty="0" smtClean="0">
                <a:cs typeface="Impact"/>
              </a:rPr>
              <a:t>“Inspectors must </a:t>
            </a:r>
            <a:r>
              <a:rPr lang="en-US" sz="3000" dirty="0" smtClean="0">
                <a:solidFill>
                  <a:srgbClr val="FF0000"/>
                </a:solidFill>
                <a:cs typeface="Impact"/>
              </a:rPr>
              <a:t>not advocate a particular method of teaching</a:t>
            </a:r>
            <a:r>
              <a:rPr lang="en-US" sz="3000" dirty="0" smtClean="0">
                <a:cs typeface="Impact"/>
              </a:rPr>
              <a:t> or show preference towards a specific lesson structure.” </a:t>
            </a:r>
            <a:endParaRPr lang="en-US" sz="3000" dirty="0">
              <a:cs typeface="Impac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07688" y="137979"/>
            <a:ext cx="82296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Impact" charset="0"/>
                <a:cs typeface="Impact" charset="0"/>
              </a:rPr>
              <a:t>What do Ofsted say?</a:t>
            </a:r>
          </a:p>
        </p:txBody>
      </p:sp>
    </p:spTree>
    <p:extLst>
      <p:ext uri="{BB962C8B-B14F-4D97-AF65-F5344CB8AC3E}">
        <p14:creationId xmlns:p14="http://schemas.microsoft.com/office/powerpoint/2010/main" val="395696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4792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Impact"/>
                <a:cs typeface="Impact"/>
              </a:rPr>
              <a:t>The </a:t>
            </a:r>
            <a:r>
              <a:rPr lang="en-US" sz="6000" dirty="0" smtClean="0">
                <a:solidFill>
                  <a:srgbClr val="FF0000"/>
                </a:solidFill>
                <a:latin typeface="Impact"/>
                <a:cs typeface="Impact"/>
              </a:rPr>
              <a:t>importance</a:t>
            </a:r>
            <a:r>
              <a:rPr lang="en-US" sz="6000" dirty="0" smtClean="0">
                <a:latin typeface="Impact"/>
                <a:cs typeface="Impact"/>
              </a:rPr>
              <a:t/>
            </a:r>
            <a:br>
              <a:rPr lang="en-US" sz="6000" dirty="0" smtClean="0">
                <a:latin typeface="Impact"/>
                <a:cs typeface="Impact"/>
              </a:rPr>
            </a:br>
            <a:r>
              <a:rPr lang="en-US" sz="6000" dirty="0" smtClean="0">
                <a:latin typeface="Impact"/>
                <a:cs typeface="Impact"/>
              </a:rPr>
              <a:t>evidence and impact</a:t>
            </a:r>
            <a:endParaRPr lang="en-US" sz="6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63490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creen Shot 2013-11-09 at 19.42.25.png" descr="/Users/rmcgill/Desktop/Screen Shot 2013-11-09 at 19.42.25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2" y="802215"/>
            <a:ext cx="7405359" cy="605578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310269" y="4874979"/>
            <a:ext cx="6146990" cy="374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72" y="138228"/>
            <a:ext cx="8229600" cy="922720"/>
          </a:xfrm>
        </p:spPr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Ofsted affirmation: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9" name="Screen Shot 2013-11-09 at 19.40.35.png" descr="/Users/rmcgill/Desktop/Screen Shot 2013-11-09 at 19.40.35.png"/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44" r="-33244"/>
          <a:stretch>
            <a:fillRect/>
          </a:stretch>
        </p:blipFill>
        <p:spPr>
          <a:xfrm>
            <a:off x="-642837" y="930720"/>
            <a:ext cx="10580473" cy="5818852"/>
          </a:xfrm>
        </p:spPr>
      </p:pic>
      <p:sp>
        <p:nvSpPr>
          <p:cNvPr id="10" name="Oval 9"/>
          <p:cNvSpPr/>
          <p:nvPr/>
        </p:nvSpPr>
        <p:spPr>
          <a:xfrm>
            <a:off x="1861238" y="1411111"/>
            <a:ext cx="5356832" cy="13829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1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889" y="2698345"/>
            <a:ext cx="8353778" cy="14700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7000" dirty="0" smtClean="0">
                <a:latin typeface="Impact"/>
                <a:cs typeface="Impact"/>
              </a:rPr>
              <a:t>Guide to</a:t>
            </a:r>
            <a:br>
              <a:rPr lang="en-US" sz="7000" dirty="0" smtClean="0">
                <a:latin typeface="Impact"/>
                <a:cs typeface="Impact"/>
              </a:rPr>
            </a:br>
            <a:r>
              <a:rPr lang="en-US" sz="7000" dirty="0" smtClean="0">
                <a:solidFill>
                  <a:srgbClr val="FF0000"/>
                </a:solidFill>
                <a:latin typeface="Impact"/>
                <a:cs typeface="Impact"/>
              </a:rPr>
              <a:t>outstanding</a:t>
            </a:r>
            <a:r>
              <a:rPr lang="en-US" sz="7000" dirty="0" smtClean="0">
                <a:latin typeface="Impact"/>
                <a:cs typeface="Impact"/>
              </a:rPr>
              <a:t>!</a:t>
            </a:r>
            <a:endParaRPr lang="en-US" sz="7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98181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Evidence: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8" name="Screen Shot 2013-11-09 at 14.39.08.png" descr="/Users/rmcgill/Desktop/Screen Shot 2013-11-09 at 14.39.08.png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6" r="-4126"/>
          <a:stretch>
            <a:fillRect/>
          </a:stretch>
        </p:blipFill>
        <p:spPr>
          <a:xfrm>
            <a:off x="1149293" y="2244057"/>
            <a:ext cx="7000848" cy="3850197"/>
          </a:xfrm>
        </p:spPr>
      </p:pic>
      <p:sp>
        <p:nvSpPr>
          <p:cNvPr id="9" name="Rectangle 8"/>
          <p:cNvSpPr/>
          <p:nvPr/>
        </p:nvSpPr>
        <p:spPr>
          <a:xfrm>
            <a:off x="2626009" y="619236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3"/>
              </a:rPr>
              <a:t>https://</a:t>
            </a:r>
            <a:r>
              <a:rPr lang="en-US" sz="1000" dirty="0" err="1">
                <a:hlinkClick r:id="rId3"/>
              </a:rPr>
              <a:t>twitter.com</a:t>
            </a:r>
            <a:r>
              <a:rPr lang="en-US" sz="1000" dirty="0">
                <a:hlinkClick r:id="rId3"/>
              </a:rPr>
              <a:t>/Jobaker9/statuses/380666404523237376</a:t>
            </a:r>
            <a:endParaRPr lang="en-US" sz="1000" dirty="0"/>
          </a:p>
        </p:txBody>
      </p:sp>
      <p:sp>
        <p:nvSpPr>
          <p:cNvPr id="3" name="Rectangle 2"/>
          <p:cNvSpPr/>
          <p:nvPr/>
        </p:nvSpPr>
        <p:spPr>
          <a:xfrm rot="20400138">
            <a:off x="764894" y="1588215"/>
            <a:ext cx="347996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Impact"/>
                <a:cs typeface="Impact"/>
              </a:rPr>
              <a:t>One-off or over time?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73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911" y="1550996"/>
            <a:ext cx="5009592" cy="16501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105" y="3533692"/>
            <a:ext cx="8773199" cy="1507708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3000" dirty="0" smtClean="0">
                <a:latin typeface="Impact"/>
                <a:cs typeface="Impact"/>
              </a:rPr>
              <a:t>What will </a:t>
            </a:r>
            <a:r>
              <a:rPr lang="en-US" sz="3000" dirty="0" smtClean="0">
                <a:solidFill>
                  <a:srgbClr val="FF0000"/>
                </a:solidFill>
                <a:latin typeface="Impact"/>
                <a:cs typeface="Impact"/>
              </a:rPr>
              <a:t>stick</a:t>
            </a:r>
            <a:r>
              <a:rPr lang="en-US" sz="3000" dirty="0" smtClean="0">
                <a:latin typeface="Impact"/>
                <a:cs typeface="Impact"/>
              </a:rPr>
              <a:t> as students </a:t>
            </a:r>
            <a:r>
              <a:rPr lang="en-US" sz="3000" dirty="0" smtClean="0">
                <a:solidFill>
                  <a:srgbClr val="FF0000"/>
                </a:solidFill>
                <a:latin typeface="Impact"/>
                <a:cs typeface="Impact"/>
              </a:rPr>
              <a:t>leave</a:t>
            </a:r>
            <a:r>
              <a:rPr lang="en-US" sz="3000" dirty="0" smtClean="0">
                <a:latin typeface="Impact"/>
                <a:cs typeface="Impact"/>
              </a:rPr>
              <a:t> your lesson? </a:t>
            </a:r>
          </a:p>
          <a:p>
            <a:pPr>
              <a:lnSpc>
                <a:spcPct val="130000"/>
              </a:lnSpc>
            </a:pPr>
            <a:r>
              <a:rPr lang="en-US" sz="3000" dirty="0" smtClean="0">
                <a:latin typeface="Impact"/>
                <a:cs typeface="Impact"/>
              </a:rPr>
              <a:t>What key points do you want them to </a:t>
            </a:r>
            <a:r>
              <a:rPr lang="en-US" sz="3000" dirty="0" smtClean="0">
                <a:solidFill>
                  <a:srgbClr val="FF0000"/>
                </a:solidFill>
                <a:latin typeface="Impact"/>
                <a:cs typeface="Impact"/>
              </a:rPr>
              <a:t>remember</a:t>
            </a:r>
            <a:r>
              <a:rPr lang="en-US" sz="3000" dirty="0" smtClean="0">
                <a:latin typeface="Impact"/>
                <a:cs typeface="Impact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3000" dirty="0" smtClean="0">
                <a:latin typeface="Impact"/>
                <a:cs typeface="Impact"/>
              </a:rPr>
              <a:t>What do you want to </a:t>
            </a:r>
            <a:r>
              <a:rPr lang="en-US" sz="3000" dirty="0" smtClean="0">
                <a:solidFill>
                  <a:srgbClr val="FF0000"/>
                </a:solidFill>
                <a:latin typeface="Impact"/>
                <a:cs typeface="Impact"/>
              </a:rPr>
              <a:t>bring back </a:t>
            </a:r>
            <a:r>
              <a:rPr lang="en-US" sz="3000" dirty="0" smtClean="0">
                <a:latin typeface="Impact"/>
                <a:cs typeface="Impact"/>
              </a:rPr>
              <a:t>to the next lesson?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94093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Stickability!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5" name="Picture 4" descr="Screen Shot 2014-02-19 at 22.42.4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03" y="599588"/>
            <a:ext cx="2298700" cy="24003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7" name="Rectangle 6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147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latin typeface="Impact"/>
                <a:cs typeface="Impact"/>
              </a:rPr>
              <a:t>Stickability: </a:t>
            </a:r>
            <a:r>
              <a:rPr lang="en-US" sz="2000" dirty="0" smtClean="0">
                <a:latin typeface="Impact"/>
                <a:cs typeface="Impact"/>
              </a:rPr>
              <a:t>continued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 t="-14543" b="-14543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2647232" y="6516272"/>
            <a:ext cx="43383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Credit: Stephen Tierney (@</a:t>
            </a:r>
            <a:r>
              <a:rPr lang="en-US" sz="1000" dirty="0" err="1" smtClean="0"/>
              <a:t>LeadingLearner</a:t>
            </a:r>
            <a:r>
              <a:rPr lang="en-US" sz="1000" dirty="0" smtClean="0"/>
              <a:t>)</a:t>
            </a:r>
            <a:endParaRPr lang="en-US" sz="1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12" name="Rectangle 11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70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6" name="Rectangle 5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47" y="1177379"/>
            <a:ext cx="7879540" cy="557207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Impact"/>
                <a:cs typeface="Impact"/>
              </a:rPr>
              <a:t>original </a:t>
            </a:r>
            <a:r>
              <a:rPr lang="en-US" dirty="0" smtClean="0">
                <a:latin typeface="Impact"/>
                <a:cs typeface="Impact"/>
              </a:rPr>
              <a:t>plan</a:t>
            </a:r>
            <a:endParaRPr lang="en-US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27749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234" y="750927"/>
            <a:ext cx="5905435" cy="5905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latin typeface="Impact"/>
                <a:cs typeface="Impact"/>
              </a:rPr>
              <a:t>Stickability?</a:t>
            </a:r>
            <a:endParaRPr lang="en-US" dirty="0">
              <a:latin typeface="Impact"/>
              <a:cs typeface="Impac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6" name="Rectangle 5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824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627" y="73507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Impact"/>
                <a:cs typeface="Impact"/>
              </a:rPr>
              <a:t>Meta-</a:t>
            </a:r>
            <a:r>
              <a:rPr lang="en-US" dirty="0" smtClean="0">
                <a:solidFill>
                  <a:srgbClr val="FF0000"/>
                </a:solidFill>
                <a:latin typeface="Impact"/>
                <a:cs typeface="Impact"/>
              </a:rPr>
              <a:t>cognitive</a:t>
            </a:r>
            <a:r>
              <a:rPr lang="en-US" dirty="0" smtClean="0">
                <a:latin typeface="Impact"/>
                <a:cs typeface="Impact"/>
              </a:rPr>
              <a:t> planning:</a:t>
            </a:r>
            <a:endParaRPr lang="en-US" sz="3500" dirty="0">
              <a:latin typeface="Impact"/>
              <a:cs typeface="Impac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6" name="Rectangle 5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  <p:pic>
        <p:nvPicPr>
          <p:cNvPr id="3" name="Picture 2" descr="Screen Shot 2014-05-06 at 21.00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7" y="2418843"/>
            <a:ext cx="4325095" cy="13848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311" y="1826665"/>
            <a:ext cx="3599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Meta = meaning </a:t>
            </a:r>
            <a:r>
              <a:rPr lang="en-US" dirty="0"/>
              <a:t>"after" or "beyond"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20767" y="536522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latin typeface="Impact"/>
                <a:cs typeface="Impact"/>
              </a:rPr>
              <a:t>Take you </a:t>
            </a:r>
            <a:r>
              <a:rPr lang="en-US" dirty="0" smtClean="0">
                <a:solidFill>
                  <a:srgbClr val="FF0000"/>
                </a:solidFill>
                <a:latin typeface="Impact"/>
                <a:cs typeface="Impact"/>
              </a:rPr>
              <a:t>beyond</a:t>
            </a:r>
            <a:r>
              <a:rPr lang="en-US" dirty="0" smtClean="0">
                <a:latin typeface="Impact"/>
                <a:cs typeface="Impact"/>
              </a:rPr>
              <a:t> planning thought!</a:t>
            </a:r>
            <a:endParaRPr lang="en-US" sz="3500" dirty="0">
              <a:latin typeface="Impact"/>
              <a:cs typeface="Impact"/>
            </a:endParaRPr>
          </a:p>
        </p:txBody>
      </p:sp>
      <p:pic>
        <p:nvPicPr>
          <p:cNvPr id="9" name="Picture 8" descr="Screen Shot 2014-05-06 at 21.04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19" y="1724349"/>
            <a:ext cx="2485322" cy="313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3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407" y="3953159"/>
            <a:ext cx="2558713" cy="2558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latin typeface="Impact"/>
                <a:cs typeface="Impact"/>
              </a:rPr>
              <a:t>Make it stick!</a:t>
            </a:r>
            <a:endParaRPr lang="en-US" dirty="0">
              <a:latin typeface="Impact"/>
              <a:cs typeface="Impac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6" name="Rectangle 5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658505" y="1567747"/>
            <a:ext cx="802829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00" b="1" dirty="0" smtClean="0">
                <a:solidFill>
                  <a:srgbClr val="FF0000"/>
                </a:solidFill>
                <a:cs typeface="Impact"/>
              </a:rPr>
              <a:t>A reminder</a:t>
            </a:r>
            <a:r>
              <a:rPr lang="en-US" sz="3500" b="1" dirty="0">
                <a:solidFill>
                  <a:srgbClr val="FF0000"/>
                </a:solidFill>
                <a:cs typeface="Impact"/>
              </a:rPr>
              <a:t> </a:t>
            </a:r>
            <a:r>
              <a:rPr lang="en-US" sz="3500" b="1" dirty="0" smtClean="0">
                <a:solidFill>
                  <a:srgbClr val="FF0000"/>
                </a:solidFill>
                <a:cs typeface="Impact"/>
              </a:rPr>
              <a:t>…</a:t>
            </a:r>
          </a:p>
          <a:p>
            <a:pPr>
              <a:defRPr/>
            </a:pPr>
            <a:endParaRPr lang="en-US" sz="3500" dirty="0" smtClean="0">
              <a:latin typeface="Impact"/>
              <a:cs typeface="Impact"/>
            </a:endParaRPr>
          </a:p>
          <a:p>
            <a:pPr>
              <a:defRPr/>
            </a:pPr>
            <a:r>
              <a:rPr lang="en-US" sz="3500" b="1" dirty="0" smtClean="0">
                <a:cs typeface="Impact"/>
              </a:rPr>
              <a:t>Your Stickability focus is </a:t>
            </a:r>
            <a:r>
              <a:rPr lang="en-US" sz="3500" b="1" dirty="0" smtClean="0">
                <a:solidFill>
                  <a:srgbClr val="FF0000"/>
                </a:solidFill>
                <a:cs typeface="Impact"/>
              </a:rPr>
              <a:t>NOT</a:t>
            </a:r>
            <a:r>
              <a:rPr lang="en-US" sz="3500" b="1" dirty="0" smtClean="0">
                <a:cs typeface="Impact"/>
              </a:rPr>
              <a:t> the </a:t>
            </a:r>
            <a:r>
              <a:rPr lang="en-US" sz="3500" b="1" dirty="0" smtClean="0">
                <a:solidFill>
                  <a:srgbClr val="FF0000"/>
                </a:solidFill>
                <a:cs typeface="Impact"/>
              </a:rPr>
              <a:t>activity</a:t>
            </a:r>
            <a:r>
              <a:rPr lang="en-US" sz="3500" b="1" dirty="0" smtClean="0">
                <a:cs typeface="Impact"/>
              </a:rPr>
              <a:t>. </a:t>
            </a:r>
          </a:p>
          <a:p>
            <a:pPr>
              <a:defRPr/>
            </a:pPr>
            <a:r>
              <a:rPr lang="en-US" sz="3500" b="1" dirty="0" smtClean="0">
                <a:cs typeface="Impact"/>
              </a:rPr>
              <a:t>Focus on what students are:</a:t>
            </a:r>
          </a:p>
          <a:p>
            <a:pPr>
              <a:defRPr/>
            </a:pPr>
            <a:endParaRPr lang="en-US" sz="3500" b="1" dirty="0" smtClean="0">
              <a:cs typeface="Impact"/>
            </a:endParaRPr>
          </a:p>
          <a:p>
            <a:pPr marL="514350" indent="-514350">
              <a:buFont typeface="Arial"/>
              <a:buChar char="•"/>
              <a:defRPr/>
            </a:pPr>
            <a:r>
              <a:rPr lang="en-US" sz="3500" b="1" dirty="0" smtClean="0">
                <a:cs typeface="Impact"/>
              </a:rPr>
              <a:t>			LEARNING</a:t>
            </a:r>
          </a:p>
          <a:p>
            <a:pPr marL="514350" indent="-514350">
              <a:buFont typeface="Arial"/>
              <a:buChar char="•"/>
              <a:defRPr/>
            </a:pPr>
            <a:r>
              <a:rPr lang="en-US" sz="3500" b="1" dirty="0" smtClean="0">
                <a:cs typeface="Impact"/>
              </a:rPr>
              <a:t>   				</a:t>
            </a:r>
            <a:r>
              <a:rPr lang="en-US" sz="3500" b="1" dirty="0" smtClean="0">
                <a:solidFill>
                  <a:srgbClr val="FF0000"/>
                </a:solidFill>
                <a:cs typeface="Impact"/>
              </a:rPr>
              <a:t>LEARNING </a:t>
            </a:r>
          </a:p>
          <a:p>
            <a:pPr marL="514350" indent="-514350">
              <a:buFont typeface="Arial"/>
              <a:buChar char="•"/>
              <a:defRPr/>
            </a:pPr>
            <a:r>
              <a:rPr lang="en-US" sz="3500" b="1" dirty="0">
                <a:cs typeface="Impact"/>
              </a:rPr>
              <a:t>	</a:t>
            </a:r>
            <a:r>
              <a:rPr lang="en-US" sz="3500" b="1" dirty="0" smtClean="0">
                <a:cs typeface="Impact"/>
              </a:rPr>
              <a:t>				LEARNING</a:t>
            </a:r>
            <a:r>
              <a:rPr lang="en-US" sz="3500" b="1" dirty="0">
                <a:cs typeface="Impac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5867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31" y="9539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Impact"/>
                <a:cs typeface="Impact"/>
              </a:rPr>
              <a:t>Stage 1: </a:t>
            </a:r>
            <a:r>
              <a:rPr lang="en-US" sz="3500" dirty="0" smtClean="0">
                <a:latin typeface="Impact"/>
                <a:cs typeface="Impact"/>
              </a:rPr>
              <a:t>The </a:t>
            </a:r>
            <a:r>
              <a:rPr lang="en-US" sz="3500" dirty="0" smtClean="0">
                <a:solidFill>
                  <a:srgbClr val="FF0000"/>
                </a:solidFill>
                <a:latin typeface="Impact"/>
                <a:cs typeface="Impact"/>
              </a:rPr>
              <a:t>day </a:t>
            </a:r>
            <a:r>
              <a:rPr lang="en-US" sz="3500" dirty="0" smtClean="0">
                <a:latin typeface="Impact"/>
                <a:cs typeface="Impact"/>
              </a:rPr>
              <a:t>ahead…</a:t>
            </a:r>
            <a:endParaRPr lang="en-US" sz="3500" dirty="0">
              <a:latin typeface="Impact"/>
              <a:cs typeface="Impac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6" name="Rectangle 5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  <p:pic>
        <p:nvPicPr>
          <p:cNvPr id="10" name="Picture 9" descr="http://www.couponclipinista.com/wp-content/uploads/2012/08/POSTIT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1" y="1472886"/>
            <a:ext cx="2736215" cy="242125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692190" y="1238396"/>
            <a:ext cx="1809750" cy="44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 algn="ctr" fontAlgn="base">
              <a:spcBef>
                <a:spcPts val="840"/>
              </a:spcBef>
              <a:spcAft>
                <a:spcPts val="0"/>
              </a:spcAft>
            </a:pPr>
            <a:r>
              <a:rPr lang="en-GB" sz="1400" kern="1200" dirty="0" smtClean="0">
                <a:solidFill>
                  <a:srgbClr val="000000"/>
                </a:solidFill>
                <a:effectLst/>
                <a:latin typeface="Tahoma"/>
                <a:ea typeface="ＭＳ 明朝"/>
                <a:cs typeface="Times New Roman"/>
              </a:rPr>
              <a:t>Lesson 1: Stickability</a:t>
            </a:r>
            <a:r>
              <a:rPr lang="en-GB" sz="1400" kern="1200" dirty="0">
                <a:solidFill>
                  <a:srgbClr val="000000"/>
                </a:solidFill>
                <a:effectLst/>
                <a:latin typeface="Tahoma"/>
                <a:ea typeface="ＭＳ 明朝"/>
                <a:cs typeface="Times New Roman"/>
              </a:rPr>
              <a:t>!</a:t>
            </a:r>
            <a:endParaRPr lang="en-GB" sz="1200" dirty="0">
              <a:effectLst/>
              <a:latin typeface="Times New Roman"/>
              <a:ea typeface="ＭＳ 明朝"/>
              <a:cs typeface="Times New Roman"/>
            </a:endParaRPr>
          </a:p>
        </p:txBody>
      </p:sp>
      <p:pic>
        <p:nvPicPr>
          <p:cNvPr id="13" name="Picture 12" descr="http://www.couponclipinista.com/wp-content/uploads/2012/08/POSTIT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499" y="1472886"/>
            <a:ext cx="2736215" cy="242125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3491058" y="1238396"/>
            <a:ext cx="1809750" cy="44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 algn="ctr" fontAlgn="base">
              <a:spcBef>
                <a:spcPts val="840"/>
              </a:spcBef>
              <a:spcAft>
                <a:spcPts val="0"/>
              </a:spcAft>
            </a:pPr>
            <a:r>
              <a:rPr lang="en-GB" sz="1400" kern="1200" dirty="0" smtClean="0">
                <a:solidFill>
                  <a:srgbClr val="000000"/>
                </a:solidFill>
                <a:effectLst/>
                <a:latin typeface="Tahoma"/>
                <a:ea typeface="ＭＳ 明朝"/>
                <a:cs typeface="Times New Roman"/>
              </a:rPr>
              <a:t>Lesson 2: Stickability</a:t>
            </a:r>
            <a:r>
              <a:rPr lang="en-GB" sz="1400" kern="1200" dirty="0">
                <a:solidFill>
                  <a:srgbClr val="000000"/>
                </a:solidFill>
                <a:effectLst/>
                <a:latin typeface="Tahoma"/>
                <a:ea typeface="ＭＳ 明朝"/>
                <a:cs typeface="Times New Roman"/>
              </a:rPr>
              <a:t>!</a:t>
            </a:r>
            <a:endParaRPr lang="en-GB" sz="1200" dirty="0">
              <a:effectLst/>
              <a:latin typeface="Times New Roman"/>
              <a:ea typeface="ＭＳ 明朝"/>
              <a:cs typeface="Times New Roman"/>
            </a:endParaRPr>
          </a:p>
        </p:txBody>
      </p:sp>
      <p:pic>
        <p:nvPicPr>
          <p:cNvPr id="15" name="Picture 14" descr="http://www.couponclipinista.com/wp-content/uploads/2012/08/POSTIT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57" y="1472886"/>
            <a:ext cx="2736215" cy="242125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6284216" y="1238396"/>
            <a:ext cx="1809750" cy="44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 algn="ctr" fontAlgn="base">
              <a:spcBef>
                <a:spcPts val="840"/>
              </a:spcBef>
              <a:spcAft>
                <a:spcPts val="0"/>
              </a:spcAft>
            </a:pPr>
            <a:r>
              <a:rPr lang="en-GB" sz="1400" kern="1200" dirty="0" smtClean="0">
                <a:solidFill>
                  <a:srgbClr val="000000"/>
                </a:solidFill>
                <a:effectLst/>
                <a:latin typeface="Tahoma"/>
                <a:ea typeface="ＭＳ 明朝"/>
                <a:cs typeface="Times New Roman"/>
              </a:rPr>
              <a:t>Lesson 3: Stickability</a:t>
            </a:r>
            <a:r>
              <a:rPr lang="en-GB" sz="1400" kern="1200" dirty="0">
                <a:solidFill>
                  <a:srgbClr val="000000"/>
                </a:solidFill>
                <a:effectLst/>
                <a:latin typeface="Tahoma"/>
                <a:ea typeface="ＭＳ 明朝"/>
                <a:cs typeface="Times New Roman"/>
              </a:rPr>
              <a:t>!</a:t>
            </a:r>
            <a:endParaRPr lang="en-GB" sz="1200" dirty="0">
              <a:effectLst/>
              <a:latin typeface="Times New Roman"/>
              <a:ea typeface="ＭＳ 明朝"/>
              <a:cs typeface="Times New Roman"/>
            </a:endParaRPr>
          </a:p>
        </p:txBody>
      </p:sp>
      <p:pic>
        <p:nvPicPr>
          <p:cNvPr id="17" name="Picture 16" descr="http://www.couponclipinista.com/wp-content/uploads/2012/08/POSTIT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05064"/>
            <a:ext cx="2736215" cy="242125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1970215" y="3770574"/>
            <a:ext cx="1809750" cy="44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 algn="ctr" fontAlgn="base">
              <a:spcBef>
                <a:spcPts val="840"/>
              </a:spcBef>
              <a:spcAft>
                <a:spcPts val="0"/>
              </a:spcAft>
            </a:pPr>
            <a:r>
              <a:rPr lang="en-GB" sz="1400" kern="1200" dirty="0" smtClean="0">
                <a:solidFill>
                  <a:srgbClr val="000000"/>
                </a:solidFill>
                <a:effectLst/>
                <a:latin typeface="Tahoma"/>
                <a:ea typeface="ＭＳ 明朝"/>
                <a:cs typeface="Times New Roman"/>
              </a:rPr>
              <a:t>Lesson 4: Stickability</a:t>
            </a:r>
            <a:r>
              <a:rPr lang="en-GB" sz="1400" kern="1200" dirty="0">
                <a:solidFill>
                  <a:srgbClr val="000000"/>
                </a:solidFill>
                <a:effectLst/>
                <a:latin typeface="Tahoma"/>
                <a:ea typeface="ＭＳ 明朝"/>
                <a:cs typeface="Times New Roman"/>
              </a:rPr>
              <a:t>!</a:t>
            </a:r>
            <a:endParaRPr lang="en-GB" sz="1200" dirty="0">
              <a:effectLst/>
              <a:latin typeface="Times New Roman"/>
              <a:ea typeface="ＭＳ 明朝"/>
              <a:cs typeface="Times New Roman"/>
            </a:endParaRPr>
          </a:p>
        </p:txBody>
      </p:sp>
      <p:pic>
        <p:nvPicPr>
          <p:cNvPr id="19" name="Picture 18" descr="http://www.couponclipinista.com/wp-content/uploads/2012/08/POSTIT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32" y="3963105"/>
            <a:ext cx="2736215" cy="242125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4760991" y="3728615"/>
            <a:ext cx="1809750" cy="44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 algn="ctr" fontAlgn="base">
              <a:spcBef>
                <a:spcPts val="840"/>
              </a:spcBef>
              <a:spcAft>
                <a:spcPts val="0"/>
              </a:spcAft>
            </a:pPr>
            <a:r>
              <a:rPr lang="en-GB" sz="1400" kern="1200" dirty="0" smtClean="0">
                <a:solidFill>
                  <a:srgbClr val="000000"/>
                </a:solidFill>
                <a:effectLst/>
                <a:latin typeface="Tahoma"/>
                <a:ea typeface="ＭＳ 明朝"/>
                <a:cs typeface="Times New Roman"/>
              </a:rPr>
              <a:t>Lesson 5: Stickability</a:t>
            </a:r>
            <a:r>
              <a:rPr lang="en-GB" sz="1400" kern="1200" dirty="0">
                <a:solidFill>
                  <a:srgbClr val="000000"/>
                </a:solidFill>
                <a:effectLst/>
                <a:latin typeface="Tahoma"/>
                <a:ea typeface="ＭＳ 明朝"/>
                <a:cs typeface="Times New Roman"/>
              </a:rPr>
              <a:t>!</a:t>
            </a:r>
            <a:endParaRPr lang="en-GB" sz="1200" dirty="0">
              <a:effectLst/>
              <a:latin typeface="Times New Roman"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266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873" y="3144551"/>
            <a:ext cx="8229600" cy="1143000"/>
          </a:xfrm>
        </p:spPr>
        <p:txBody>
          <a:bodyPr>
            <a:noAutofit/>
          </a:bodyPr>
          <a:lstStyle/>
          <a:p>
            <a:r>
              <a:rPr lang="en-US" sz="10000" dirty="0" smtClean="0">
                <a:latin typeface="Impact"/>
                <a:cs typeface="Impact"/>
              </a:rPr>
              <a:t>Questions?</a:t>
            </a:r>
            <a:br>
              <a:rPr lang="en-US" sz="10000" dirty="0" smtClean="0">
                <a:latin typeface="Impact"/>
                <a:cs typeface="Impact"/>
              </a:rPr>
            </a:br>
            <a:r>
              <a:rPr lang="en-US" sz="10000" dirty="0">
                <a:latin typeface="Impact"/>
                <a:cs typeface="Impact"/>
              </a:rPr>
              <a:t/>
            </a:r>
            <a:br>
              <a:rPr lang="en-US" sz="10000" dirty="0">
                <a:latin typeface="Impact"/>
                <a:cs typeface="Impact"/>
              </a:rPr>
            </a:br>
            <a:endParaRPr lang="en-US" sz="2000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48292" y="6289631"/>
            <a:ext cx="2539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Impact"/>
                <a:cs typeface="Impact"/>
              </a:rPr>
              <a:t>Coming up: </a:t>
            </a:r>
            <a:r>
              <a:rPr lang="en-US" dirty="0" smtClean="0">
                <a:latin typeface="Impact"/>
                <a:cs typeface="Impact"/>
              </a:rPr>
              <a:t>The evidence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53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2148" y="1458318"/>
            <a:ext cx="7189497" cy="1470025"/>
          </a:xfrm>
        </p:spPr>
        <p:txBody>
          <a:bodyPr>
            <a:noAutofit/>
          </a:bodyPr>
          <a:lstStyle/>
          <a:p>
            <a:pPr algn="r"/>
            <a:r>
              <a:rPr lang="en-US" sz="7200" dirty="0" smtClean="0">
                <a:latin typeface="Impact"/>
                <a:cs typeface="Impact"/>
              </a:rPr>
              <a:t>Evidence</a:t>
            </a:r>
            <a:r>
              <a:rPr lang="en-US" sz="7200" dirty="0">
                <a:latin typeface="Impact"/>
                <a:cs typeface="Impact"/>
              </a:rPr>
              <a:t>-based </a:t>
            </a:r>
            <a:r>
              <a:rPr lang="en-US" sz="7200" dirty="0" smtClean="0">
                <a:latin typeface="Impact"/>
                <a:cs typeface="Impact"/>
              </a:rPr>
              <a:t>research</a:t>
            </a:r>
            <a:endParaRPr lang="en-US" sz="7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95002" y="6521243"/>
            <a:ext cx="21980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Photo credit: </a:t>
            </a:r>
            <a:r>
              <a:rPr lang="en-US" sz="1000" dirty="0">
                <a:hlinkClick r:id="rId3"/>
              </a:rPr>
              <a:t>vip.startrankingnow.com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723" y="2389481"/>
            <a:ext cx="2667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5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995" y="1377425"/>
            <a:ext cx="5480522" cy="5480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413" y="494918"/>
            <a:ext cx="8831364" cy="1470025"/>
          </a:xfrm>
        </p:spPr>
        <p:txBody>
          <a:bodyPr>
            <a:noAutofit/>
          </a:bodyPr>
          <a:lstStyle/>
          <a:p>
            <a:r>
              <a:rPr lang="en-US" sz="7000" dirty="0" smtClean="0">
                <a:solidFill>
                  <a:srgbClr val="000000"/>
                </a:solidFill>
                <a:latin typeface="Impact"/>
                <a:cs typeface="Impact"/>
              </a:rPr>
              <a:t>NO!</a:t>
            </a:r>
            <a:endParaRPr lang="en-US" sz="7000" dirty="0">
              <a:latin typeface="Impact"/>
              <a:cs typeface="Impac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15740" y="6533707"/>
            <a:ext cx="22493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dirty="0"/>
              <a:t>Photo credit: </a:t>
            </a:r>
            <a:r>
              <a:rPr lang="en-US" sz="1000" dirty="0">
                <a:hlinkClick r:id="rId4"/>
              </a:rPr>
              <a:t>www.parentspartner.com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437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4-01 at 20.09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61" y="125586"/>
            <a:ext cx="4802512" cy="658765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72763" y="2265324"/>
            <a:ext cx="1356527" cy="491048"/>
          </a:xfrm>
          <a:prstGeom prst="ellipse">
            <a:avLst/>
          </a:prstGeom>
          <a:solidFill>
            <a:srgbClr val="FFFFFF">
              <a:alpha val="0"/>
            </a:srgbClr>
          </a:solidFill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27061" y="4575216"/>
            <a:ext cx="7929808" cy="0"/>
          </a:xfrm>
          <a:prstGeom prst="straightConnector1">
            <a:avLst/>
          </a:prstGeom>
          <a:ln w="34925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15" name="Rectangle 14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656595" y="5244208"/>
            <a:ext cx="2901605" cy="1143000"/>
          </a:xfrm>
        </p:spPr>
        <p:txBody>
          <a:bodyPr>
            <a:normAutofit/>
          </a:bodyPr>
          <a:lstStyle/>
          <a:p>
            <a:pPr algn="r"/>
            <a:r>
              <a:rPr lang="en-US" sz="4000" dirty="0" smtClean="0">
                <a:latin typeface="Impact"/>
                <a:cs typeface="Impact"/>
              </a:rPr>
              <a:t>The</a:t>
            </a:r>
            <a:r>
              <a:rPr lang="en-US" sz="4000" dirty="0" smtClean="0">
                <a:solidFill>
                  <a:srgbClr val="FF0000"/>
                </a:solidFill>
                <a:latin typeface="Impact"/>
                <a:cs typeface="Impact"/>
              </a:rPr>
              <a:t> Teacher</a:t>
            </a:r>
            <a:endParaRPr lang="en-US" sz="4000" dirty="0">
              <a:latin typeface="Impact"/>
              <a:cs typeface="Impac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6268" y="2265324"/>
            <a:ext cx="22101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•  An effect size of 0.5 is equivalent to a one grade leap at GCSE</a:t>
            </a:r>
          </a:p>
          <a:p>
            <a:endParaRPr lang="en-US" sz="1200" dirty="0"/>
          </a:p>
          <a:p>
            <a:r>
              <a:rPr lang="en-US" sz="1200" dirty="0"/>
              <a:t>•  An effect size of 1.0 is equivalent to a two grade leap at GCSE </a:t>
            </a:r>
          </a:p>
        </p:txBody>
      </p:sp>
    </p:spTree>
    <p:extLst>
      <p:ext uri="{BB962C8B-B14F-4D97-AF65-F5344CB8AC3E}">
        <p14:creationId xmlns:p14="http://schemas.microsoft.com/office/powerpoint/2010/main" val="395209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5-06 at 21.45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31" y="1549341"/>
            <a:ext cx="5982882" cy="51429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8209" y="599588"/>
            <a:ext cx="7050209" cy="1143000"/>
          </a:xfrm>
        </p:spPr>
        <p:txBody>
          <a:bodyPr>
            <a:normAutofit/>
          </a:bodyPr>
          <a:lstStyle/>
          <a:p>
            <a:pPr algn="r"/>
            <a:r>
              <a:rPr lang="en-US" sz="4000" dirty="0" smtClean="0">
                <a:solidFill>
                  <a:srgbClr val="FF0000"/>
                </a:solidFill>
                <a:latin typeface="Impact"/>
                <a:cs typeface="Impact"/>
              </a:rPr>
              <a:t>Effect</a:t>
            </a:r>
            <a:r>
              <a:rPr lang="en-US" sz="4000" dirty="0" smtClean="0">
                <a:latin typeface="Impact"/>
                <a:cs typeface="Impact"/>
              </a:rPr>
              <a:t> sizes: </a:t>
            </a:r>
            <a:endParaRPr lang="en-US" sz="4000" dirty="0">
              <a:latin typeface="Impact"/>
              <a:cs typeface="Impac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61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13" name="Rectangle 12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83613" y="324013"/>
            <a:ext cx="22101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•  An effect size of 0.5 is equivalent to a one grade leap at GCSE</a:t>
            </a:r>
          </a:p>
          <a:p>
            <a:endParaRPr lang="en-US" sz="1200" dirty="0"/>
          </a:p>
          <a:p>
            <a:r>
              <a:rPr lang="en-US" sz="1200" dirty="0"/>
              <a:t>•  An effect size of 1.0 is equivalent to a two grade leap at GCSE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660578" y="3040790"/>
            <a:ext cx="1836043" cy="8791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579532" y="2961020"/>
            <a:ext cx="917761" cy="26701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045929" y="3919971"/>
            <a:ext cx="1451364" cy="26701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29233" y="5828602"/>
            <a:ext cx="1237027" cy="26701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23469" y="3300369"/>
            <a:ext cx="26697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latin typeface="Impact"/>
                <a:cs typeface="Impact"/>
              </a:rPr>
              <a:t>Stickability!</a:t>
            </a:r>
            <a:endParaRPr lang="en-US" sz="4000" dirty="0">
              <a:latin typeface="Impact"/>
              <a:cs typeface="Impac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660578" y="3919971"/>
            <a:ext cx="1385351" cy="1001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660578" y="3919971"/>
            <a:ext cx="1498257" cy="19694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36594" y="4186987"/>
            <a:ext cx="1659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(THE </a:t>
            </a:r>
            <a:r>
              <a:rPr lang="en-US" sz="1200" dirty="0" smtClean="0">
                <a:solidFill>
                  <a:srgbClr val="FF0000"/>
                </a:solidFill>
              </a:rPr>
              <a:t>TEACHING</a:t>
            </a:r>
            <a:r>
              <a:rPr lang="en-US" sz="1200" dirty="0" smtClean="0"/>
              <a:t>)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 err="1" smtClean="0"/>
              <a:t>www.bit.ly</a:t>
            </a:r>
            <a:r>
              <a:rPr lang="en-US" sz="1200" dirty="0"/>
              <a:t>/5MLPHattie</a:t>
            </a:r>
          </a:p>
        </p:txBody>
      </p:sp>
    </p:spTree>
    <p:extLst>
      <p:ext uri="{BB962C8B-B14F-4D97-AF65-F5344CB8AC3E}">
        <p14:creationId xmlns:p14="http://schemas.microsoft.com/office/powerpoint/2010/main" val="249278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71630" y="1194902"/>
            <a:ext cx="339673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 smtClean="0">
                <a:solidFill>
                  <a:srgbClr val="FF0000"/>
                </a:solidFill>
                <a:latin typeface="Impact"/>
                <a:cs typeface="Impact"/>
              </a:rPr>
              <a:t>Teacher:</a:t>
            </a:r>
          </a:p>
          <a:p>
            <a:pPr marL="0" indent="0">
              <a:buNone/>
            </a:pPr>
            <a:r>
              <a:rPr lang="en-US" sz="3500" dirty="0" smtClean="0">
                <a:latin typeface="Impact"/>
                <a:cs typeface="Impact"/>
              </a:rPr>
              <a:t>Effect-size and influence </a:t>
            </a:r>
            <a:r>
              <a:rPr lang="en-US" sz="3500" dirty="0" smtClean="0">
                <a:solidFill>
                  <a:srgbClr val="FF0000"/>
                </a:solidFill>
                <a:latin typeface="Impact"/>
                <a:cs typeface="Impact"/>
              </a:rPr>
              <a:t>above</a:t>
            </a:r>
            <a:r>
              <a:rPr lang="en-US" sz="3500" dirty="0" smtClean="0">
                <a:latin typeface="Impact"/>
                <a:cs typeface="Impact"/>
              </a:rPr>
              <a:t> questioning and</a:t>
            </a:r>
          </a:p>
          <a:p>
            <a:pPr marL="0" indent="0">
              <a:buNone/>
            </a:pPr>
            <a:r>
              <a:rPr lang="en-US" sz="3500" dirty="0" smtClean="0">
                <a:latin typeface="Impact"/>
                <a:cs typeface="Impact"/>
              </a:rPr>
              <a:t>setting goals.</a:t>
            </a:r>
            <a:endParaRPr lang="en-US" sz="3500" dirty="0">
              <a:latin typeface="Impact"/>
              <a:cs typeface="Impact"/>
            </a:endParaRPr>
          </a:p>
        </p:txBody>
      </p:sp>
      <p:pic>
        <p:nvPicPr>
          <p:cNvPr id="5" name="Picture 4" descr="Screen Shot 2014-04-01 at 20.27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08" y="0"/>
            <a:ext cx="3397330" cy="68580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139400" y="2427112"/>
            <a:ext cx="987637" cy="11288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28392" y="4810402"/>
            <a:ext cx="7929808" cy="0"/>
          </a:xfrm>
          <a:prstGeom prst="straightConnector1">
            <a:avLst/>
          </a:prstGeom>
          <a:ln w="34925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1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91630" y="1091420"/>
            <a:ext cx="8551334" cy="53056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  <a:latin typeface="Impact"/>
                <a:cs typeface="Impact"/>
              </a:rPr>
              <a:t>Metacognition</a:t>
            </a:r>
            <a:r>
              <a:rPr lang="en-US" sz="3600" dirty="0">
                <a:solidFill>
                  <a:srgbClr val="FF0000"/>
                </a:solidFill>
                <a:latin typeface="Impact"/>
                <a:cs typeface="Impact"/>
              </a:rPr>
              <a:t> </a:t>
            </a:r>
            <a:r>
              <a:rPr lang="en-US" sz="3600" dirty="0">
                <a:latin typeface="Impact"/>
                <a:cs typeface="Impact"/>
              </a:rPr>
              <a:t>is defined </a:t>
            </a:r>
            <a:r>
              <a:rPr lang="en-US" sz="3600" dirty="0" smtClean="0">
                <a:latin typeface="Impact"/>
                <a:cs typeface="Impact"/>
              </a:rPr>
              <a:t>as:</a:t>
            </a:r>
          </a:p>
          <a:p>
            <a:pPr marL="0" indent="0">
              <a:buNone/>
            </a:pPr>
            <a:endParaRPr lang="en-US" sz="3600" dirty="0" smtClean="0">
              <a:latin typeface="Impact"/>
              <a:cs typeface="Impact"/>
            </a:endParaRPr>
          </a:p>
          <a:p>
            <a:pPr marL="0" indent="0">
              <a:buNone/>
            </a:pPr>
            <a:r>
              <a:rPr lang="en-US" sz="3600" i="1" dirty="0" smtClean="0">
                <a:cs typeface="Impact"/>
              </a:rPr>
              <a:t>"</a:t>
            </a:r>
            <a:r>
              <a:rPr lang="en-US" sz="3600" i="1" dirty="0">
                <a:cs typeface="Impact"/>
              </a:rPr>
              <a:t>cognition about cognition", </a:t>
            </a:r>
            <a:endParaRPr lang="en-US" sz="3600" i="1" dirty="0" smtClean="0">
              <a:cs typeface="Impact"/>
            </a:endParaRPr>
          </a:p>
          <a:p>
            <a:pPr marL="0" indent="0">
              <a:buNone/>
            </a:pPr>
            <a:r>
              <a:rPr lang="en-US" sz="3600" b="1" dirty="0">
                <a:cs typeface="Impact"/>
              </a:rPr>
              <a:t>	</a:t>
            </a:r>
            <a:r>
              <a:rPr lang="en-US" sz="3600" b="1" dirty="0" smtClean="0">
                <a:cs typeface="Impact"/>
              </a:rPr>
              <a:t>						</a:t>
            </a:r>
            <a:r>
              <a:rPr lang="en-US" sz="3600" i="1" dirty="0" smtClean="0">
                <a:cs typeface="Impact"/>
              </a:rPr>
              <a:t>or </a:t>
            </a:r>
            <a:r>
              <a:rPr lang="en-US" sz="3600" i="1" dirty="0">
                <a:cs typeface="Impact"/>
              </a:rPr>
              <a:t>"knowing about knowing"</a:t>
            </a:r>
            <a:r>
              <a:rPr lang="en-US" sz="3600" b="1" dirty="0">
                <a:cs typeface="Impact"/>
              </a:rPr>
              <a:t>. </a:t>
            </a:r>
            <a:endParaRPr lang="en-US" sz="3600" b="1" dirty="0" smtClean="0">
              <a:cs typeface="Impact"/>
            </a:endParaRPr>
          </a:p>
          <a:p>
            <a:pPr marL="0" indent="0">
              <a:buNone/>
            </a:pPr>
            <a:endParaRPr lang="en-US" sz="3600" b="1" dirty="0">
              <a:cs typeface="Impact"/>
            </a:endParaRPr>
          </a:p>
          <a:p>
            <a:pPr marL="0" indent="0">
              <a:buNone/>
            </a:pPr>
            <a:r>
              <a:rPr lang="en-US" sz="3600" dirty="0" smtClean="0">
                <a:cs typeface="Impact"/>
              </a:rPr>
              <a:t>It </a:t>
            </a:r>
            <a:r>
              <a:rPr lang="en-US" sz="3600" dirty="0">
                <a:cs typeface="Impact"/>
              </a:rPr>
              <a:t>comes from the root word </a:t>
            </a:r>
            <a:r>
              <a:rPr lang="en-US" sz="3600" i="1" dirty="0" smtClean="0">
                <a:solidFill>
                  <a:srgbClr val="FF0000"/>
                </a:solidFill>
                <a:cs typeface="Impact"/>
              </a:rPr>
              <a:t>meta</a:t>
            </a:r>
            <a:r>
              <a:rPr lang="en-US" sz="3600" dirty="0" smtClean="0">
                <a:cs typeface="Impact"/>
              </a:rPr>
              <a:t>, </a:t>
            </a:r>
            <a:r>
              <a:rPr lang="en-US" sz="3600" dirty="0">
                <a:cs typeface="Impact"/>
              </a:rPr>
              <a:t>meaning </a:t>
            </a:r>
            <a:r>
              <a:rPr lang="en-US" sz="3600" dirty="0" smtClean="0">
                <a:cs typeface="Impact"/>
              </a:rPr>
              <a:t>beyond. It </a:t>
            </a:r>
            <a:r>
              <a:rPr lang="en-US" sz="3600" dirty="0">
                <a:cs typeface="Impact"/>
              </a:rPr>
              <a:t>can take many forms; it includes knowledge about </a:t>
            </a:r>
            <a:r>
              <a:rPr lang="en-US" sz="3600" dirty="0">
                <a:solidFill>
                  <a:srgbClr val="FF0000"/>
                </a:solidFill>
                <a:cs typeface="Impact"/>
              </a:rPr>
              <a:t>when and how </a:t>
            </a:r>
            <a:r>
              <a:rPr lang="en-US" sz="3600" dirty="0">
                <a:cs typeface="Impact"/>
              </a:rPr>
              <a:t>to use particular strategies for learning or for problem solving.</a:t>
            </a:r>
            <a:endParaRPr lang="en-US" sz="3500" dirty="0"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21064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Real-time Tweets: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9" name="Screen Shot 2013-11-09 at 15.20.51.png" descr="/Users/rmcgill/Desktop/Screen Shot 2013-11-09 at 15.20.51.png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70" r="-36470"/>
          <a:stretch/>
        </p:blipFill>
        <p:spPr>
          <a:xfrm>
            <a:off x="407200" y="1260092"/>
            <a:ext cx="8229600" cy="5104184"/>
          </a:xfrm>
        </p:spPr>
      </p:pic>
      <p:sp>
        <p:nvSpPr>
          <p:cNvPr id="8" name="Rectangle 7"/>
          <p:cNvSpPr/>
          <p:nvPr/>
        </p:nvSpPr>
        <p:spPr>
          <a:xfrm>
            <a:off x="2286000" y="636427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3"/>
              </a:rPr>
              <a:t>https://twitter.com/search?q=%235minplan&amp;src=savs&amp;f=realtime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300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Real-time photos:</a:t>
            </a:r>
            <a:endParaRPr lang="en-US" dirty="0">
              <a:latin typeface="Impact"/>
              <a:cs typeface="Impac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6010" y="642860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3"/>
              </a:rPr>
              <a:t>https://</a:t>
            </a:r>
            <a:r>
              <a:rPr lang="en-US" sz="1000" dirty="0" err="1">
                <a:hlinkClick r:id="rId3"/>
              </a:rPr>
              <a:t>twitter.com</a:t>
            </a:r>
            <a:r>
              <a:rPr lang="en-US" sz="1000" dirty="0">
                <a:hlinkClick r:id="rId3"/>
              </a:rPr>
              <a:t>/</a:t>
            </a:r>
            <a:r>
              <a:rPr lang="en-US" sz="1000" dirty="0" err="1">
                <a:hlinkClick r:id="rId3"/>
              </a:rPr>
              <a:t>search?q</a:t>
            </a:r>
            <a:r>
              <a:rPr lang="en-US" sz="1000" dirty="0">
                <a:hlinkClick r:id="rId3"/>
              </a:rPr>
              <a:t>=%235minplan&amp;src=</a:t>
            </a:r>
            <a:r>
              <a:rPr lang="en-US" sz="1000" dirty="0" err="1">
                <a:hlinkClick r:id="rId3"/>
              </a:rPr>
              <a:t>savs&amp;mode</a:t>
            </a:r>
            <a:r>
              <a:rPr lang="en-US" sz="1000" dirty="0">
                <a:hlinkClick r:id="rId3"/>
              </a:rPr>
              <a:t>=photos</a:t>
            </a:r>
            <a:endParaRPr lang="en-US" sz="1000" dirty="0"/>
          </a:p>
        </p:txBody>
      </p:sp>
      <p:pic>
        <p:nvPicPr>
          <p:cNvPr id="10" name="Screen Shot 2013-11-09 at 15.22.40.png" descr="/Users/rmcgill/Desktop/Screen Shot 2013-11-09 at 15.22.40.png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182" r="-88182"/>
          <a:stretch>
            <a:fillRect/>
          </a:stretch>
        </p:blipFill>
        <p:spPr>
          <a:xfrm>
            <a:off x="75765" y="1312026"/>
            <a:ext cx="9253280" cy="5088948"/>
          </a:xfrm>
        </p:spPr>
      </p:pic>
    </p:spTree>
    <p:extLst>
      <p:ext uri="{BB962C8B-B14F-4D97-AF65-F5344CB8AC3E}">
        <p14:creationId xmlns:p14="http://schemas.microsoft.com/office/powerpoint/2010/main" val="383681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4792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Impact"/>
                <a:cs typeface="Impact"/>
              </a:rPr>
              <a:t>Variations</a:t>
            </a:r>
            <a:br>
              <a:rPr lang="en-US" sz="6000" dirty="0" smtClean="0">
                <a:latin typeface="Impact"/>
                <a:cs typeface="Impact"/>
              </a:rPr>
            </a:br>
            <a:r>
              <a:rPr lang="en-US" sz="6000" dirty="0" smtClean="0">
                <a:solidFill>
                  <a:srgbClr val="FF0000"/>
                </a:solidFill>
                <a:latin typeface="Impact"/>
                <a:cs typeface="Impact"/>
              </a:rPr>
              <a:t>to support</a:t>
            </a:r>
            <a:r>
              <a:rPr lang="en-US" sz="6000" dirty="0" smtClean="0">
                <a:latin typeface="Impact"/>
                <a:cs typeface="Impact"/>
              </a:rPr>
              <a:t/>
            </a:r>
            <a:br>
              <a:rPr lang="en-US" sz="6000" dirty="0" smtClean="0">
                <a:latin typeface="Impact"/>
                <a:cs typeface="Impact"/>
              </a:rPr>
            </a:br>
            <a:r>
              <a:rPr lang="en-US" sz="6000" dirty="0" smtClean="0">
                <a:latin typeface="Impact"/>
                <a:cs typeface="Impact"/>
              </a:rPr>
              <a:t>lesson reflection</a:t>
            </a:r>
            <a:endParaRPr lang="en-US" sz="6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0075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Example: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 l="-14095" r="-14095"/>
          <a:stretch>
            <a:fillRect/>
          </a:stretch>
        </p:blipFill>
        <p:spPr>
          <a:xfrm>
            <a:off x="-356358" y="1314157"/>
            <a:ext cx="9926470" cy="5459176"/>
          </a:xfrm>
        </p:spPr>
      </p:pic>
    </p:spTree>
    <p:extLst>
      <p:ext uri="{BB962C8B-B14F-4D97-AF65-F5344CB8AC3E}">
        <p14:creationId xmlns:p14="http://schemas.microsoft.com/office/powerpoint/2010/main" val="14602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Example: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 l="-14225" r="-14225"/>
          <a:stretch>
            <a:fillRect/>
          </a:stretch>
        </p:blipFill>
        <p:spPr>
          <a:xfrm>
            <a:off x="-564445" y="1164847"/>
            <a:ext cx="10351912" cy="5693153"/>
          </a:xfrm>
        </p:spPr>
      </p:pic>
    </p:spTree>
    <p:extLst>
      <p:ext uri="{BB962C8B-B14F-4D97-AF65-F5344CB8AC3E}">
        <p14:creationId xmlns:p14="http://schemas.microsoft.com/office/powerpoint/2010/main" val="24300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765300"/>
            <a:ext cx="4864100" cy="332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32659" y="110522"/>
            <a:ext cx="7784398" cy="833297"/>
          </a:xfrm>
        </p:spPr>
        <p:txBody>
          <a:bodyPr>
            <a:noAutofit/>
          </a:bodyPr>
          <a:lstStyle/>
          <a:p>
            <a:pPr algn="l"/>
            <a:r>
              <a:rPr lang="en-US" sz="5000" dirty="0" smtClean="0">
                <a:solidFill>
                  <a:srgbClr val="000000"/>
                </a:solidFill>
                <a:latin typeface="Impact"/>
                <a:cs typeface="Impact"/>
              </a:rPr>
              <a:t>Open doors …</a:t>
            </a:r>
            <a:endParaRPr lang="en-US" sz="5000" dirty="0">
              <a:solidFill>
                <a:srgbClr val="FF0000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26662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141" y="146234"/>
            <a:ext cx="5842000" cy="584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7672" y="3067234"/>
            <a:ext cx="8123692" cy="1470025"/>
          </a:xfrm>
        </p:spPr>
        <p:txBody>
          <a:bodyPr>
            <a:noAutofit/>
          </a:bodyPr>
          <a:lstStyle/>
          <a:p>
            <a:pPr algn="l"/>
            <a:r>
              <a:rPr lang="en-US" sz="7000" dirty="0" smtClean="0">
                <a:solidFill>
                  <a:srgbClr val="FF0000"/>
                </a:solidFill>
                <a:latin typeface="Impact"/>
                <a:cs typeface="Impact"/>
              </a:rPr>
              <a:t>Saving</a:t>
            </a:r>
            <a:r>
              <a:rPr lang="en-US" sz="7000" dirty="0" smtClean="0">
                <a:latin typeface="Impact"/>
                <a:cs typeface="Impact"/>
              </a:rPr>
              <a:t> </a:t>
            </a:r>
            <a:br>
              <a:rPr lang="en-US" sz="7000" dirty="0" smtClean="0">
                <a:latin typeface="Impact"/>
                <a:cs typeface="Impact"/>
              </a:rPr>
            </a:br>
            <a:r>
              <a:rPr lang="en-US" sz="7000" dirty="0" smtClean="0">
                <a:latin typeface="Impact"/>
                <a:cs typeface="Impact"/>
              </a:rPr>
              <a:t>teachers </a:t>
            </a:r>
            <a:br>
              <a:rPr lang="en-US" sz="7000" dirty="0" smtClean="0">
                <a:latin typeface="Impact"/>
                <a:cs typeface="Impact"/>
              </a:rPr>
            </a:br>
            <a:r>
              <a:rPr lang="en-US" sz="7000" dirty="0" smtClean="0">
                <a:latin typeface="Impact"/>
                <a:cs typeface="Impact"/>
              </a:rPr>
              <a:t>time!</a:t>
            </a:r>
            <a:endParaRPr lang="en-US" sz="7000" dirty="0">
              <a:latin typeface="Impact"/>
              <a:cs typeface="Impac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95002" y="6521243"/>
            <a:ext cx="25700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Photo credit: </a:t>
            </a:r>
            <a:r>
              <a:rPr lang="en-US" sz="1000" dirty="0" smtClean="0">
                <a:hlinkClick r:id="rId4"/>
              </a:rPr>
              <a:t>www.education.scholastic.co.uk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8098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139" y="2085205"/>
            <a:ext cx="7772400" cy="753133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6000" dirty="0" smtClean="0">
                <a:solidFill>
                  <a:srgbClr val="000000"/>
                </a:solidFill>
                <a:latin typeface="Impact"/>
                <a:cs typeface="Impact"/>
              </a:rPr>
              <a:t>Introducing</a:t>
            </a:r>
            <a:r>
              <a:rPr lang="en-US" sz="6000" dirty="0" smtClean="0">
                <a:solidFill>
                  <a:srgbClr val="FF0000"/>
                </a:solidFill>
                <a:latin typeface="Impact"/>
                <a:cs typeface="Impact"/>
              </a:rPr>
              <a:t> </a:t>
            </a:r>
            <a:br>
              <a:rPr lang="en-US" sz="6000" dirty="0" smtClean="0">
                <a:solidFill>
                  <a:srgbClr val="FF0000"/>
                </a:solidFill>
                <a:latin typeface="Impact"/>
                <a:cs typeface="Impact"/>
              </a:rPr>
            </a:br>
            <a:endParaRPr lang="en-US" sz="6000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568" y="2513041"/>
            <a:ext cx="3540593" cy="23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9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 t="7981" r="43855" b="17714"/>
          <a:stretch/>
        </p:blipFill>
        <p:spPr>
          <a:xfrm>
            <a:off x="1155587" y="1319737"/>
            <a:ext cx="6728779" cy="556564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0" y="77528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GB" sz="3950" b="1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Automatic seating plans!</a:t>
            </a:r>
            <a:endParaRPr lang="en-GB" sz="3950" b="1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827583" y="5517232"/>
            <a:ext cx="2376263" cy="432047"/>
          </a:xfrm>
          <a:prstGeom prst="ellipse">
            <a:avLst/>
          </a:prstGeom>
          <a:noFill/>
          <a:ln w="762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706242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 t="8272" r="41858" b="22067"/>
          <a:stretch/>
        </p:blipFill>
        <p:spPr>
          <a:xfrm>
            <a:off x="1043608" y="1466629"/>
            <a:ext cx="7236295" cy="541875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0" y="77528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GB" sz="4400" b="1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Click and drag manually …</a:t>
            </a:r>
            <a:endParaRPr lang="en-GB" sz="4400" b="1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827583" y="6021287"/>
            <a:ext cx="2376263" cy="504056"/>
          </a:xfrm>
          <a:prstGeom prst="ellipse">
            <a:avLst/>
          </a:prstGeom>
          <a:noFill/>
          <a:ln w="762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09513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 t="8127" r="43583" b="27985"/>
          <a:stretch/>
        </p:blipFill>
        <p:spPr>
          <a:xfrm>
            <a:off x="899591" y="1594995"/>
            <a:ext cx="7436171" cy="526300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0" y="197768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GB" sz="3950" b="1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Display / Hide data</a:t>
            </a:r>
            <a:endParaRPr lang="en-GB" sz="3950" b="1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2987824" y="1772816"/>
            <a:ext cx="504056" cy="360040"/>
          </a:xfrm>
          <a:prstGeom prst="ellipse">
            <a:avLst/>
          </a:prstGeom>
          <a:noFill/>
          <a:ln w="762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23580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 rotWithShape="1">
          <a:blip r:embed="rId3">
            <a:alphaModFix/>
          </a:blip>
          <a:srcRect l="33016" t="37956" r="19454" b="25696"/>
          <a:stretch/>
        </p:blipFill>
        <p:spPr>
          <a:xfrm>
            <a:off x="335409" y="1988840"/>
            <a:ext cx="8529709" cy="486915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0" y="26064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GB" sz="3000" b="1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Target </a:t>
            </a:r>
            <a:r>
              <a:rPr lang="en-GB" sz="30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grade, Current grade, KS2 average score, Pupil </a:t>
            </a:r>
            <a:r>
              <a:rPr lang="en-GB" sz="3000" b="1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Premium </a:t>
            </a:r>
            <a:r>
              <a:rPr lang="en-GB" sz="30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and SEN</a:t>
            </a:r>
          </a:p>
        </p:txBody>
      </p:sp>
    </p:spTree>
    <p:extLst>
      <p:ext uri="{BB962C8B-B14F-4D97-AF65-F5344CB8AC3E}">
        <p14:creationId xmlns:p14="http://schemas.microsoft.com/office/powerpoint/2010/main" val="1323166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4792"/>
            <a:ext cx="8229600" cy="1143000"/>
          </a:xfrm>
        </p:spPr>
        <p:txBody>
          <a:bodyPr>
            <a:noAutofit/>
          </a:bodyPr>
          <a:lstStyle/>
          <a:p>
            <a:r>
              <a:rPr lang="en-US" sz="10000" dirty="0" smtClean="0">
                <a:latin typeface="Impact"/>
                <a:cs typeface="Impact"/>
              </a:rPr>
              <a:t>Questions?</a:t>
            </a:r>
            <a:endParaRPr lang="en-US" sz="10000" dirty="0">
              <a:latin typeface="Impact"/>
              <a:cs typeface="Impac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246268" y="60386"/>
            <a:ext cx="2818806" cy="539202"/>
            <a:chOff x="6246268" y="60386"/>
            <a:chExt cx="2818806" cy="5392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6268" y="95396"/>
              <a:ext cx="1943873" cy="50419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6692885" y="6289631"/>
            <a:ext cx="22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Impact"/>
                <a:cs typeface="Impact"/>
              </a:rPr>
              <a:t>Coming up: </a:t>
            </a:r>
            <a:r>
              <a:rPr lang="en-US" dirty="0" smtClean="0">
                <a:latin typeface="Impact"/>
                <a:cs typeface="Impact"/>
              </a:rPr>
              <a:t>The end . . 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6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4792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Impact"/>
                <a:cs typeface="Impact"/>
              </a:rPr>
              <a:t>Find out </a:t>
            </a:r>
            <a:r>
              <a:rPr lang="en-US" sz="6000" dirty="0" smtClean="0">
                <a:solidFill>
                  <a:srgbClr val="FF0000"/>
                </a:solidFill>
                <a:latin typeface="Impact"/>
                <a:cs typeface="Impact"/>
              </a:rPr>
              <a:t>more</a:t>
            </a:r>
            <a:r>
              <a:rPr lang="en-US" sz="6000" dirty="0" smtClean="0">
                <a:latin typeface="Impact"/>
                <a:cs typeface="Impact"/>
              </a:rPr>
              <a:t> . . .</a:t>
            </a:r>
            <a:endParaRPr lang="en-US" sz="6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6665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175729"/>
            <a:ext cx="5089425" cy="4682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2" y="1215910"/>
            <a:ext cx="8811976" cy="1143000"/>
          </a:xfrm>
        </p:spPr>
        <p:txBody>
          <a:bodyPr>
            <a:noAutofit/>
          </a:bodyPr>
          <a:lstStyle/>
          <a:p>
            <a:r>
              <a:rPr lang="en-US" sz="10000" dirty="0" smtClean="0">
                <a:solidFill>
                  <a:srgbClr val="FF0000"/>
                </a:solidFill>
                <a:latin typeface="Impact"/>
                <a:cs typeface="Impact"/>
              </a:rPr>
              <a:t>5</a:t>
            </a:r>
            <a:r>
              <a:rPr lang="en-US" sz="10000" dirty="0" smtClean="0">
                <a:latin typeface="Impact"/>
                <a:cs typeface="Impact"/>
              </a:rPr>
              <a:t> Minute Series</a:t>
            </a:r>
            <a:endParaRPr lang="en-US" sz="10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20140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43" y="0"/>
            <a:ext cx="8229600" cy="779489"/>
          </a:xfrm>
        </p:spPr>
        <p:txBody>
          <a:bodyPr/>
          <a:lstStyle/>
          <a:p>
            <a:pPr algn="l"/>
            <a:r>
              <a:rPr lang="en-US" dirty="0" smtClean="0">
                <a:latin typeface="Impact"/>
                <a:cs typeface="Impact"/>
              </a:rPr>
              <a:t>The series: </a:t>
            </a:r>
            <a:endParaRPr lang="en-US" dirty="0">
              <a:latin typeface="Impact"/>
              <a:cs typeface="Impact"/>
            </a:endParaRPr>
          </a:p>
        </p:txBody>
      </p:sp>
      <p:pic>
        <p:nvPicPr>
          <p:cNvPr id="12" name="Screen Shot 2013-11-09 at 14.04.28.png" descr="/Users/rmcgill/Desktop/Screen Shot 2013-11-09 at 14.04.28.png"/>
          <p:cNvPicPr>
            <a:picLocks noGrp="1" noChangeAspect="1"/>
          </p:cNvPicPr>
          <p:nvPr>
            <p:ph idx="1"/>
          </p:nvPr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77" t="-17947" r="-26057" b="-4972"/>
          <a:stretch/>
        </p:blipFill>
        <p:spPr>
          <a:xfrm>
            <a:off x="734518" y="-196054"/>
            <a:ext cx="8934904" cy="7127158"/>
          </a:xfrm>
        </p:spPr>
      </p:pic>
      <p:sp>
        <p:nvSpPr>
          <p:cNvPr id="14" name="Rectangle 13"/>
          <p:cNvSpPr/>
          <p:nvPr/>
        </p:nvSpPr>
        <p:spPr>
          <a:xfrm>
            <a:off x="5124951" y="62793"/>
            <a:ext cx="4019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venir Black"/>
                <a:cs typeface="Avenir Black"/>
                <a:hlinkClick r:id="rId5"/>
              </a:rPr>
              <a:t>TeacherToolkit.me</a:t>
            </a:r>
            <a:r>
              <a:rPr lang="en-US" dirty="0">
                <a:latin typeface="Avenir Black"/>
                <a:cs typeface="Avenir Black"/>
                <a:hlinkClick r:id="rId5"/>
              </a:rPr>
              <a:t>/5minplan-</a:t>
            </a:r>
            <a:r>
              <a:rPr lang="en-US" dirty="0" smtClean="0">
                <a:latin typeface="Avenir Black"/>
                <a:cs typeface="Avenir Black"/>
                <a:hlinkClick r:id="rId5"/>
              </a:rPr>
              <a:t>series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2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180314" y="3002814"/>
            <a:ext cx="8662062" cy="1143000"/>
          </a:xfrm>
        </p:spPr>
        <p:txBody>
          <a:bodyPr>
            <a:normAutofit fontScale="90000"/>
          </a:bodyPr>
          <a:lstStyle/>
          <a:p>
            <a:r>
              <a:rPr lang="en-US" altLang="en-US" sz="5000" b="1" dirty="0" smtClean="0">
                <a:ea typeface="Impact" pitchFamily="34" charset="0"/>
                <a:cs typeface="Impact" pitchFamily="34" charset="0"/>
              </a:rPr>
              <a:t>“</a:t>
            </a:r>
            <a:r>
              <a:rPr lang="en-US" altLang="en-US" sz="5000" b="1" dirty="0" smtClean="0">
                <a:solidFill>
                  <a:srgbClr val="FF0000"/>
                </a:solidFill>
                <a:ea typeface="Impact" pitchFamily="34" charset="0"/>
                <a:cs typeface="Impact" pitchFamily="34" charset="0"/>
              </a:rPr>
              <a:t>Every</a:t>
            </a:r>
            <a:r>
              <a:rPr lang="en-US" altLang="en-US" sz="5000" b="1" dirty="0" smtClean="0">
                <a:ea typeface="Impact" pitchFamily="34" charset="0"/>
                <a:cs typeface="Impact" pitchFamily="34" charset="0"/>
              </a:rPr>
              <a:t> teacher needs to improve, not because they are not good enough, but because </a:t>
            </a:r>
            <a:br>
              <a:rPr lang="en-US" altLang="en-US" sz="5000" b="1" dirty="0" smtClean="0">
                <a:ea typeface="Impact" pitchFamily="34" charset="0"/>
                <a:cs typeface="Impact" pitchFamily="34" charset="0"/>
              </a:rPr>
            </a:br>
            <a:r>
              <a:rPr lang="en-US" altLang="en-US" sz="5000" b="1" dirty="0" smtClean="0">
                <a:ea typeface="Impact" pitchFamily="34" charset="0"/>
                <a:cs typeface="Impact" pitchFamily="34" charset="0"/>
              </a:rPr>
              <a:t>they can be </a:t>
            </a:r>
            <a:r>
              <a:rPr lang="en-US" altLang="en-US" sz="5000" b="1" dirty="0" smtClean="0">
                <a:solidFill>
                  <a:srgbClr val="FF0000"/>
                </a:solidFill>
                <a:ea typeface="Impact" pitchFamily="34" charset="0"/>
                <a:cs typeface="Impact" pitchFamily="34" charset="0"/>
              </a:rPr>
              <a:t>even</a:t>
            </a:r>
            <a:r>
              <a:rPr lang="en-US" altLang="en-US" sz="5000" b="1" dirty="0" smtClean="0">
                <a:ea typeface="Impact" pitchFamily="34" charset="0"/>
                <a:cs typeface="Impact" pitchFamily="34" charset="0"/>
              </a:rPr>
              <a:t> better.” </a:t>
            </a:r>
            <a:br>
              <a:rPr lang="en-US" altLang="en-US" sz="5000" b="1" dirty="0" smtClean="0">
                <a:ea typeface="Impact" pitchFamily="34" charset="0"/>
                <a:cs typeface="Impact" pitchFamily="34" charset="0"/>
              </a:rPr>
            </a:br>
            <a:r>
              <a:rPr lang="en-US" altLang="en-US" sz="5000" b="1" dirty="0" smtClean="0">
                <a:ea typeface="Impact" pitchFamily="34" charset="0"/>
                <a:cs typeface="Impact" pitchFamily="34" charset="0"/>
              </a:rPr>
              <a:t/>
            </a:r>
            <a:br>
              <a:rPr lang="en-US" altLang="en-US" sz="5000" b="1" dirty="0" smtClean="0">
                <a:ea typeface="Impact" pitchFamily="34" charset="0"/>
                <a:cs typeface="Impact" pitchFamily="34" charset="0"/>
              </a:rPr>
            </a:br>
            <a:r>
              <a:rPr lang="en-US" altLang="en-US" sz="5000" b="1" dirty="0">
                <a:ea typeface="Impact" pitchFamily="34" charset="0"/>
                <a:cs typeface="Impact" pitchFamily="34" charset="0"/>
              </a:rPr>
              <a:t/>
            </a:r>
            <a:br>
              <a:rPr lang="en-US" altLang="en-US" sz="5000" b="1" dirty="0">
                <a:ea typeface="Impact" pitchFamily="34" charset="0"/>
                <a:cs typeface="Impact" pitchFamily="34" charset="0"/>
              </a:rPr>
            </a:br>
            <a:r>
              <a:rPr lang="en-US" altLang="en-US" sz="5000" dirty="0" smtClean="0">
                <a:latin typeface="Impact" pitchFamily="34" charset="0"/>
                <a:ea typeface="Impact" pitchFamily="34" charset="0"/>
                <a:cs typeface="Impact" pitchFamily="34" charset="0"/>
              </a:rPr>
              <a:t/>
            </a:r>
            <a:br>
              <a:rPr lang="en-US" altLang="en-US" sz="5000" dirty="0" smtClean="0">
                <a:latin typeface="Impact" pitchFamily="34" charset="0"/>
                <a:ea typeface="Impact" pitchFamily="34" charset="0"/>
                <a:cs typeface="Impact" pitchFamily="34" charset="0"/>
              </a:rPr>
            </a:br>
            <a:r>
              <a:rPr lang="en-US" altLang="en-US" sz="5000" dirty="0" smtClean="0">
                <a:latin typeface="Impact" pitchFamily="34" charset="0"/>
                <a:ea typeface="Impact" pitchFamily="34" charset="0"/>
                <a:cs typeface="Impact" pitchFamily="34" charset="0"/>
              </a:rPr>
              <a:t>Dylan Wiliam</a:t>
            </a:r>
          </a:p>
        </p:txBody>
      </p:sp>
      <p:pic>
        <p:nvPicPr>
          <p:cNvPr id="6042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695" y="3902960"/>
            <a:ext cx="131286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35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10" name="Rectangle 9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26163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Thank you!</a:t>
            </a:r>
            <a:endParaRPr lang="en-US" sz="5000" b="1" dirty="0">
              <a:latin typeface="Century Gothic"/>
              <a:cs typeface="Century Gothic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54440" y="4678946"/>
            <a:ext cx="7810633" cy="3045705"/>
            <a:chOff x="1254441" y="4711716"/>
            <a:chExt cx="6811086" cy="3045705"/>
          </a:xfrm>
        </p:grpSpPr>
        <p:grpSp>
          <p:nvGrpSpPr>
            <p:cNvPr id="17" name="Group 16"/>
            <p:cNvGrpSpPr/>
            <p:nvPr/>
          </p:nvGrpSpPr>
          <p:grpSpPr>
            <a:xfrm>
              <a:off x="1254441" y="4756489"/>
              <a:ext cx="1352631" cy="1872209"/>
              <a:chOff x="711577" y="4737099"/>
              <a:chExt cx="1352631" cy="187220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7442" y="4737099"/>
                <a:ext cx="777107" cy="659267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1577" y="5264383"/>
                <a:ext cx="1352631" cy="76085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3528" y="5928287"/>
                <a:ext cx="681021" cy="681021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2508965" y="4711716"/>
              <a:ext cx="5556562" cy="3045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3500" b="1" dirty="0">
                  <a:solidFill>
                    <a:srgbClr val="0000FF"/>
                  </a:solidFill>
                  <a:latin typeface="Century Gothic"/>
                  <a:cs typeface="Century Gothic"/>
                </a:rPr>
                <a:t>TeacherToolkit@me.com </a:t>
              </a:r>
              <a:endParaRPr lang="en-US" sz="3500" b="1" dirty="0" smtClean="0">
                <a:solidFill>
                  <a:srgbClr val="0000FF"/>
                </a:solidFill>
                <a:latin typeface="Century Gothic"/>
                <a:cs typeface="Century Gothic"/>
              </a:endParaRP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35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@TeacherToolkit</a:t>
              </a: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3500" b="1" dirty="0" err="1" smtClean="0">
                  <a:latin typeface="Century Gothic"/>
                  <a:cs typeface="Century Gothic"/>
                </a:rPr>
                <a:t>www.TeacherToolkit.me</a:t>
              </a:r>
              <a:endParaRPr lang="en-US" sz="3500" b="1" dirty="0">
                <a:latin typeface="Century Gothic"/>
                <a:cs typeface="Century Gothic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83" y="1560300"/>
            <a:ext cx="1410537" cy="217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84417" y="5857791"/>
            <a:ext cx="307007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Last slide …</a:t>
            </a:r>
            <a:endParaRPr lang="en-US" sz="4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5" name="Rectangle 4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516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089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9585" y="2107429"/>
            <a:ext cx="5402060" cy="1470025"/>
          </a:xfrm>
        </p:spPr>
        <p:txBody>
          <a:bodyPr>
            <a:noAutofit/>
          </a:bodyPr>
          <a:lstStyle/>
          <a:p>
            <a:pPr algn="r"/>
            <a:r>
              <a:rPr lang="en-US" sz="7000" dirty="0" smtClean="0">
                <a:solidFill>
                  <a:srgbClr val="000000"/>
                </a:solidFill>
                <a:latin typeface="Impact"/>
                <a:cs typeface="Impact"/>
              </a:rPr>
              <a:t>Cognitive</a:t>
            </a:r>
            <a:br>
              <a:rPr lang="en-US" sz="7000" dirty="0" smtClean="0">
                <a:solidFill>
                  <a:srgbClr val="000000"/>
                </a:solidFill>
                <a:latin typeface="Impact"/>
                <a:cs typeface="Impact"/>
              </a:rPr>
            </a:br>
            <a:r>
              <a:rPr lang="en-US" sz="7000" dirty="0" smtClean="0">
                <a:solidFill>
                  <a:srgbClr val="000000"/>
                </a:solidFill>
                <a:latin typeface="Impact"/>
                <a:cs typeface="Impact"/>
              </a:rPr>
              <a:t>Thinking</a:t>
            </a:r>
            <a:endParaRPr lang="en-US" sz="7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95002" y="6521243"/>
            <a:ext cx="21980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Photo credit: </a:t>
            </a:r>
            <a:r>
              <a:rPr lang="en-US" sz="1000" dirty="0">
                <a:hlinkClick r:id="rId4"/>
              </a:rPr>
              <a:t>vip.startrankingnow.com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058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3742</TotalTime>
  <Words>4020</Words>
  <Application>Microsoft Office PowerPoint</Application>
  <PresentationFormat>On-screen Show (4:3)</PresentationFormat>
  <Paragraphs>622</Paragraphs>
  <Slides>81</Slides>
  <Notes>78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1" baseType="lpstr">
      <vt:lpstr>MS Mincho</vt:lpstr>
      <vt:lpstr>ＭＳ Ｐゴシック</vt:lpstr>
      <vt:lpstr>Arial</vt:lpstr>
      <vt:lpstr>Avenir Black</vt:lpstr>
      <vt:lpstr>Calibri</vt:lpstr>
      <vt:lpstr>Century Gothic</vt:lpstr>
      <vt:lpstr>Impact</vt:lpstr>
      <vt:lpstr>Tahoma</vt:lpstr>
      <vt:lpstr>Times New Roman</vt:lpstr>
      <vt:lpstr>Office Theme</vt:lpstr>
      <vt:lpstr>is setting up… </vt:lpstr>
      <vt:lpstr>The 5 Minute Lesson Plan.  by Ross M. McGill Deputy Headteacher Quintin Kynaston  @TeacherToolkit www.TeacherToolkit.me</vt:lpstr>
      <vt:lpstr>Start slide See notes</vt:lpstr>
      <vt:lpstr>Blank copy of lesson plan?</vt:lpstr>
      <vt:lpstr>Guide to outstanding!</vt:lpstr>
      <vt:lpstr>NO!</vt:lpstr>
      <vt:lpstr>Saving  teachers  time!</vt:lpstr>
      <vt:lpstr>“Every teacher needs to improve, not because they are not good enough, but because  they can be even better.”     Dylan Wiliam</vt:lpstr>
      <vt:lpstr>Cognitive Thinking</vt:lpstr>
      <vt:lpstr>Pocketstrain Brainstrain</vt:lpstr>
      <vt:lpstr>The plan.</vt:lpstr>
      <vt:lpstr>The facts:</vt:lpstr>
      <vt:lpstr>3 types of lesson planning</vt:lpstr>
      <vt:lpstr>Rewind</vt:lpstr>
      <vt:lpstr>The plan</vt:lpstr>
      <vt:lpstr>The importance of lesson planning</vt:lpstr>
      <vt:lpstr>Lesson Planning     and sucking eggs?</vt:lpstr>
      <vt:lpstr>Why lesson plan?</vt:lpstr>
      <vt:lpstr>Teacher Standards (England)</vt:lpstr>
      <vt:lpstr>A walk through</vt:lpstr>
      <vt:lpstr>In video:</vt:lpstr>
      <vt:lpstr>Step by step.</vt:lpstr>
      <vt:lpstr>Step by step.</vt:lpstr>
      <vt:lpstr>Step by step.</vt:lpstr>
      <vt:lpstr>Step by step.</vt:lpstr>
      <vt:lpstr>Stickability: continued</vt:lpstr>
      <vt:lpstr>Questions?  </vt:lpstr>
      <vt:lpstr>Step by step.</vt:lpstr>
      <vt:lpstr>Step by step.</vt:lpstr>
      <vt:lpstr>Step by step.</vt:lpstr>
      <vt:lpstr>Step by step.</vt:lpstr>
      <vt:lpstr>End  of  step by step</vt:lpstr>
      <vt:lpstr>Questions?  </vt:lpstr>
      <vt:lpstr>Useful reminders for every teacher</vt:lpstr>
      <vt:lpstr>PowerPoint Presentation</vt:lpstr>
      <vt:lpstr>Useful reminders for every teacher</vt:lpstr>
      <vt:lpstr>PowerPoint Presentation</vt:lpstr>
      <vt:lpstr>Useful reminders for every teacher</vt:lpstr>
      <vt:lpstr>PowerPoint Presentation</vt:lpstr>
      <vt:lpstr>Useful reminders for every teacher</vt:lpstr>
      <vt:lpstr>PowerPoint Presentation</vt:lpstr>
      <vt:lpstr>The  boring   bit . . . </vt:lpstr>
      <vt:lpstr>And the latest by Ofsted is …</vt:lpstr>
      <vt:lpstr>PowerPoint Presentation</vt:lpstr>
      <vt:lpstr>PowerPoint Presentation</vt:lpstr>
      <vt:lpstr>PowerPoint Presentation</vt:lpstr>
      <vt:lpstr>The importance evidence and impact</vt:lpstr>
      <vt:lpstr>PowerPoint Presentation</vt:lpstr>
      <vt:lpstr>Ofsted affirmation:</vt:lpstr>
      <vt:lpstr>Evidence:</vt:lpstr>
      <vt:lpstr>Stickability!</vt:lpstr>
      <vt:lpstr>Stickability: continued</vt:lpstr>
      <vt:lpstr>The original plan</vt:lpstr>
      <vt:lpstr>Stickability?</vt:lpstr>
      <vt:lpstr>Meta-cognitive planning:</vt:lpstr>
      <vt:lpstr>Make it stick!</vt:lpstr>
      <vt:lpstr>Stage 1: The day ahead…</vt:lpstr>
      <vt:lpstr>Questions?  </vt:lpstr>
      <vt:lpstr>Evidence-based research</vt:lpstr>
      <vt:lpstr>The Teacher</vt:lpstr>
      <vt:lpstr>Effect sizes: </vt:lpstr>
      <vt:lpstr>PowerPoint Presentation</vt:lpstr>
      <vt:lpstr>PowerPoint Presentation</vt:lpstr>
      <vt:lpstr>Real-time Tweets:</vt:lpstr>
      <vt:lpstr>Real-time photos:</vt:lpstr>
      <vt:lpstr>Variations to support lesson reflection</vt:lpstr>
      <vt:lpstr>Example:</vt:lpstr>
      <vt:lpstr>Example:</vt:lpstr>
      <vt:lpstr>Open doors …</vt:lpstr>
      <vt:lpstr>Introducing  </vt:lpstr>
      <vt:lpstr>Automatic seating plans!</vt:lpstr>
      <vt:lpstr>Click and drag manually …</vt:lpstr>
      <vt:lpstr>Display / Hide data</vt:lpstr>
      <vt:lpstr>Target grade, Current grade, KS2 average score, Pupil Premium and SEN</vt:lpstr>
      <vt:lpstr>Questions?</vt:lpstr>
      <vt:lpstr>Find out more . . .</vt:lpstr>
      <vt:lpstr>5 Minute Series</vt:lpstr>
      <vt:lpstr>The series: </vt:lpstr>
      <vt:lpstr>PowerPoint Presentation</vt:lpstr>
      <vt:lpstr>Thank you!</vt:lpstr>
      <vt:lpstr>PowerPoint Presentation</vt:lpstr>
    </vt:vector>
  </TitlesOfParts>
  <Company>@TeacherToolkit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5 Minute Lesson Plan</dc:title>
  <dc:subject>Lesson Planning</dc:subject>
  <dc:creator>Ross Morrison McGill</dc:creator>
  <cp:keywords>Lesson Planning</cp:keywords>
  <dc:description>The 5 Minute Lesson Plan is by @TeacherToolkit ( Ross Morrison McGill ) and is licensed under a Creative Commons Attribution-NonCommercial-NoDerivs 3.0 Unported License. Based on all work published at www.teachertoolkit.me.</dc:description>
  <cp:lastModifiedBy>qkstaff</cp:lastModifiedBy>
  <cp:revision>123</cp:revision>
  <dcterms:created xsi:type="dcterms:W3CDTF">2013-11-06T17:28:56Z</dcterms:created>
  <dcterms:modified xsi:type="dcterms:W3CDTF">2015-02-16T16:05:16Z</dcterms:modified>
</cp:coreProperties>
</file>