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71"/>
  </p:notesMasterIdLst>
  <p:handoutMasterIdLst>
    <p:handoutMasterId r:id="rId72"/>
  </p:handoutMasterIdLst>
  <p:sldIdLst>
    <p:sldId id="483" r:id="rId3"/>
    <p:sldId id="489" r:id="rId4"/>
    <p:sldId id="484" r:id="rId5"/>
    <p:sldId id="369" r:id="rId6"/>
    <p:sldId id="370" r:id="rId7"/>
    <p:sldId id="371" r:id="rId8"/>
    <p:sldId id="481" r:id="rId9"/>
    <p:sldId id="418" r:id="rId10"/>
    <p:sldId id="372" r:id="rId11"/>
    <p:sldId id="480" r:id="rId12"/>
    <p:sldId id="373" r:id="rId13"/>
    <p:sldId id="341" r:id="rId14"/>
    <p:sldId id="448" r:id="rId15"/>
    <p:sldId id="430" r:id="rId16"/>
    <p:sldId id="470" r:id="rId17"/>
    <p:sldId id="441" r:id="rId18"/>
    <p:sldId id="471" r:id="rId19"/>
    <p:sldId id="315" r:id="rId20"/>
    <p:sldId id="488" r:id="rId21"/>
    <p:sldId id="472" r:id="rId22"/>
    <p:sldId id="434" r:id="rId23"/>
    <p:sldId id="422" r:id="rId24"/>
    <p:sldId id="352" r:id="rId25"/>
    <p:sldId id="342" r:id="rId26"/>
    <p:sldId id="259" r:id="rId27"/>
    <p:sldId id="464" r:id="rId28"/>
    <p:sldId id="465" r:id="rId29"/>
    <p:sldId id="466" r:id="rId30"/>
    <p:sldId id="467" r:id="rId31"/>
    <p:sldId id="468" r:id="rId32"/>
    <p:sldId id="469" r:id="rId33"/>
    <p:sldId id="399" r:id="rId34"/>
    <p:sldId id="359" r:id="rId35"/>
    <p:sldId id="426" r:id="rId36"/>
    <p:sldId id="462" r:id="rId37"/>
    <p:sldId id="339" r:id="rId38"/>
    <p:sldId id="454" r:id="rId39"/>
    <p:sldId id="436" r:id="rId40"/>
    <p:sldId id="365" r:id="rId41"/>
    <p:sldId id="402" r:id="rId42"/>
    <p:sldId id="396" r:id="rId43"/>
    <p:sldId id="476" r:id="rId44"/>
    <p:sldId id="477" r:id="rId45"/>
    <p:sldId id="478" r:id="rId46"/>
    <p:sldId id="479" r:id="rId47"/>
    <p:sldId id="351" r:id="rId48"/>
    <p:sldId id="459" r:id="rId49"/>
    <p:sldId id="382" r:id="rId50"/>
    <p:sldId id="453" r:id="rId51"/>
    <p:sldId id="482" r:id="rId52"/>
    <p:sldId id="455" r:id="rId53"/>
    <p:sldId id="425" r:id="rId54"/>
    <p:sldId id="458" r:id="rId55"/>
    <p:sldId id="424" r:id="rId56"/>
    <p:sldId id="473" r:id="rId57"/>
    <p:sldId id="457" r:id="rId58"/>
    <p:sldId id="474" r:id="rId59"/>
    <p:sldId id="456" r:id="rId60"/>
    <p:sldId id="354" r:id="rId61"/>
    <p:sldId id="295" r:id="rId62"/>
    <p:sldId id="309" r:id="rId63"/>
    <p:sldId id="347" r:id="rId64"/>
    <p:sldId id="393" r:id="rId65"/>
    <p:sldId id="276" r:id="rId66"/>
    <p:sldId id="440" r:id="rId67"/>
    <p:sldId id="485" r:id="rId68"/>
    <p:sldId id="486" r:id="rId69"/>
    <p:sldId id="487"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tting up" id="{EFBE0E9D-7D19-5F40-84FE-A6220053CE6B}">
          <p14:sldIdLst>
            <p14:sldId id="483"/>
            <p14:sldId id="489"/>
            <p14:sldId id="484"/>
            <p14:sldId id="369"/>
            <p14:sldId id="370"/>
            <p14:sldId id="371"/>
            <p14:sldId id="481"/>
            <p14:sldId id="418"/>
          </p14:sldIdLst>
        </p14:section>
        <p14:section name="Introduction" id="{EC516434-EC21-F74F-AAC2-2C326D5823E2}">
          <p14:sldIdLst>
            <p14:sldId id="372"/>
            <p14:sldId id="480"/>
            <p14:sldId id="373"/>
          </p14:sldIdLst>
        </p14:section>
        <p14:section name="Quick Start: How #TakeAwayHmk came to be?" id="{39081990-FC8E-D642-BDE2-FF9B01488CCA}">
          <p14:sldIdLst>
            <p14:sldId id="341"/>
            <p14:sldId id="448"/>
            <p14:sldId id="430"/>
            <p14:sldId id="470"/>
            <p14:sldId id="441"/>
            <p14:sldId id="471"/>
            <p14:sldId id="315"/>
            <p14:sldId id="488"/>
            <p14:sldId id="472"/>
            <p14:sldId id="434"/>
            <p14:sldId id="422"/>
            <p14:sldId id="352"/>
          </p14:sldIdLst>
        </p14:section>
        <p14:section name="Using the plan" id="{5FBB2112-0FB4-4E55-A3DB-E2852022A747}">
          <p14:sldIdLst>
            <p14:sldId id="342"/>
            <p14:sldId id="259"/>
            <p14:sldId id="464"/>
            <p14:sldId id="465"/>
            <p14:sldId id="466"/>
            <p14:sldId id="467"/>
            <p14:sldId id="468"/>
            <p14:sldId id="469"/>
            <p14:sldId id="399"/>
            <p14:sldId id="359"/>
            <p14:sldId id="426"/>
            <p14:sldId id="462"/>
          </p14:sldIdLst>
        </p14:section>
        <p14:section name="The importance of homework" id="{719CA76C-30FD-F348-8528-283227F65C7B}">
          <p14:sldIdLst>
            <p14:sldId id="339"/>
            <p14:sldId id="454"/>
            <p14:sldId id="436"/>
            <p14:sldId id="365"/>
            <p14:sldId id="402"/>
            <p14:sldId id="396"/>
            <p14:sldId id="476"/>
            <p14:sldId id="477"/>
            <p14:sldId id="478"/>
            <p14:sldId id="479"/>
            <p14:sldId id="351"/>
            <p14:sldId id="459"/>
          </p14:sldIdLst>
        </p14:section>
        <p14:section name="What do Ofsted say?" id="{7D6A5A57-C093-5445-97AA-54378E7D69F9}">
          <p14:sldIdLst>
            <p14:sldId id="382"/>
            <p14:sldId id="453"/>
            <p14:sldId id="482"/>
            <p14:sldId id="455"/>
          </p14:sldIdLst>
        </p14:section>
        <p14:section name="Evidence &amp; Reflection" id="{A13004FC-64B0-C845-AC7F-B9C73130686D}">
          <p14:sldIdLst>
            <p14:sldId id="425"/>
            <p14:sldId id="458"/>
            <p14:sldId id="424"/>
            <p14:sldId id="473"/>
            <p14:sldId id="457"/>
            <p14:sldId id="474"/>
            <p14:sldId id="456"/>
            <p14:sldId id="354"/>
            <p14:sldId id="295"/>
            <p14:sldId id="309"/>
          </p14:sldIdLst>
        </p14:section>
        <p14:section name="Wrap up et al" id="{A66AAE30-3CA1-E542-A5D4-1C79A886B43A}">
          <p14:sldIdLst>
            <p14:sldId id="347"/>
            <p14:sldId id="393"/>
            <p14:sldId id="276"/>
            <p14:sldId id="440"/>
            <p14:sldId id="485"/>
            <p14:sldId id="486"/>
            <p14:sldId id="48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66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12" autoAdjust="0"/>
    <p:restoredTop sz="66307" autoAdjust="0"/>
  </p:normalViewPr>
  <p:slideViewPr>
    <p:cSldViewPr snapToGrid="0" snapToObjects="1">
      <p:cViewPr varScale="1">
        <p:scale>
          <a:sx n="49" d="100"/>
          <a:sy n="49" d="100"/>
        </p:scale>
        <p:origin x="1278" y="4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8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208AAE-44D7-4167-85A6-AEBFD26BFB4A}" type="datetimeFigureOut">
              <a:rPr lang="en-GB" smtClean="0"/>
              <a:t>16/02/2015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AC11E77-030B-41D8-945F-18DD2229359E}" type="slidenum">
              <a:rPr lang="en-GB" smtClean="0"/>
              <a:t>‹#›</a:t>
            </a:fld>
            <a:endParaRPr lang="en-GB"/>
          </a:p>
        </p:txBody>
      </p:sp>
    </p:spTree>
    <p:extLst>
      <p:ext uri="{BB962C8B-B14F-4D97-AF65-F5344CB8AC3E}">
        <p14:creationId xmlns:p14="http://schemas.microsoft.com/office/powerpoint/2010/main" val="3598121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09E4A0-11CB-BF46-A8CA-E1D1AF1A1F59}" type="datetimeFigureOut">
              <a:rPr lang="en-US" smtClean="0"/>
              <a:t>2/16/2015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0F70FE-B808-7843-8872-EB59B83902E0}" type="slidenum">
              <a:rPr lang="en-US" smtClean="0"/>
              <a:t>‹#›</a:t>
            </a:fld>
            <a:endParaRPr lang="en-US"/>
          </a:p>
        </p:txBody>
      </p:sp>
    </p:spTree>
    <p:extLst>
      <p:ext uri="{BB962C8B-B14F-4D97-AF65-F5344CB8AC3E}">
        <p14:creationId xmlns:p14="http://schemas.microsoft.com/office/powerpoint/2010/main" val="14221995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creativecommons.org/licenses/by-nc-nd/3.0/deed.en_US" TargetMode="External"/><Relationship Id="rId3" Type="http://schemas.openxmlformats.org/officeDocument/2006/relationships/hyperlink" Target="https://www.youtube.com/watch?v=RxsOVK4syxU" TargetMode="External"/><Relationship Id="rId7" Type="http://schemas.openxmlformats.org/officeDocument/2006/relationships/hyperlink" Target="http://teachertoolkit.me/contact-me/"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teachertoolkitdotme.files.wordpress.com/2014/01/year-9-iris-export-for-teachertoolkit-blog.m4v" TargetMode="External"/><Relationship Id="rId5" Type="http://schemas.openxmlformats.org/officeDocument/2006/relationships/hyperlink" Target="http://bit.ly/5MinVideo" TargetMode="External"/><Relationship Id="rId4" Type="http://schemas.openxmlformats.org/officeDocument/2006/relationships/hyperlink" Target="http://youtu.be/lByDfPOG0LA?t=22s" TargetMode="External"/><Relationship Id="rId9" Type="http://schemas.openxmlformats.org/officeDocument/2006/relationships/hyperlink" Target="http://teachertoolkit.me/2013/08/28/thwart-the-grim-reaper-ofsted-reworks-sep-13/www.teachertoolkit.me"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53.xml.rels><?xml version="1.0" encoding="UTF-8" standalone="yes"?>
<Relationships xmlns="http://schemas.openxmlformats.org/package/2006/relationships"><Relationship Id="rId8" Type="http://schemas.openxmlformats.org/officeDocument/2006/relationships/hyperlink" Target="http://en.wikipedia.org/wiki/Memory" TargetMode="External"/><Relationship Id="rId3" Type="http://schemas.openxmlformats.org/officeDocument/2006/relationships/hyperlink" Target="http://teachertoolkit.me/contact-me/" TargetMode="External"/><Relationship Id="rId7" Type="http://schemas.openxmlformats.org/officeDocument/2006/relationships/hyperlink" Target="http://en.wikipedia.org/wiki/Attention"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en.wikipedia.org/wiki/Mental_processes" TargetMode="External"/><Relationship Id="rId11" Type="http://schemas.openxmlformats.org/officeDocument/2006/relationships/hyperlink" Target="http://en.wikipedia.org/wiki/Thinking" TargetMode="External"/><Relationship Id="rId5" Type="http://schemas.openxmlformats.org/officeDocument/2006/relationships/hyperlink" Target="http://teachertoolkit.me/2013/08/28/thwart-the-grim-reaper-ofsted-reworks-sep-13/www.teachertoolkit.me" TargetMode="External"/><Relationship Id="rId10" Type="http://schemas.openxmlformats.org/officeDocument/2006/relationships/hyperlink" Target="http://en.wikipedia.org/wiki/Creativity" TargetMode="External"/><Relationship Id="rId4" Type="http://schemas.openxmlformats.org/officeDocument/2006/relationships/hyperlink" Target="http://creativecommons.org/licenses/by-nc-nd/3.0/deed.en_US" TargetMode="External"/><Relationship Id="rId9" Type="http://schemas.openxmlformats.org/officeDocument/2006/relationships/hyperlink" Target="http://en.wikipedia.org/wiki/Perception"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twitter.com/search?q=#5minplan&amp;src=savs&amp;f=realtime" TargetMode="External"/><Relationship Id="rId7" Type="http://schemas.openxmlformats.org/officeDocument/2006/relationships/hyperlink" Target="http://teachertoolkit.me/2013/08/28/thwart-the-grim-reaper-ofsted-reworks-sep-13/www.teachertoolkit.me"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creativecommons.org/licenses/by-nc-nd/3.0/deed.en_US" TargetMode="External"/><Relationship Id="rId5" Type="http://schemas.openxmlformats.org/officeDocument/2006/relationships/hyperlink" Target="http://teachertoolkit.me/contact-me/" TargetMode="External"/><Relationship Id="rId4" Type="http://schemas.openxmlformats.org/officeDocument/2006/relationships/hyperlink" Target="https://twitter.com/search?f=realtime&amp;q=#takeawayhmk&amp;src=tyah"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twitter.com/search?q=#5minplan&amp;src=savs&amp;f=realtime" TargetMode="External"/><Relationship Id="rId7" Type="http://schemas.openxmlformats.org/officeDocument/2006/relationships/hyperlink" Target="http://teachertoolkit.me/2013/08/28/thwart-the-grim-reaper-ofsted-reworks-sep-13/www.teachertoolkit.me"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creativecommons.org/licenses/by-nc-nd/3.0/deed.en_US" TargetMode="External"/><Relationship Id="rId5" Type="http://schemas.openxmlformats.org/officeDocument/2006/relationships/hyperlink" Target="http://teachertoolkit.me/contact-me/" TargetMode="External"/><Relationship Id="rId4" Type="http://schemas.openxmlformats.org/officeDocument/2006/relationships/hyperlink" Target="https://twitter.com/search?q=#5minplan&amp;src=savs&amp;mode=photos"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6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Videos needed: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r>
              <a:rPr lang="en-US" sz="1200" dirty="0" smtClean="0"/>
              <a:t>Taylor</a:t>
            </a:r>
            <a:r>
              <a:rPr lang="en-US" sz="1200" baseline="0" dirty="0" smtClean="0"/>
              <a:t> Mali – What teachers make? = </a:t>
            </a:r>
            <a:r>
              <a:rPr lang="en-US" dirty="0" smtClean="0">
                <a:hlinkClick r:id="rId3"/>
              </a:rPr>
              <a:t>https://www.youtube.com/watch?v=RxsOVK4syxU</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Lamont Carey – I can’t read = </a:t>
            </a:r>
            <a:r>
              <a:rPr lang="en-GB" sz="1200" dirty="0" smtClean="0">
                <a:hlinkClick r:id="rId4"/>
              </a:rPr>
              <a:t>http://youtu.be/lByDfPOG0LA?t=22s</a:t>
            </a:r>
            <a:r>
              <a:rPr lang="en-GB"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5 Minute Lesson Plan = </a:t>
            </a:r>
            <a:r>
              <a:rPr lang="en-US" dirty="0" smtClean="0">
                <a:hlinkClick r:id="rId5"/>
              </a:rPr>
              <a:t>http://bit.ly/5MinVideo</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IRIS myself: </a:t>
            </a:r>
            <a:r>
              <a:rPr lang="en-US" sz="1200" dirty="0" smtClean="0">
                <a:hlinkClick r:id="rId6"/>
              </a:rPr>
              <a:t>https://teachertoolkitdotme.files.wordpress.com/2014/01/year-9-iris-export-for-teachertoolkit-blog.m4v</a:t>
            </a:r>
            <a:r>
              <a:rPr lang="en-US" sz="1200" dirty="0" smtClean="0"/>
              <a:t> </a:t>
            </a:r>
          </a:p>
          <a:p>
            <a:endParaRPr lang="en-US" dirty="0" smtClean="0"/>
          </a:p>
          <a:p>
            <a:r>
              <a:rPr lang="en-US" b="1" dirty="0" smtClean="0"/>
              <a:t>Resources:</a:t>
            </a:r>
          </a:p>
          <a:p>
            <a:r>
              <a:rPr lang="en-US" dirty="0" smtClean="0"/>
              <a:t>Keywords</a:t>
            </a:r>
            <a:r>
              <a:rPr lang="en-US" baseline="0" dirty="0" smtClean="0"/>
              <a:t> for literateness?</a:t>
            </a:r>
          </a:p>
          <a:p>
            <a:r>
              <a:rPr lang="en-US" baseline="0" dirty="0" smtClean="0"/>
              <a:t>IPEVO camera?</a:t>
            </a:r>
          </a:p>
          <a:p>
            <a:r>
              <a:rPr lang="en-US" baseline="0" dirty="0" smtClean="0"/>
              <a:t>Latest reading book?</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7"/>
              </a:rPr>
              <a:t>Ross Morrison McGill</a:t>
            </a:r>
            <a:r>
              <a:rPr lang="en-US" sz="1200" dirty="0" smtClean="0"/>
              <a:t> ) and is licensed under a </a:t>
            </a:r>
            <a:r>
              <a:rPr lang="en-US" sz="1200" dirty="0" smtClean="0">
                <a:hlinkClick r:id="rId8"/>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9"/>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a:t>
            </a:fld>
            <a:endParaRPr lang="en-US"/>
          </a:p>
        </p:txBody>
      </p:sp>
    </p:spTree>
    <p:extLst>
      <p:ext uri="{BB962C8B-B14F-4D97-AF65-F5344CB8AC3E}">
        <p14:creationId xmlns:p14="http://schemas.microsoft.com/office/powerpoint/2010/main" val="3989360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11</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12</a:t>
            </a:fld>
            <a:endParaRPr lang="en-US"/>
          </a:p>
        </p:txBody>
      </p:sp>
    </p:spTree>
    <p:extLst>
      <p:ext uri="{BB962C8B-B14F-4D97-AF65-F5344CB8AC3E}">
        <p14:creationId xmlns:p14="http://schemas.microsoft.com/office/powerpoint/2010/main" val="3069115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a:t>
            </a:r>
            <a:r>
              <a:rPr lang="en-US" sz="1200" dirty="0" err="1" smtClean="0">
                <a:hlinkClick r:id="rId4"/>
              </a:rPr>
              <a:t>NonCommercial</a:t>
            </a:r>
            <a:r>
              <a:rPr lang="en-US" sz="1200" dirty="0" smtClean="0">
                <a:hlinkClick r:id="rId4"/>
              </a:rPr>
              <a:t>-</a:t>
            </a:r>
            <a:r>
              <a:rPr lang="en-US" sz="1200" dirty="0" err="1" smtClean="0">
                <a:hlinkClick r:id="rId4"/>
              </a:rPr>
              <a:t>NoDerivs</a:t>
            </a:r>
            <a:r>
              <a:rPr lang="en-US" sz="1200" dirty="0" smtClean="0">
                <a:hlinkClick r:id="rId4"/>
              </a:rPr>
              <a:t> 3.0 </a:t>
            </a:r>
            <a:r>
              <a:rPr lang="en-US" sz="1200" dirty="0" err="1" smtClean="0">
                <a:hlinkClick r:id="rId4"/>
              </a:rPr>
              <a:t>Unported</a:t>
            </a:r>
            <a:r>
              <a:rPr lang="en-US" sz="1200" dirty="0" smtClean="0">
                <a:hlinkClick r:id="rId4"/>
              </a:rPr>
              <a:t>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GB" dirty="0" smtClean="0"/>
          </a:p>
          <a:p>
            <a:endParaRPr lang="en-GB" dirty="0" smtClean="0"/>
          </a:p>
        </p:txBody>
      </p:sp>
      <p:sp>
        <p:nvSpPr>
          <p:cNvPr id="4" name="Slide Number Placeholder 3"/>
          <p:cNvSpPr>
            <a:spLocks noGrp="1"/>
          </p:cNvSpPr>
          <p:nvPr>
            <p:ph type="sldNum" sz="quarter" idx="10"/>
          </p:nvPr>
        </p:nvSpPr>
        <p:spPr/>
        <p:txBody>
          <a:bodyPr/>
          <a:lstStyle/>
          <a:p>
            <a:fld id="{F7D22080-5E5F-4378-8E45-A88751310A35}" type="slidenum">
              <a:rPr lang="en-GB" smtClean="0"/>
              <a:t>13</a:t>
            </a:fld>
            <a:endParaRPr lang="en-GB"/>
          </a:p>
        </p:txBody>
      </p:sp>
    </p:spTree>
    <p:extLst>
      <p:ext uri="{BB962C8B-B14F-4D97-AF65-F5344CB8AC3E}">
        <p14:creationId xmlns:p14="http://schemas.microsoft.com/office/powerpoint/2010/main" val="2381573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 learners</a:t>
            </a:r>
          </a:p>
          <a:p>
            <a:r>
              <a:rPr lang="en-US" dirty="0" smtClean="0"/>
              <a:t>Levels</a:t>
            </a:r>
          </a:p>
          <a:p>
            <a:r>
              <a:rPr lang="en-US" dirty="0" smtClean="0"/>
              <a:t>Keywords</a:t>
            </a:r>
          </a:p>
          <a:p>
            <a:r>
              <a:rPr lang="en-US" dirty="0" smtClean="0"/>
              <a:t>Scribble</a:t>
            </a:r>
            <a:r>
              <a:rPr lang="en-US" baseline="0" dirty="0" smtClean="0"/>
              <a:t> NOT type</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14</a:t>
            </a:fld>
            <a:endParaRPr lang="en-US"/>
          </a:p>
        </p:txBody>
      </p:sp>
    </p:spTree>
    <p:extLst>
      <p:ext uri="{BB962C8B-B14F-4D97-AF65-F5344CB8AC3E}">
        <p14:creationId xmlns:p14="http://schemas.microsoft.com/office/powerpoint/2010/main" val="2535725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15</a:t>
            </a:fld>
            <a:endParaRPr lang="en-US"/>
          </a:p>
        </p:txBody>
      </p:sp>
    </p:spTree>
    <p:extLst>
      <p:ext uri="{BB962C8B-B14F-4D97-AF65-F5344CB8AC3E}">
        <p14:creationId xmlns:p14="http://schemas.microsoft.com/office/powerpoint/2010/main" val="792646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16</a:t>
            </a:fld>
            <a:endParaRPr lang="en-US"/>
          </a:p>
        </p:txBody>
      </p:sp>
    </p:spTree>
    <p:extLst>
      <p:ext uri="{BB962C8B-B14F-4D97-AF65-F5344CB8AC3E}">
        <p14:creationId xmlns:p14="http://schemas.microsoft.com/office/powerpoint/2010/main" val="2535725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17</a:t>
            </a:fld>
            <a:endParaRPr lang="en-US"/>
          </a:p>
        </p:txBody>
      </p:sp>
    </p:spTree>
    <p:extLst>
      <p:ext uri="{BB962C8B-B14F-4D97-AF65-F5344CB8AC3E}">
        <p14:creationId xmlns:p14="http://schemas.microsoft.com/office/powerpoint/2010/main" val="792646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18</a:t>
            </a:fld>
            <a:endParaRPr lang="en-US"/>
          </a:p>
        </p:txBody>
      </p:sp>
    </p:spTree>
    <p:extLst>
      <p:ext uri="{BB962C8B-B14F-4D97-AF65-F5344CB8AC3E}">
        <p14:creationId xmlns:p14="http://schemas.microsoft.com/office/powerpoint/2010/main" val="2535725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19</a:t>
            </a:fld>
            <a:endParaRPr lang="en-US"/>
          </a:p>
        </p:txBody>
      </p:sp>
    </p:spTree>
    <p:extLst>
      <p:ext uri="{BB962C8B-B14F-4D97-AF65-F5344CB8AC3E}">
        <p14:creationId xmlns:p14="http://schemas.microsoft.com/office/powerpoint/2010/main" val="2672415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20</a:t>
            </a:fld>
            <a:endParaRPr lang="en-US"/>
          </a:p>
        </p:txBody>
      </p:sp>
    </p:spTree>
    <p:extLst>
      <p:ext uri="{BB962C8B-B14F-4D97-AF65-F5344CB8AC3E}">
        <p14:creationId xmlns:p14="http://schemas.microsoft.com/office/powerpoint/2010/main" val="792646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Kick off after this slide.</a:t>
            </a:r>
          </a:p>
          <a:p>
            <a:pPr eaLnBrk="1" hangingPunct="1">
              <a:spcBef>
                <a:spcPct val="0"/>
              </a:spcBef>
            </a:pPr>
            <a:r>
              <a:rPr lang="en-US" altLang="en-US" smtClean="0"/>
              <a:t>All slides previously, rotate with clicker by hand as staff come and sign in ….</a:t>
            </a:r>
          </a:p>
          <a:p>
            <a:pPr eaLnBrk="1" hangingPunct="1">
              <a:spcBef>
                <a:spcPct val="0"/>
              </a:spcBef>
            </a:pPr>
            <a:endParaRPr lang="en-US" altLang="en-US" smtClean="0"/>
          </a:p>
          <a:p>
            <a:pPr eaLnBrk="1" hangingPunct="1">
              <a:spcBef>
                <a:spcPct val="0"/>
              </a:spcBef>
            </a:pPr>
            <a:r>
              <a:rPr lang="en-US" altLang="en-US" smtClean="0"/>
              <a:t> </a:t>
            </a: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D86B3F2E-6BBC-4A00-9E9A-5FF12C0C8D1F}" type="slidenum">
              <a:rPr lang="en-US" altLang="en-US" smtClean="0"/>
              <a:pPr/>
              <a:t>2</a:t>
            </a:fld>
            <a:endParaRPr lang="en-US" altLang="en-US" smtClean="0"/>
          </a:p>
        </p:txBody>
      </p:sp>
    </p:spTree>
    <p:extLst>
      <p:ext uri="{BB962C8B-B14F-4D97-AF65-F5344CB8AC3E}">
        <p14:creationId xmlns:p14="http://schemas.microsoft.com/office/powerpoint/2010/main" val="2315941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Move webcam</a:t>
            </a:r>
            <a:r>
              <a:rPr lang="en-US" sz="1200" baseline="0" dirty="0" smtClean="0"/>
              <a:t> to RIGHT HAND SCREEN so that it is captured in the video</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21</a:t>
            </a:fld>
            <a:endParaRPr lang="en-US"/>
          </a:p>
        </p:txBody>
      </p:sp>
    </p:spTree>
    <p:extLst>
      <p:ext uri="{BB962C8B-B14F-4D97-AF65-F5344CB8AC3E}">
        <p14:creationId xmlns:p14="http://schemas.microsoft.com/office/powerpoint/2010/main" val="2535725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22</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23</a:t>
            </a:fld>
            <a:endParaRPr lang="en-US"/>
          </a:p>
        </p:txBody>
      </p:sp>
    </p:spTree>
    <p:extLst>
      <p:ext uri="{BB962C8B-B14F-4D97-AF65-F5344CB8AC3E}">
        <p14:creationId xmlns:p14="http://schemas.microsoft.com/office/powerpoint/2010/main" val="3069115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24</a:t>
            </a:fld>
            <a:endParaRPr lang="en-US"/>
          </a:p>
        </p:txBody>
      </p:sp>
    </p:spTree>
    <p:extLst>
      <p:ext uri="{BB962C8B-B14F-4D97-AF65-F5344CB8AC3E}">
        <p14:creationId xmlns:p14="http://schemas.microsoft.com/office/powerpoint/2010/main" val="3069115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25</a:t>
            </a:fld>
            <a:endParaRPr lang="en-US"/>
          </a:p>
        </p:txBody>
      </p:sp>
    </p:spTree>
    <p:extLst>
      <p:ext uri="{BB962C8B-B14F-4D97-AF65-F5344CB8AC3E}">
        <p14:creationId xmlns:p14="http://schemas.microsoft.com/office/powerpoint/2010/main" val="792646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26</a:t>
            </a:fld>
            <a:endParaRPr lang="en-US"/>
          </a:p>
        </p:txBody>
      </p:sp>
    </p:spTree>
    <p:extLst>
      <p:ext uri="{BB962C8B-B14F-4D97-AF65-F5344CB8AC3E}">
        <p14:creationId xmlns:p14="http://schemas.microsoft.com/office/powerpoint/2010/main" val="792646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27</a:t>
            </a:fld>
            <a:endParaRPr lang="en-US"/>
          </a:p>
        </p:txBody>
      </p:sp>
    </p:spTree>
    <p:extLst>
      <p:ext uri="{BB962C8B-B14F-4D97-AF65-F5344CB8AC3E}">
        <p14:creationId xmlns:p14="http://schemas.microsoft.com/office/powerpoint/2010/main" val="792646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28</a:t>
            </a:fld>
            <a:endParaRPr lang="en-US"/>
          </a:p>
        </p:txBody>
      </p:sp>
    </p:spTree>
    <p:extLst>
      <p:ext uri="{BB962C8B-B14F-4D97-AF65-F5344CB8AC3E}">
        <p14:creationId xmlns:p14="http://schemas.microsoft.com/office/powerpoint/2010/main" val="792646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29</a:t>
            </a:fld>
            <a:endParaRPr lang="en-US"/>
          </a:p>
        </p:txBody>
      </p:sp>
    </p:spTree>
    <p:extLst>
      <p:ext uri="{BB962C8B-B14F-4D97-AF65-F5344CB8AC3E}">
        <p14:creationId xmlns:p14="http://schemas.microsoft.com/office/powerpoint/2010/main" val="792646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Bryan’s advice</a:t>
            </a:r>
          </a:p>
          <a:p>
            <a:r>
              <a:rPr lang="en-US" dirty="0" smtClean="0"/>
              <a:t>Walk through the</a:t>
            </a:r>
            <a:r>
              <a:rPr lang="en-US" baseline="0" dirty="0" smtClean="0"/>
              <a:t>  plan and ask delegates to complete</a:t>
            </a:r>
          </a:p>
          <a:p>
            <a:r>
              <a:rPr lang="en-US" baseline="0" dirty="0" smtClean="0"/>
              <a:t>30 seconds PER SLIDE</a:t>
            </a:r>
            <a:endParaRPr lang="en-US" dirty="0" smtClean="0"/>
          </a:p>
          <a:p>
            <a:endParaRPr lang="en-US" dirty="0" smtClean="0"/>
          </a:p>
          <a:p>
            <a:r>
              <a:rPr lang="en-US" dirty="0" smtClean="0"/>
              <a:t>Queries:</a:t>
            </a:r>
            <a:br>
              <a:rPr lang="en-US" dirty="0" smtClean="0"/>
            </a:br>
            <a:endParaRPr lang="en-US" dirty="0" smtClean="0"/>
          </a:p>
          <a:p>
            <a:r>
              <a:rPr lang="en-US" dirty="0" smtClean="0"/>
              <a:t>Tell</a:t>
            </a:r>
            <a:r>
              <a:rPr lang="en-US" baseline="0" dirty="0" smtClean="0"/>
              <a:t> a story – how it started</a:t>
            </a:r>
          </a:p>
          <a:p>
            <a:r>
              <a:rPr lang="en-US" baseline="0" dirty="0" smtClean="0"/>
              <a:t>Lorna Cork</a:t>
            </a:r>
          </a:p>
          <a:p>
            <a:r>
              <a:rPr lang="en-US" baseline="0" dirty="0" smtClean="0"/>
              <a:t>Jokes!</a:t>
            </a:r>
          </a:p>
          <a:p>
            <a:endParaRPr lang="en-US" baseline="0" dirty="0" smtClean="0"/>
          </a:p>
          <a:p>
            <a:r>
              <a:rPr lang="en-US" dirty="0" smtClean="0"/>
              <a:t>Keep it informal</a:t>
            </a:r>
          </a:p>
          <a:p>
            <a:r>
              <a:rPr lang="en-US" dirty="0" smtClean="0"/>
              <a:t>If</a:t>
            </a:r>
            <a:r>
              <a:rPr lang="en-US" baseline="0" dirty="0" smtClean="0"/>
              <a:t> I had my way – I would dictate how every school uses this lesson plan!</a:t>
            </a:r>
          </a:p>
          <a:p>
            <a:r>
              <a:rPr lang="en-US" baseline="0" dirty="0" smtClean="0"/>
              <a:t>Stickability to make the plan work</a:t>
            </a:r>
          </a:p>
          <a:p>
            <a:r>
              <a:rPr lang="en-US" baseline="0" dirty="0" smtClean="0"/>
              <a:t>Loose lesson plan; tight learning gains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30</a:t>
            </a:fld>
            <a:endParaRPr lang="en-US"/>
          </a:p>
        </p:txBody>
      </p:sp>
    </p:spTree>
    <p:extLst>
      <p:ext uri="{BB962C8B-B14F-4D97-AF65-F5344CB8AC3E}">
        <p14:creationId xmlns:p14="http://schemas.microsoft.com/office/powerpoint/2010/main" val="792646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p>
        </p:txBody>
      </p:sp>
      <p:sp>
        <p:nvSpPr>
          <p:cNvPr id="4" name="Slide Number Placeholder 3"/>
          <p:cNvSpPr>
            <a:spLocks noGrp="1"/>
          </p:cNvSpPr>
          <p:nvPr>
            <p:ph type="sldNum" sz="quarter" idx="10"/>
          </p:nvPr>
        </p:nvSpPr>
        <p:spPr/>
        <p:txBody>
          <a:bodyPr/>
          <a:lstStyle/>
          <a:p>
            <a:fld id="{500F70FE-B808-7843-8872-EB59B83902E0}" type="slidenum">
              <a:rPr lang="en-US" smtClean="0"/>
              <a:t>4</a:t>
            </a:fld>
            <a:endParaRPr lang="en-US" dirty="0"/>
          </a:p>
        </p:txBody>
      </p:sp>
    </p:spTree>
    <p:extLst>
      <p:ext uri="{BB962C8B-B14F-4D97-AF65-F5344CB8AC3E}">
        <p14:creationId xmlns:p14="http://schemas.microsoft.com/office/powerpoint/2010/main" val="2068987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31</a:t>
            </a:fld>
            <a:endParaRPr lang="en-US"/>
          </a:p>
        </p:txBody>
      </p:sp>
    </p:spTree>
    <p:extLst>
      <p:ext uri="{BB962C8B-B14F-4D97-AF65-F5344CB8AC3E}">
        <p14:creationId xmlns:p14="http://schemas.microsoft.com/office/powerpoint/2010/main" val="792646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32</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33</a:t>
            </a:fld>
            <a:endParaRPr lang="en-US"/>
          </a:p>
        </p:txBody>
      </p:sp>
    </p:spTree>
    <p:extLst>
      <p:ext uri="{BB962C8B-B14F-4D97-AF65-F5344CB8AC3E}">
        <p14:creationId xmlns:p14="http://schemas.microsoft.com/office/powerpoint/2010/main" val="3069115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34</a:t>
            </a:fld>
            <a:endParaRPr lang="en-US"/>
          </a:p>
        </p:txBody>
      </p:sp>
    </p:spTree>
    <p:extLst>
      <p:ext uri="{BB962C8B-B14F-4D97-AF65-F5344CB8AC3E}">
        <p14:creationId xmlns:p14="http://schemas.microsoft.com/office/powerpoint/2010/main" val="30691156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35</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36</a:t>
            </a:fld>
            <a:endParaRPr lang="en-US"/>
          </a:p>
        </p:txBody>
      </p:sp>
    </p:spTree>
    <p:extLst>
      <p:ext uri="{BB962C8B-B14F-4D97-AF65-F5344CB8AC3E}">
        <p14:creationId xmlns:p14="http://schemas.microsoft.com/office/powerpoint/2010/main" val="30691156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37</a:t>
            </a:fld>
            <a:endParaRPr lang="en-US"/>
          </a:p>
        </p:txBody>
      </p:sp>
    </p:spTree>
    <p:extLst>
      <p:ext uri="{BB962C8B-B14F-4D97-AF65-F5344CB8AC3E}">
        <p14:creationId xmlns:p14="http://schemas.microsoft.com/office/powerpoint/2010/main" val="30691156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true</a:t>
            </a:r>
            <a:r>
              <a:rPr lang="en-US" baseline="0" dirty="0" smtClean="0"/>
              <a:t> 5 Minute Plan form; Stickability – What are our aims?</a:t>
            </a:r>
          </a:p>
          <a:p>
            <a:endParaRPr lang="en-US" baseline="0" dirty="0" smtClean="0"/>
          </a:p>
          <a:p>
            <a:r>
              <a:rPr lang="en-US" dirty="0" smtClean="0"/>
              <a:t>1. individual teachers / schools who wish to use The 5 Minute Lesson Plan at a deeper level.</a:t>
            </a:r>
          </a:p>
          <a:p>
            <a:r>
              <a:rPr lang="en-US" dirty="0" smtClean="0"/>
              <a:t>2. this is only for existing users who wish to fully develop how The 5 Minute Lesson Plan is deployed within their teaching and learning settings.</a:t>
            </a:r>
          </a:p>
          <a:p>
            <a:r>
              <a:rPr lang="en-US" dirty="0" smtClean="0"/>
              <a:t>3. this process requires cognitive consideration and risk.</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b="1" dirty="0" smtClean="0"/>
          </a:p>
          <a:p>
            <a:endParaRPr lang="en-US" b="1" dirty="0" smtClean="0"/>
          </a:p>
          <a:p>
            <a:r>
              <a:rPr lang="en-US" dirty="0" smtClean="0"/>
              <a:t>This webinar will help you focus on:</a:t>
            </a:r>
          </a:p>
          <a:p>
            <a:r>
              <a:rPr lang="en-US" dirty="0" smtClean="0"/>
              <a:t>What is the fundamental aspect of the lesson, you need students to learn?</a:t>
            </a:r>
          </a:p>
          <a:p>
            <a:r>
              <a:rPr lang="en-US" dirty="0" smtClean="0"/>
              <a:t>What should students leave your classroom knowing/understanding?</a:t>
            </a:r>
          </a:p>
          <a:p>
            <a:r>
              <a:rPr lang="en-US" dirty="0" smtClean="0"/>
              <a:t>What should students return to class knowing/understanding?</a:t>
            </a:r>
          </a:p>
          <a:p>
            <a:endParaRPr lang="en-US" b="1" dirty="0"/>
          </a:p>
        </p:txBody>
      </p:sp>
      <p:sp>
        <p:nvSpPr>
          <p:cNvPr id="4" name="Slide Number Placeholder 3"/>
          <p:cNvSpPr>
            <a:spLocks noGrp="1"/>
          </p:cNvSpPr>
          <p:nvPr>
            <p:ph type="sldNum" sz="quarter" idx="10"/>
          </p:nvPr>
        </p:nvSpPr>
        <p:spPr/>
        <p:txBody>
          <a:bodyPr/>
          <a:lstStyle/>
          <a:p>
            <a:fld id="{500F70FE-B808-7843-8872-EB59B83902E0}" type="slidenum">
              <a:rPr lang="en-US" smtClean="0"/>
              <a:t>38</a:t>
            </a:fld>
            <a:endParaRPr lang="en-US"/>
          </a:p>
        </p:txBody>
      </p:sp>
    </p:spTree>
    <p:extLst>
      <p:ext uri="{BB962C8B-B14F-4D97-AF65-F5344CB8AC3E}">
        <p14:creationId xmlns:p14="http://schemas.microsoft.com/office/powerpoint/2010/main" val="3069115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a:t>
            </a:r>
            <a:r>
              <a:rPr lang="en-US" sz="1200" dirty="0" err="1" smtClean="0">
                <a:hlinkClick r:id="rId4"/>
              </a:rPr>
              <a:t>NonCommercial</a:t>
            </a:r>
            <a:r>
              <a:rPr lang="en-US" sz="1200" dirty="0" smtClean="0">
                <a:hlinkClick r:id="rId4"/>
              </a:rPr>
              <a:t>-</a:t>
            </a:r>
            <a:r>
              <a:rPr lang="en-US" sz="1200" dirty="0" err="1" smtClean="0">
                <a:hlinkClick r:id="rId4"/>
              </a:rPr>
              <a:t>NoDerivs</a:t>
            </a:r>
            <a:r>
              <a:rPr lang="en-US" sz="1200" dirty="0" smtClean="0">
                <a:hlinkClick r:id="rId4"/>
              </a:rPr>
              <a:t> 3.0 </a:t>
            </a:r>
            <a:r>
              <a:rPr lang="en-US" sz="1200" dirty="0" err="1" smtClean="0">
                <a:hlinkClick r:id="rId4"/>
              </a:rPr>
              <a:t>Unported</a:t>
            </a:r>
            <a:r>
              <a:rPr lang="en-US" sz="1200" dirty="0" smtClean="0">
                <a:hlinkClick r:id="rId4"/>
              </a:rPr>
              <a:t>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GB" dirty="0"/>
          </a:p>
        </p:txBody>
      </p:sp>
      <p:sp>
        <p:nvSpPr>
          <p:cNvPr id="4" name="Slide Number Placeholder 3"/>
          <p:cNvSpPr>
            <a:spLocks noGrp="1"/>
          </p:cNvSpPr>
          <p:nvPr>
            <p:ph type="sldNum" sz="quarter" idx="10"/>
          </p:nvPr>
        </p:nvSpPr>
        <p:spPr/>
        <p:txBody>
          <a:bodyPr/>
          <a:lstStyle/>
          <a:p>
            <a:fld id="{F7D22080-5E5F-4378-8E45-A88751310A35}" type="slidenum">
              <a:rPr lang="en-GB" smtClean="0"/>
              <a:t>39</a:t>
            </a:fld>
            <a:endParaRPr lang="en-GB"/>
          </a:p>
        </p:txBody>
      </p:sp>
    </p:spTree>
    <p:extLst>
      <p:ext uri="{BB962C8B-B14F-4D97-AF65-F5344CB8AC3E}">
        <p14:creationId xmlns:p14="http://schemas.microsoft.com/office/powerpoint/2010/main" val="23815739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40</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Even though students may NOT want homework – parents, </a:t>
            </a:r>
            <a:r>
              <a:rPr lang="en-US" sz="1200" dirty="0" err="1" smtClean="0"/>
              <a:t>headteachers</a:t>
            </a:r>
            <a:r>
              <a:rPr lang="en-US" sz="1200" dirty="0" smtClean="0"/>
              <a:t> and great teachers do!</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So, how can we add value</a:t>
            </a:r>
            <a:r>
              <a:rPr lang="en-US" sz="1200" baseline="0" dirty="0" smtClean="0"/>
              <a:t> to homework to those that it is most important to.</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The STUDENT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THE TEACHER</a:t>
            </a:r>
            <a:endParaRPr lang="en-US" sz="1200"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5</a:t>
            </a:fld>
            <a:endParaRPr lang="en-US" dirty="0"/>
          </a:p>
        </p:txBody>
      </p:sp>
    </p:spTree>
    <p:extLst>
      <p:ext uri="{BB962C8B-B14F-4D97-AF65-F5344CB8AC3E}">
        <p14:creationId xmlns:p14="http://schemas.microsoft.com/office/powerpoint/2010/main" val="20689878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41</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eaLnBrk="1" hangingPunct="1">
              <a:lnSpc>
                <a:spcPct val="90000"/>
              </a:lnSpc>
              <a:buFontTx/>
              <a:buNone/>
            </a:pPr>
            <a:r>
              <a:rPr lang="en-US" sz="1200" b="0" dirty="0" smtClean="0">
                <a:latin typeface="+mn-lt"/>
              </a:rPr>
              <a:t>Q2 = </a:t>
            </a:r>
            <a:r>
              <a:rPr lang="en-US" altLang="en-US" sz="1200" b="0" dirty="0" smtClean="0">
                <a:latin typeface="+mn-lt"/>
              </a:rPr>
              <a:t>Are parents willing to help?</a:t>
            </a:r>
          </a:p>
          <a:p>
            <a:pPr eaLnBrk="1" hangingPunct="1">
              <a:lnSpc>
                <a:spcPct val="90000"/>
              </a:lnSpc>
              <a:buFontTx/>
              <a:buNone/>
            </a:pPr>
            <a:r>
              <a:rPr lang="en-US" altLang="en-US" sz="1200" b="0" dirty="0" smtClean="0">
                <a:latin typeface="+mn-lt"/>
              </a:rPr>
              <a:t>-Does the student have to work to help out family?</a:t>
            </a:r>
          </a:p>
          <a:p>
            <a:pPr eaLnBrk="1" hangingPunct="1">
              <a:lnSpc>
                <a:spcPct val="90000"/>
              </a:lnSpc>
              <a:buFontTx/>
              <a:buNone/>
            </a:pPr>
            <a:r>
              <a:rPr lang="en-US" altLang="en-US" sz="1200" b="0" dirty="0" smtClean="0">
                <a:latin typeface="+mn-lt"/>
              </a:rPr>
              <a:t>-Is their an appropriate place for the student to work?</a:t>
            </a:r>
          </a:p>
          <a:p>
            <a:pPr eaLnBrk="1" hangingPunct="1">
              <a:lnSpc>
                <a:spcPct val="90000"/>
              </a:lnSpc>
              <a:buFontTx/>
              <a:buNone/>
            </a:pPr>
            <a:r>
              <a:rPr lang="en-US" altLang="en-US" sz="1200" b="0" dirty="0" smtClean="0">
                <a:latin typeface="+mn-lt"/>
              </a:rPr>
              <a:t>-Is the student involved in extracurricular activities</a:t>
            </a:r>
            <a:endParaRPr lang="en-US" sz="1200" b="0" dirty="0" smtClean="0">
              <a:latin typeface="+mn-lt"/>
            </a:endParaRPr>
          </a:p>
        </p:txBody>
      </p:sp>
      <p:sp>
        <p:nvSpPr>
          <p:cNvPr id="4" name="Slide Number Placeholder 3"/>
          <p:cNvSpPr>
            <a:spLocks noGrp="1"/>
          </p:cNvSpPr>
          <p:nvPr>
            <p:ph type="sldNum" sz="quarter" idx="10"/>
          </p:nvPr>
        </p:nvSpPr>
        <p:spPr/>
        <p:txBody>
          <a:bodyPr/>
          <a:lstStyle/>
          <a:p>
            <a:fld id="{500F70FE-B808-7843-8872-EB59B83902E0}" type="slidenum">
              <a:rPr lang="en-US" smtClean="0"/>
              <a:t>42</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eaLnBrk="1" hangingPunct="1">
              <a:lnSpc>
                <a:spcPct val="90000"/>
              </a:lnSpc>
              <a:buFontTx/>
              <a:buNone/>
            </a:pPr>
            <a:r>
              <a:rPr lang="en-US" sz="1200" b="0" dirty="0" smtClean="0">
                <a:latin typeface="+mn-lt"/>
              </a:rPr>
              <a:t>Q2 = </a:t>
            </a:r>
            <a:r>
              <a:rPr lang="en-US" altLang="en-US" sz="1200" b="0" dirty="0" smtClean="0">
                <a:latin typeface="+mn-lt"/>
              </a:rPr>
              <a:t>Are parents willing to help?</a:t>
            </a:r>
          </a:p>
          <a:p>
            <a:pPr eaLnBrk="1" hangingPunct="1">
              <a:lnSpc>
                <a:spcPct val="90000"/>
              </a:lnSpc>
              <a:buFontTx/>
              <a:buNone/>
            </a:pPr>
            <a:r>
              <a:rPr lang="en-US" altLang="en-US" sz="1200" b="0" dirty="0" smtClean="0">
                <a:latin typeface="+mn-lt"/>
              </a:rPr>
              <a:t>-Does the student have to work to help out family?</a:t>
            </a:r>
          </a:p>
          <a:p>
            <a:pPr eaLnBrk="1" hangingPunct="1">
              <a:lnSpc>
                <a:spcPct val="90000"/>
              </a:lnSpc>
              <a:buFontTx/>
              <a:buNone/>
            </a:pPr>
            <a:r>
              <a:rPr lang="en-US" altLang="en-US" sz="1200" b="0" dirty="0" smtClean="0">
                <a:latin typeface="+mn-lt"/>
              </a:rPr>
              <a:t>-Is their an appropriate place for the student to work?</a:t>
            </a:r>
          </a:p>
          <a:p>
            <a:pPr eaLnBrk="1" hangingPunct="1">
              <a:lnSpc>
                <a:spcPct val="90000"/>
              </a:lnSpc>
              <a:buFontTx/>
              <a:buNone/>
            </a:pPr>
            <a:r>
              <a:rPr lang="en-US" altLang="en-US" sz="1200" b="0" dirty="0" smtClean="0">
                <a:latin typeface="+mn-lt"/>
              </a:rPr>
              <a:t>-Is the student involved in extracurricular activities</a:t>
            </a:r>
            <a:endParaRPr lang="en-US" sz="1200" b="0" dirty="0" smtClean="0">
              <a:latin typeface="+mn-lt"/>
            </a:endParaRPr>
          </a:p>
        </p:txBody>
      </p:sp>
      <p:sp>
        <p:nvSpPr>
          <p:cNvPr id="4" name="Slide Number Placeholder 3"/>
          <p:cNvSpPr>
            <a:spLocks noGrp="1"/>
          </p:cNvSpPr>
          <p:nvPr>
            <p:ph type="sldNum" sz="quarter" idx="10"/>
          </p:nvPr>
        </p:nvSpPr>
        <p:spPr/>
        <p:txBody>
          <a:bodyPr/>
          <a:lstStyle/>
          <a:p>
            <a:fld id="{500F70FE-B808-7843-8872-EB59B83902E0}" type="slidenum">
              <a:rPr lang="en-US" smtClean="0"/>
              <a:t>43</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eaLnBrk="1" hangingPunct="1">
              <a:lnSpc>
                <a:spcPct val="90000"/>
              </a:lnSpc>
              <a:buFontTx/>
              <a:buNone/>
            </a:pPr>
            <a:r>
              <a:rPr lang="en-US" sz="1200" b="0" dirty="0" smtClean="0">
                <a:latin typeface="+mn-lt"/>
              </a:rPr>
              <a:t>Good or bad homework example?</a:t>
            </a:r>
          </a:p>
        </p:txBody>
      </p:sp>
      <p:sp>
        <p:nvSpPr>
          <p:cNvPr id="4" name="Slide Number Placeholder 3"/>
          <p:cNvSpPr>
            <a:spLocks noGrp="1"/>
          </p:cNvSpPr>
          <p:nvPr>
            <p:ph type="sldNum" sz="quarter" idx="10"/>
          </p:nvPr>
        </p:nvSpPr>
        <p:spPr/>
        <p:txBody>
          <a:bodyPr/>
          <a:lstStyle/>
          <a:p>
            <a:fld id="{500F70FE-B808-7843-8872-EB59B83902E0}" type="slidenum">
              <a:rPr lang="en-US" smtClean="0"/>
              <a:t>44</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eaLnBrk="1" hangingPunct="1">
              <a:lnSpc>
                <a:spcPct val="90000"/>
              </a:lnSpc>
              <a:buFontTx/>
              <a:buNone/>
            </a:pPr>
            <a:r>
              <a:rPr lang="en-US" sz="1200" b="0" dirty="0" smtClean="0">
                <a:latin typeface="+mn-lt"/>
              </a:rPr>
              <a:t>Good or bad homework example?</a:t>
            </a:r>
          </a:p>
        </p:txBody>
      </p:sp>
      <p:sp>
        <p:nvSpPr>
          <p:cNvPr id="4" name="Slide Number Placeholder 3"/>
          <p:cNvSpPr>
            <a:spLocks noGrp="1"/>
          </p:cNvSpPr>
          <p:nvPr>
            <p:ph type="sldNum" sz="quarter" idx="10"/>
          </p:nvPr>
        </p:nvSpPr>
        <p:spPr/>
        <p:txBody>
          <a:bodyPr/>
          <a:lstStyle/>
          <a:p>
            <a:fld id="{500F70FE-B808-7843-8872-EB59B83902E0}" type="slidenum">
              <a:rPr lang="en-US" smtClean="0"/>
              <a:t>45</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46</a:t>
            </a:fld>
            <a:endParaRPr lang="en-US"/>
          </a:p>
        </p:txBody>
      </p:sp>
    </p:spTree>
    <p:extLst>
      <p:ext uri="{BB962C8B-B14F-4D97-AF65-F5344CB8AC3E}">
        <p14:creationId xmlns:p14="http://schemas.microsoft.com/office/powerpoint/2010/main" val="30691156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47</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smtClean="0"/>
          </a:p>
          <a:p>
            <a:endParaRPr lang="en-US" dirty="0" smtClean="0"/>
          </a:p>
          <a:p>
            <a:r>
              <a:rPr lang="en-US" dirty="0" smtClean="0"/>
              <a:t>Latest guidance</a:t>
            </a:r>
          </a:p>
          <a:p>
            <a:endParaRPr lang="en-US" dirty="0" smtClean="0"/>
          </a:p>
          <a:p>
            <a:r>
              <a:rPr lang="en-US" dirty="0" smtClean="0"/>
              <a:t>Let me</a:t>
            </a:r>
            <a:r>
              <a:rPr lang="en-US" baseline="0" dirty="0" smtClean="0"/>
              <a:t> give you an oxymoron to consider…</a:t>
            </a:r>
          </a:p>
          <a:p>
            <a:endParaRPr lang="en-US" baseline="0" dirty="0" smtClean="0"/>
          </a:p>
          <a:p>
            <a:endParaRPr lang="en-US" baseline="0" dirty="0" smtClean="0"/>
          </a:p>
          <a:p>
            <a:r>
              <a:rPr lang="en-US" dirty="0" smtClean="0"/>
              <a:t>NO LESSON PLANS</a:t>
            </a:r>
          </a:p>
          <a:p>
            <a:r>
              <a:rPr lang="en-US" dirty="0" smtClean="0"/>
              <a:t>NO</a:t>
            </a:r>
            <a:r>
              <a:rPr lang="en-US" baseline="0" dirty="0" smtClean="0"/>
              <a:t> JUDGEMENTS EVER</a:t>
            </a:r>
          </a:p>
          <a:p>
            <a:r>
              <a:rPr lang="en-US" baseline="0" dirty="0" smtClean="0"/>
              <a:t>PROGRESS OVER TIME</a:t>
            </a:r>
          </a:p>
          <a:p>
            <a:r>
              <a:rPr lang="en-US" baseline="0" dirty="0" smtClean="0"/>
              <a:t>What about homework?</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48</a:t>
            </a:fld>
            <a:endParaRPr lang="en-US"/>
          </a:p>
        </p:txBody>
      </p:sp>
    </p:spTree>
    <p:extLst>
      <p:ext uri="{BB962C8B-B14F-4D97-AF65-F5344CB8AC3E}">
        <p14:creationId xmlns:p14="http://schemas.microsoft.com/office/powerpoint/2010/main" val="13745765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49</a:t>
            </a:fld>
            <a:endParaRPr lang="en-US"/>
          </a:p>
        </p:txBody>
      </p:sp>
    </p:spTree>
    <p:extLst>
      <p:ext uri="{BB962C8B-B14F-4D97-AF65-F5344CB8AC3E}">
        <p14:creationId xmlns:p14="http://schemas.microsoft.com/office/powerpoint/2010/main" val="18438556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50</a:t>
            </a:fld>
            <a:endParaRPr lang="en-US"/>
          </a:p>
        </p:txBody>
      </p:sp>
    </p:spTree>
    <p:extLst>
      <p:ext uri="{BB962C8B-B14F-4D97-AF65-F5344CB8AC3E}">
        <p14:creationId xmlns:p14="http://schemas.microsoft.com/office/powerpoint/2010/main" val="1843855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Empower ALL</a:t>
            </a:r>
            <a:r>
              <a:rPr lang="en-US" sz="1200" baseline="0" dirty="0" smtClean="0"/>
              <a:t> teachers to be GREAT teachers who set GREAT homework.</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Saving</a:t>
            </a:r>
            <a:r>
              <a:rPr lang="en-US" sz="1200" baseline="0" dirty="0" smtClean="0"/>
              <a:t> time may help you get better. If you want to call this ‘outstanding’; then fine!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TakeAwayHmk is a WINNER</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6</a:t>
            </a:fld>
            <a:endParaRPr lang="en-US" dirty="0"/>
          </a:p>
        </p:txBody>
      </p:sp>
    </p:spTree>
    <p:extLst>
      <p:ext uri="{BB962C8B-B14F-4D97-AF65-F5344CB8AC3E}">
        <p14:creationId xmlns:p14="http://schemas.microsoft.com/office/powerpoint/2010/main" val="20689878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51</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52</a:t>
            </a:fld>
            <a:endParaRPr lang="en-US"/>
          </a:p>
        </p:txBody>
      </p:sp>
    </p:spTree>
    <p:extLst>
      <p:ext uri="{BB962C8B-B14F-4D97-AF65-F5344CB8AC3E}">
        <p14:creationId xmlns:p14="http://schemas.microsoft.com/office/powerpoint/2010/main" val="30691156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Let the image speak fro itself</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53</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Book reading as of 2.3.14</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Cognitive thinking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Cognitive psychology</a:t>
            </a:r>
            <a:r>
              <a:rPr lang="en-US" dirty="0" smtClean="0"/>
              <a:t> is the study of </a:t>
            </a:r>
            <a:r>
              <a:rPr lang="en-US" dirty="0" smtClean="0">
                <a:hlinkClick r:id="rId6" tooltip="Mental processes"/>
              </a:rPr>
              <a:t>mental processes</a:t>
            </a:r>
            <a:r>
              <a:rPr lang="en-US" dirty="0" smtClean="0"/>
              <a:t> such as "</a:t>
            </a:r>
            <a:r>
              <a:rPr lang="en-US" dirty="0" smtClean="0">
                <a:hlinkClick r:id="rId7" tooltip="Attention"/>
              </a:rPr>
              <a:t>attention</a:t>
            </a:r>
            <a:r>
              <a:rPr lang="en-US" dirty="0" smtClean="0"/>
              <a:t>, language use, </a:t>
            </a:r>
            <a:r>
              <a:rPr lang="en-US" dirty="0" smtClean="0">
                <a:hlinkClick r:id="rId8" tooltip="Memory"/>
              </a:rPr>
              <a:t>memory</a:t>
            </a:r>
            <a:r>
              <a:rPr lang="en-US" dirty="0" smtClean="0"/>
              <a:t>, </a:t>
            </a:r>
            <a:r>
              <a:rPr lang="en-US" dirty="0" smtClean="0">
                <a:hlinkClick r:id="rId9" tooltip="Perception"/>
              </a:rPr>
              <a:t>perception</a:t>
            </a:r>
            <a:r>
              <a:rPr lang="en-US" dirty="0" smtClean="0"/>
              <a:t>, problem solving, </a:t>
            </a:r>
            <a:r>
              <a:rPr lang="en-US" dirty="0" smtClean="0">
                <a:hlinkClick r:id="rId10" tooltip="Creativity"/>
              </a:rPr>
              <a:t>creativity</a:t>
            </a:r>
            <a:r>
              <a:rPr lang="en-US" dirty="0" smtClean="0"/>
              <a:t> and </a:t>
            </a:r>
            <a:r>
              <a:rPr lang="en-US" dirty="0" smtClean="0">
                <a:hlinkClick r:id="rId11" tooltip="Thinking"/>
              </a:rPr>
              <a:t>thinking</a:t>
            </a: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54</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55</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Hattie</a:t>
            </a:r>
            <a:r>
              <a:rPr lang="en-US" sz="1200" baseline="0" dirty="0" smtClean="0"/>
              <a:t> effect sizes and influences on student achievement </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56</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57</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Hattie</a:t>
            </a:r>
            <a:r>
              <a:rPr lang="en-US" sz="1200" baseline="0" dirty="0" smtClean="0"/>
              <a:t> effect sizes and influences on student achievement </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58</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59</a:t>
            </a:fld>
            <a:endParaRPr lang="en-US"/>
          </a:p>
        </p:txBody>
      </p:sp>
    </p:spTree>
    <p:extLst>
      <p:ext uri="{BB962C8B-B14F-4D97-AF65-F5344CB8AC3E}">
        <p14:creationId xmlns:p14="http://schemas.microsoft.com/office/powerpoint/2010/main" val="30691156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Real time search</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hlinkClick r:id="rId3"/>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hlinkClick r:id="rId4"/>
              </a:rPr>
              <a:t>https://twitter.com/search?f=realtime&amp;q=%23takeawayhmk&amp;src=tyah</a:t>
            </a:r>
            <a:r>
              <a:rPr lang="en-GB"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5"/>
              </a:rPr>
              <a:t>Ross Morrison McGill</a:t>
            </a:r>
            <a:r>
              <a:rPr lang="en-US" sz="1200" dirty="0" smtClean="0"/>
              <a:t> ) and is licensed under a </a:t>
            </a:r>
            <a:r>
              <a:rPr lang="en-US" sz="1200" dirty="0" smtClean="0">
                <a:hlinkClick r:id="rId6"/>
              </a:rPr>
              <a:t>Creative Commons Attribution-NonCommercial-NoDerivs 3.0 Unported License</a:t>
            </a:r>
            <a:r>
              <a:rPr lang="en-US" sz="1200" dirty="0" smtClean="0"/>
              <a:t>. Based on all work published at </a:t>
            </a:r>
            <a:r>
              <a:rPr lang="en-US" sz="1200" dirty="0" smtClean="0">
                <a:hlinkClick r:id="rId7"/>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60</a:t>
            </a:fld>
            <a:endParaRPr lang="en-US"/>
          </a:p>
        </p:txBody>
      </p:sp>
    </p:spTree>
    <p:extLst>
      <p:ext uri="{BB962C8B-B14F-4D97-AF65-F5344CB8AC3E}">
        <p14:creationId xmlns:p14="http://schemas.microsoft.com/office/powerpoint/2010/main" val="2030333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7</a:t>
            </a:fld>
            <a:endParaRPr lang="en-US"/>
          </a:p>
        </p:txBody>
      </p:sp>
    </p:spTree>
    <p:extLst>
      <p:ext uri="{BB962C8B-B14F-4D97-AF65-F5344CB8AC3E}">
        <p14:creationId xmlns:p14="http://schemas.microsoft.com/office/powerpoint/2010/main" val="30691156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Real time search</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hlinkClick r:id="rId3"/>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hlinkClick r:id="rId4"/>
              </a:rPr>
              <a:t>https://twitter.com/search?q=%235minplan&amp;src=savs&amp;mode=photos</a:t>
            </a:r>
            <a:endParaRPr lang="en-US" sz="1200" dirty="0" smtClean="0"/>
          </a:p>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5"/>
              </a:rPr>
              <a:t>Ross Morrison McGill</a:t>
            </a:r>
            <a:r>
              <a:rPr lang="en-US" sz="1200" dirty="0" smtClean="0"/>
              <a:t> ) and is licensed under a </a:t>
            </a:r>
            <a:r>
              <a:rPr lang="en-US" sz="1200" dirty="0" smtClean="0">
                <a:hlinkClick r:id="rId6"/>
              </a:rPr>
              <a:t>Creative Commons Attribution-NonCommercial-NoDerivs 3.0 Unported License</a:t>
            </a:r>
            <a:r>
              <a:rPr lang="en-US" sz="1200" dirty="0" smtClean="0"/>
              <a:t>. Based on all work published at </a:t>
            </a:r>
            <a:r>
              <a:rPr lang="en-US" sz="1200" dirty="0" smtClean="0">
                <a:hlinkClick r:id="rId7"/>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61</a:t>
            </a:fld>
            <a:endParaRPr lang="en-US"/>
          </a:p>
        </p:txBody>
      </p:sp>
    </p:spTree>
    <p:extLst>
      <p:ext uri="{BB962C8B-B14F-4D97-AF65-F5344CB8AC3E}">
        <p14:creationId xmlns:p14="http://schemas.microsoft.com/office/powerpoint/2010/main" val="20303339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62</a:t>
            </a:fld>
            <a:endParaRPr lang="en-US"/>
          </a:p>
        </p:txBody>
      </p:sp>
    </p:spTree>
    <p:extLst>
      <p:ext uri="{BB962C8B-B14F-4D97-AF65-F5344CB8AC3E}">
        <p14:creationId xmlns:p14="http://schemas.microsoft.com/office/powerpoint/2010/main" val="30691156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63</a:t>
            </a:fld>
            <a:endParaRPr lang="en-US"/>
          </a:p>
        </p:txBody>
      </p:sp>
    </p:spTree>
    <p:extLst>
      <p:ext uri="{BB962C8B-B14F-4D97-AF65-F5344CB8AC3E}">
        <p14:creationId xmlns:p14="http://schemas.microsoft.com/office/powerpoint/2010/main" val="30691156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smtClean="0"/>
          </a:p>
          <a:p>
            <a:endParaRPr lang="en-US" dirty="0" smtClean="0"/>
          </a:p>
          <a:p>
            <a:r>
              <a:rPr lang="en-US" dirty="0" smtClean="0"/>
              <a:t>http://teachertoolkit.me/2014/01/28/takeawayhmk-is-unhomework/ </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64</a:t>
            </a:fld>
            <a:endParaRPr lang="en-US"/>
          </a:p>
        </p:txBody>
      </p:sp>
    </p:spTree>
    <p:extLst>
      <p:ext uri="{BB962C8B-B14F-4D97-AF65-F5344CB8AC3E}">
        <p14:creationId xmlns:p14="http://schemas.microsoft.com/office/powerpoint/2010/main" val="40884101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a:t>
            </a:r>
            <a:r>
              <a:rPr lang="en-US" sz="1200" dirty="0" err="1" smtClean="0">
                <a:hlinkClick r:id="rId4"/>
              </a:rPr>
              <a:t>NonCommercial</a:t>
            </a:r>
            <a:r>
              <a:rPr lang="en-US" sz="1200" dirty="0" smtClean="0">
                <a:hlinkClick r:id="rId4"/>
              </a:rPr>
              <a:t>-</a:t>
            </a:r>
            <a:r>
              <a:rPr lang="en-US" sz="1200" dirty="0" err="1" smtClean="0">
                <a:hlinkClick r:id="rId4"/>
              </a:rPr>
              <a:t>NoDerivs</a:t>
            </a:r>
            <a:r>
              <a:rPr lang="en-US" sz="1200" dirty="0" smtClean="0">
                <a:hlinkClick r:id="rId4"/>
              </a:rPr>
              <a:t> 3.0 </a:t>
            </a:r>
            <a:r>
              <a:rPr lang="en-US" sz="1200" dirty="0" err="1" smtClean="0">
                <a:hlinkClick r:id="rId4"/>
              </a:rPr>
              <a:t>Unported</a:t>
            </a:r>
            <a:r>
              <a:rPr lang="en-US" sz="1200" dirty="0" smtClean="0">
                <a:hlinkClick r:id="rId4"/>
              </a:rPr>
              <a:t>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GB" dirty="0" smtClean="0"/>
          </a:p>
        </p:txBody>
      </p:sp>
      <p:sp>
        <p:nvSpPr>
          <p:cNvPr id="4" name="Slide Number Placeholder 3"/>
          <p:cNvSpPr>
            <a:spLocks noGrp="1"/>
          </p:cNvSpPr>
          <p:nvPr>
            <p:ph type="sldNum" sz="quarter" idx="10"/>
          </p:nvPr>
        </p:nvSpPr>
        <p:spPr/>
        <p:txBody>
          <a:bodyPr/>
          <a:lstStyle/>
          <a:p>
            <a:fld id="{F7D22080-5E5F-4378-8E45-A88751310A35}" type="slidenum">
              <a:rPr lang="en-GB" smtClean="0"/>
              <a:t>65</a:t>
            </a:fld>
            <a:endParaRPr lang="en-GB"/>
          </a:p>
        </p:txBody>
      </p:sp>
    </p:spTree>
    <p:extLst>
      <p:ext uri="{BB962C8B-B14F-4D97-AF65-F5344CB8AC3E}">
        <p14:creationId xmlns:p14="http://schemas.microsoft.com/office/powerpoint/2010/main" val="23815739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p:txBody>
      </p:sp>
      <p:sp>
        <p:nvSpPr>
          <p:cNvPr id="1792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fld id="{555E47FF-F550-4AAE-8775-A48A7435B7D6}" type="slidenum">
              <a:rPr lang="en-US" altLang="en-US">
                <a:solidFill>
                  <a:prstClr val="black"/>
                </a:solidFill>
              </a:rPr>
              <a:pPr/>
              <a:t>66</a:t>
            </a:fld>
            <a:endParaRPr lang="en-US" altLang="en-US">
              <a:solidFill>
                <a:prstClr val="black"/>
              </a:solidFill>
            </a:endParaRPr>
          </a:p>
        </p:txBody>
      </p:sp>
    </p:spTree>
    <p:extLst>
      <p:ext uri="{BB962C8B-B14F-4D97-AF65-F5344CB8AC3E}">
        <p14:creationId xmlns:p14="http://schemas.microsoft.com/office/powerpoint/2010/main" val="1898959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307206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8</a:t>
            </a:fld>
            <a:endParaRPr lang="en-US"/>
          </a:p>
        </p:txBody>
      </p:sp>
    </p:spTree>
    <p:extLst>
      <p:ext uri="{BB962C8B-B14F-4D97-AF65-F5344CB8AC3E}">
        <p14:creationId xmlns:p14="http://schemas.microsoft.com/office/powerpoint/2010/main" val="3069115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r>
              <a:rPr lang="en-GB" b="1" dirty="0" smtClean="0"/>
              <a:t>How effective is it?</a:t>
            </a:r>
          </a:p>
          <a:p>
            <a:r>
              <a:rPr lang="en-GB" dirty="0" smtClean="0">
                <a:effectLst/>
              </a:rPr>
              <a:t>On average, the impact of homework on learning is consistently positive (leading to on average five months additional progress).  However, beneath this average there is a wide variation in potential impact, suggesting that </a:t>
            </a:r>
            <a:r>
              <a:rPr lang="en-GB" dirty="0" smtClean="0">
                <a:solidFill>
                  <a:srgbClr val="FF0000"/>
                </a:solidFill>
                <a:effectLst/>
              </a:rPr>
              <a:t>how homework is set is likely to be very important.</a:t>
            </a:r>
            <a:endParaRPr lang="en-GB"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9</a:t>
            </a:fld>
            <a:endParaRPr lang="en-US" dirty="0"/>
          </a:p>
        </p:txBody>
      </p:sp>
    </p:spTree>
    <p:extLst>
      <p:ext uri="{BB962C8B-B14F-4D97-AF65-F5344CB8AC3E}">
        <p14:creationId xmlns:p14="http://schemas.microsoft.com/office/powerpoint/2010/main" val="2068987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r>
              <a:rPr lang="en-GB" b="1" dirty="0" smtClean="0"/>
              <a:t>How effective is it?</a:t>
            </a:r>
          </a:p>
          <a:p>
            <a:r>
              <a:rPr lang="en-GB" dirty="0" smtClean="0">
                <a:effectLst/>
              </a:rPr>
              <a:t>On average, the impact of homework on learning is consistently positive (leading to on average five months additional progress).  However, beneath this average there is a wide variation in potential impact, suggesting that </a:t>
            </a:r>
            <a:r>
              <a:rPr lang="en-GB" dirty="0" smtClean="0">
                <a:solidFill>
                  <a:srgbClr val="FF0000"/>
                </a:solidFill>
                <a:effectLst/>
              </a:rPr>
              <a:t>how homework is set is likely to be very important.</a:t>
            </a:r>
            <a:endParaRPr lang="en-GB"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DISCUSS 2 6 &amp; 7</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10</a:t>
            </a:fld>
            <a:endParaRPr lang="en-US" dirty="0"/>
          </a:p>
        </p:txBody>
      </p:sp>
    </p:spTree>
    <p:extLst>
      <p:ext uri="{BB962C8B-B14F-4D97-AF65-F5344CB8AC3E}">
        <p14:creationId xmlns:p14="http://schemas.microsoft.com/office/powerpoint/2010/main" val="2068987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6A56DFF1-CA7C-1C4F-8B0C-3DE5F6980142}" type="datetimeFigureOut">
              <a:rPr lang="en-US" smtClean="0"/>
              <a:t>2/16/2015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362305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A56DFF1-CA7C-1C4F-8B0C-3DE5F6980142}" type="datetimeFigureOut">
              <a:rPr lang="en-US" smtClean="0"/>
              <a:t>2/16/2015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341917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A56DFF1-CA7C-1C4F-8B0C-3DE5F6980142}" type="datetimeFigureOut">
              <a:rPr lang="en-US" smtClean="0"/>
              <a:t>2/16/2015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136358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9ED4280-DAB4-42A9-9321-88CABEC17BEA}" type="datetimeFigureOut">
              <a:rPr lang="en-US" altLang="en-US"/>
              <a:pPr>
                <a:defRPr/>
              </a:pPr>
              <a:t>2/16/2015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518FC4-266C-47EB-ACE0-C7EC66C94F6E}" type="slidenum">
              <a:rPr lang="en-US" altLang="en-US"/>
              <a:pPr>
                <a:defRPr/>
              </a:pPr>
              <a:t>‹#›</a:t>
            </a:fld>
            <a:endParaRPr lang="en-US" altLang="en-US"/>
          </a:p>
        </p:txBody>
      </p:sp>
    </p:spTree>
    <p:extLst>
      <p:ext uri="{BB962C8B-B14F-4D97-AF65-F5344CB8AC3E}">
        <p14:creationId xmlns:p14="http://schemas.microsoft.com/office/powerpoint/2010/main" val="8695382"/>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E1B3AAC-063B-4AAA-B9D2-6AA05049BF60}" type="datetimeFigureOut">
              <a:rPr lang="en-US" altLang="en-US"/>
              <a:pPr>
                <a:defRPr/>
              </a:pPr>
              <a:t>2/16/2015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B88F23-5913-4A0A-A791-4D044B5C7210}" type="slidenum">
              <a:rPr lang="en-US" altLang="en-US"/>
              <a:pPr>
                <a:defRPr/>
              </a:pPr>
              <a:t>‹#›</a:t>
            </a:fld>
            <a:endParaRPr lang="en-US" altLang="en-US"/>
          </a:p>
        </p:txBody>
      </p:sp>
    </p:spTree>
    <p:extLst>
      <p:ext uri="{BB962C8B-B14F-4D97-AF65-F5344CB8AC3E}">
        <p14:creationId xmlns:p14="http://schemas.microsoft.com/office/powerpoint/2010/main" val="259057602"/>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637A735-A6DC-4722-88D4-74118F211124}" type="datetimeFigureOut">
              <a:rPr lang="en-US" altLang="en-US"/>
              <a:pPr>
                <a:defRPr/>
              </a:pPr>
              <a:t>2/16/2015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525145C-1C3D-4CD7-9E9D-C6210DBFCC6C}" type="slidenum">
              <a:rPr lang="en-US" altLang="en-US"/>
              <a:pPr>
                <a:defRPr/>
              </a:pPr>
              <a:t>‹#›</a:t>
            </a:fld>
            <a:endParaRPr lang="en-US" altLang="en-US"/>
          </a:p>
        </p:txBody>
      </p:sp>
    </p:spTree>
    <p:extLst>
      <p:ext uri="{BB962C8B-B14F-4D97-AF65-F5344CB8AC3E}">
        <p14:creationId xmlns:p14="http://schemas.microsoft.com/office/powerpoint/2010/main" val="244424134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0739231-9B3D-4E4B-94D9-D1A6E981E464}" type="datetimeFigureOut">
              <a:rPr lang="en-US" altLang="en-US"/>
              <a:pPr>
                <a:defRPr/>
              </a:pPr>
              <a:t>2/16/2015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9B28F29-DB1E-40A6-805A-CE8842B3063A}" type="slidenum">
              <a:rPr lang="en-US" altLang="en-US"/>
              <a:pPr>
                <a:defRPr/>
              </a:pPr>
              <a:t>‹#›</a:t>
            </a:fld>
            <a:endParaRPr lang="en-US" altLang="en-US"/>
          </a:p>
        </p:txBody>
      </p:sp>
    </p:spTree>
    <p:extLst>
      <p:ext uri="{BB962C8B-B14F-4D97-AF65-F5344CB8AC3E}">
        <p14:creationId xmlns:p14="http://schemas.microsoft.com/office/powerpoint/2010/main" val="1000691132"/>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8064641-3472-4C0C-A3E7-54BB50EC9572}" type="datetimeFigureOut">
              <a:rPr lang="en-US" altLang="en-US"/>
              <a:pPr>
                <a:defRPr/>
              </a:pPr>
              <a:t>2/16/2015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5F5AA85-ABCB-4FDB-B40E-7C5A43D4BC06}" type="slidenum">
              <a:rPr lang="en-US" altLang="en-US"/>
              <a:pPr>
                <a:defRPr/>
              </a:pPr>
              <a:t>‹#›</a:t>
            </a:fld>
            <a:endParaRPr lang="en-US" altLang="en-US"/>
          </a:p>
        </p:txBody>
      </p:sp>
    </p:spTree>
    <p:extLst>
      <p:ext uri="{BB962C8B-B14F-4D97-AF65-F5344CB8AC3E}">
        <p14:creationId xmlns:p14="http://schemas.microsoft.com/office/powerpoint/2010/main" val="3145151451"/>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132DB42-99D3-4241-9B1B-8B2FCD56BF7B}" type="datetimeFigureOut">
              <a:rPr lang="en-US" altLang="en-US"/>
              <a:pPr>
                <a:defRPr/>
              </a:pPr>
              <a:t>2/16/2015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CB1AA48-1167-4F38-9D68-EF667D1C116F}" type="slidenum">
              <a:rPr lang="en-US" altLang="en-US"/>
              <a:pPr>
                <a:defRPr/>
              </a:pPr>
              <a:t>‹#›</a:t>
            </a:fld>
            <a:endParaRPr lang="en-US" altLang="en-US"/>
          </a:p>
        </p:txBody>
      </p:sp>
    </p:spTree>
    <p:extLst>
      <p:ext uri="{BB962C8B-B14F-4D97-AF65-F5344CB8AC3E}">
        <p14:creationId xmlns:p14="http://schemas.microsoft.com/office/powerpoint/2010/main" val="3256261341"/>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C96EA3D-8A79-4264-AA34-DB48086EF797}" type="datetimeFigureOut">
              <a:rPr lang="en-US" altLang="en-US"/>
              <a:pPr>
                <a:defRPr/>
              </a:pPr>
              <a:t>2/16/2015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CA4B231-1E8D-4C6B-A06F-746483002147}" type="slidenum">
              <a:rPr lang="en-US" altLang="en-US"/>
              <a:pPr>
                <a:defRPr/>
              </a:pPr>
              <a:t>‹#›</a:t>
            </a:fld>
            <a:endParaRPr lang="en-US" altLang="en-US"/>
          </a:p>
        </p:txBody>
      </p:sp>
    </p:spTree>
    <p:extLst>
      <p:ext uri="{BB962C8B-B14F-4D97-AF65-F5344CB8AC3E}">
        <p14:creationId xmlns:p14="http://schemas.microsoft.com/office/powerpoint/2010/main" val="398017427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FBD855A-84DA-410D-9F2A-66016167F306}" type="datetimeFigureOut">
              <a:rPr lang="en-US" altLang="en-US"/>
              <a:pPr>
                <a:defRPr/>
              </a:pPr>
              <a:t>2/16/2015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069CBE1-279B-40BC-8752-F211FF42AB39}" type="slidenum">
              <a:rPr lang="en-US" altLang="en-US"/>
              <a:pPr>
                <a:defRPr/>
              </a:pPr>
              <a:t>‹#›</a:t>
            </a:fld>
            <a:endParaRPr lang="en-US" altLang="en-US"/>
          </a:p>
        </p:txBody>
      </p:sp>
    </p:spTree>
    <p:extLst>
      <p:ext uri="{BB962C8B-B14F-4D97-AF65-F5344CB8AC3E}">
        <p14:creationId xmlns:p14="http://schemas.microsoft.com/office/powerpoint/2010/main" val="392266935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A56DFF1-CA7C-1C4F-8B0C-3DE5F6980142}" type="datetimeFigureOut">
              <a:rPr lang="en-US" smtClean="0"/>
              <a:t>2/16/2015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208051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DD2B526-6C38-4FF0-A981-61FFA065C75D}" type="datetimeFigureOut">
              <a:rPr lang="en-US" altLang="en-US"/>
              <a:pPr>
                <a:defRPr/>
              </a:pPr>
              <a:t>2/16/2015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2539406-5EDE-41D6-97CC-9B517B72951D}" type="slidenum">
              <a:rPr lang="en-US" altLang="en-US"/>
              <a:pPr>
                <a:defRPr/>
              </a:pPr>
              <a:t>‹#›</a:t>
            </a:fld>
            <a:endParaRPr lang="en-US" altLang="en-US"/>
          </a:p>
        </p:txBody>
      </p:sp>
    </p:spTree>
    <p:extLst>
      <p:ext uri="{BB962C8B-B14F-4D97-AF65-F5344CB8AC3E}">
        <p14:creationId xmlns:p14="http://schemas.microsoft.com/office/powerpoint/2010/main" val="337110997"/>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6DF42C2-1B05-42CF-826F-BCBC06AB68F2}" type="datetimeFigureOut">
              <a:rPr lang="en-US" altLang="en-US"/>
              <a:pPr>
                <a:defRPr/>
              </a:pPr>
              <a:t>2/16/2015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94BFFE-3152-4B5F-A375-5AD25D10EC25}" type="slidenum">
              <a:rPr lang="en-US" altLang="en-US"/>
              <a:pPr>
                <a:defRPr/>
              </a:pPr>
              <a:t>‹#›</a:t>
            </a:fld>
            <a:endParaRPr lang="en-US" altLang="en-US"/>
          </a:p>
        </p:txBody>
      </p:sp>
    </p:spTree>
    <p:extLst>
      <p:ext uri="{BB962C8B-B14F-4D97-AF65-F5344CB8AC3E}">
        <p14:creationId xmlns:p14="http://schemas.microsoft.com/office/powerpoint/2010/main" val="3325184260"/>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432ADED-6D18-4256-9AF1-F5E1C1B2EB40}" type="datetimeFigureOut">
              <a:rPr lang="en-US" altLang="en-US"/>
              <a:pPr>
                <a:defRPr/>
              </a:pPr>
              <a:t>2/16/2015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F2ECD69-9AA7-46FC-AF61-613C029EA41E}" type="slidenum">
              <a:rPr lang="en-US" altLang="en-US"/>
              <a:pPr>
                <a:defRPr/>
              </a:pPr>
              <a:t>‹#›</a:t>
            </a:fld>
            <a:endParaRPr lang="en-US" altLang="en-US"/>
          </a:p>
        </p:txBody>
      </p:sp>
    </p:spTree>
    <p:extLst>
      <p:ext uri="{BB962C8B-B14F-4D97-AF65-F5344CB8AC3E}">
        <p14:creationId xmlns:p14="http://schemas.microsoft.com/office/powerpoint/2010/main" val="193559058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6A56DFF1-CA7C-1C4F-8B0C-3DE5F6980142}" type="datetimeFigureOut">
              <a:rPr lang="en-US" smtClean="0"/>
              <a:t>2/16/2015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12614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6A56DFF1-CA7C-1C4F-8B0C-3DE5F6980142}" type="datetimeFigureOut">
              <a:rPr lang="en-US" smtClean="0"/>
              <a:t>2/16/2015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11673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6A56DFF1-CA7C-1C4F-8B0C-3DE5F6980142}" type="datetimeFigureOut">
              <a:rPr lang="en-US" smtClean="0"/>
              <a:t>2/16/2015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24916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6A56DFF1-CA7C-1C4F-8B0C-3DE5F6980142}" type="datetimeFigureOut">
              <a:rPr lang="en-US" smtClean="0"/>
              <a:t>2/16/2015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105755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56DFF1-CA7C-1C4F-8B0C-3DE5F6980142}" type="datetimeFigureOut">
              <a:rPr lang="en-US" smtClean="0"/>
              <a:t>2/16/2015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78829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A56DFF1-CA7C-1C4F-8B0C-3DE5F6980142}" type="datetimeFigureOut">
              <a:rPr lang="en-US" smtClean="0"/>
              <a:t>2/16/2015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183380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A56DFF1-CA7C-1C4F-8B0C-3DE5F6980142}" type="datetimeFigureOut">
              <a:rPr lang="en-US" smtClean="0"/>
              <a:t>2/16/2015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1639B-124B-A84A-80CE-DAE66E9E90C6}" type="slidenum">
              <a:rPr lang="en-US" smtClean="0"/>
              <a:t>‹#›</a:t>
            </a:fld>
            <a:endParaRPr lang="en-US"/>
          </a:p>
        </p:txBody>
      </p:sp>
    </p:spTree>
    <p:extLst>
      <p:ext uri="{BB962C8B-B14F-4D97-AF65-F5344CB8AC3E}">
        <p14:creationId xmlns:p14="http://schemas.microsoft.com/office/powerpoint/2010/main" val="288706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56DFF1-CA7C-1C4F-8B0C-3DE5F6980142}" type="datetimeFigureOut">
              <a:rPr lang="en-US" smtClean="0"/>
              <a:t>2/16/2015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1639B-124B-A84A-80CE-DAE66E9E90C6}" type="slidenum">
              <a:rPr lang="en-US" smtClean="0"/>
              <a:t>‹#›</a:t>
            </a:fld>
            <a:endParaRPr lang="en-US"/>
          </a:p>
        </p:txBody>
      </p:sp>
    </p:spTree>
    <p:extLst>
      <p:ext uri="{BB962C8B-B14F-4D97-AF65-F5344CB8AC3E}">
        <p14:creationId xmlns:p14="http://schemas.microsoft.com/office/powerpoint/2010/main" val="256087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ea typeface="MS PGothic" panose="020B0600070205080204" pitchFamily="34" charset="-128"/>
              </a:defRPr>
            </a:lvl1pPr>
          </a:lstStyle>
          <a:p>
            <a:pPr fontAlgn="base">
              <a:spcBef>
                <a:spcPct val="0"/>
              </a:spcBef>
              <a:spcAft>
                <a:spcPct val="0"/>
              </a:spcAft>
              <a:defRPr/>
            </a:pPr>
            <a:fld id="{DE2E67FE-BD34-41E8-8B07-35A54C582685}" type="datetimeFigureOut">
              <a:rPr lang="en-US" altLang="en-US"/>
              <a:pPr fontAlgn="base">
                <a:spcBef>
                  <a:spcPct val="0"/>
                </a:spcBef>
                <a:spcAft>
                  <a:spcPct val="0"/>
                </a:spcAft>
                <a:defRPr/>
              </a:pPr>
              <a:t>2/16/2015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ea typeface="MS PGothic" panose="020B0600070205080204" pitchFamily="34" charset="-128"/>
              </a:defRPr>
            </a:lvl1pPr>
          </a:lstStyle>
          <a:p>
            <a:pPr fontAlgn="base">
              <a:spcBef>
                <a:spcPct val="0"/>
              </a:spcBef>
              <a:spcAft>
                <a:spcPct val="0"/>
              </a:spcAft>
              <a:defRPr/>
            </a:pPr>
            <a:fld id="{EDD10365-BA88-478E-A5F4-8FEE780E78E1}"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902443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www.thenorthblog.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bit.ly/PrimaryHmk"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bit.ly/SecondaryHmk"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vectorstock.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www.naturalandfab.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www.speareducation.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www.kaushik.net"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sitelogicmarketing.com/blog/05-website-marketing-frustration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www.arinanikitina.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hyperlink" Target="http://www.techyville.co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instituteforattachment.org/school-what-parents-of-kids-with-attachment-disorder-should-know/"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hyperlink" Target="http://www.techyville.com"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hyperlink" Target="http://vip.startrankingnow.com/"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www.businessnewsdaily.com" TargetMode="External"/><Relationship Id="rId4" Type="http://schemas.openxmlformats.org/officeDocument/2006/relationships/hyperlink" Target="http://visible-learning.org/hattie-ranking-influences-effect-sizes-learning-achievement/"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www.toonvectors.com/"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twitter.com/search?f=realtime&amp;q=#takeawayhmk&amp;src=tyah"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3" Type="http://schemas.openxmlformats.org/officeDocument/2006/relationships/hyperlink" Target="https://twitter.com/search?q=#takeawayhmk&amp;src=tyah&amp;mode=photos"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teachertoolkit.me/2014/01/28/takeawayhmk-is-unhomework/"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3" Type="http://schemas.openxmlformats.org/officeDocument/2006/relationships/hyperlink" Target="http://headguruteacher.com"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hyperlink" Target="http://bit.ly/SecondaryHmk" TargetMode="External"/><Relationship Id="rId4" Type="http://schemas.openxmlformats.org/officeDocument/2006/relationships/hyperlink" Target="http://bit.ly/PrimaryHm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7844" y="1103774"/>
            <a:ext cx="5709850" cy="833297"/>
          </a:xfrm>
        </p:spPr>
        <p:txBody>
          <a:bodyPr>
            <a:noAutofit/>
          </a:bodyPr>
          <a:lstStyle/>
          <a:p>
            <a:pPr algn="l"/>
            <a:r>
              <a:rPr lang="en-US" sz="5000" dirty="0" smtClean="0">
                <a:solidFill>
                  <a:srgbClr val="000000"/>
                </a:solidFill>
                <a:latin typeface="Impact"/>
                <a:cs typeface="Impact"/>
              </a:rPr>
              <a:t>is setting up… </a:t>
            </a:r>
            <a:endParaRPr lang="en-US" sz="5000" dirty="0">
              <a:solidFill>
                <a:srgbClr val="000000"/>
              </a:solidFill>
              <a:latin typeface="Impact"/>
              <a:cs typeface="Impact"/>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10" name="Picture 9" descr="Screen Shot 2014-06-15 at 16.03.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29" y="125586"/>
            <a:ext cx="5099119" cy="1001613"/>
          </a:xfrm>
          <a:prstGeom prst="rect">
            <a:avLst/>
          </a:prstGeom>
        </p:spPr>
      </p:pic>
      <p:pic>
        <p:nvPicPr>
          <p:cNvPr id="19" name="Picture 18" descr="loading1.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6593" y="1906908"/>
            <a:ext cx="4075249" cy="3056437"/>
          </a:xfrm>
          <a:prstGeom prst="rect">
            <a:avLst/>
          </a:prstGeom>
        </p:spPr>
      </p:pic>
      <p:grpSp>
        <p:nvGrpSpPr>
          <p:cNvPr id="8" name="Group 7"/>
          <p:cNvGrpSpPr/>
          <p:nvPr/>
        </p:nvGrpSpPr>
        <p:grpSpPr>
          <a:xfrm>
            <a:off x="4572000" y="5091041"/>
            <a:ext cx="4362824" cy="1562090"/>
            <a:chOff x="4380450" y="4554328"/>
            <a:chExt cx="4362824" cy="1562090"/>
          </a:xfrm>
        </p:grpSpPr>
        <p:pic>
          <p:nvPicPr>
            <p:cNvPr id="9" name="Picture 8"/>
            <p:cNvPicPr>
              <a:picLocks noChangeAspect="1"/>
            </p:cNvPicPr>
            <p:nvPr/>
          </p:nvPicPr>
          <p:blipFill>
            <a:blip r:embed="rId6"/>
            <a:stretch>
              <a:fillRect/>
            </a:stretch>
          </p:blipFill>
          <p:spPr>
            <a:xfrm>
              <a:off x="5937124" y="4554328"/>
              <a:ext cx="2806150" cy="1562090"/>
            </a:xfrm>
            <a:prstGeom prst="rect">
              <a:avLst/>
            </a:prstGeom>
          </p:spPr>
        </p:pic>
        <p:pic>
          <p:nvPicPr>
            <p:cNvPr id="11" name="Picture 10"/>
            <p:cNvPicPr>
              <a:picLocks noChangeAspect="1"/>
            </p:cNvPicPr>
            <p:nvPr/>
          </p:nvPicPr>
          <p:blipFill>
            <a:blip r:embed="rId7"/>
            <a:stretch>
              <a:fillRect/>
            </a:stretch>
          </p:blipFill>
          <p:spPr>
            <a:xfrm>
              <a:off x="4380450" y="4554328"/>
              <a:ext cx="1556674" cy="1556674"/>
            </a:xfrm>
            <a:prstGeom prst="rect">
              <a:avLst/>
            </a:prstGeom>
          </p:spPr>
        </p:pic>
      </p:grpSp>
    </p:spTree>
    <p:extLst>
      <p:ext uri="{BB962C8B-B14F-4D97-AF65-F5344CB8AC3E}">
        <p14:creationId xmlns:p14="http://schemas.microsoft.com/office/powerpoint/2010/main" val="30522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00488" y="5388745"/>
            <a:ext cx="2864585" cy="1469255"/>
          </a:xfrm>
          <a:prstGeom prst="rect">
            <a:avLst/>
          </a:prstGeom>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622" y="125585"/>
            <a:ext cx="5392271" cy="7287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895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1382" y="1801496"/>
            <a:ext cx="8123692" cy="1470025"/>
          </a:xfrm>
        </p:spPr>
        <p:txBody>
          <a:bodyPr>
            <a:noAutofit/>
          </a:bodyPr>
          <a:lstStyle/>
          <a:p>
            <a:pPr algn="r"/>
            <a:r>
              <a:rPr lang="en-US" sz="7000" dirty="0" smtClean="0">
                <a:solidFill>
                  <a:srgbClr val="FF0000"/>
                </a:solidFill>
                <a:latin typeface="Impact"/>
                <a:cs typeface="Impact"/>
              </a:rPr>
              <a:t>Cognitive</a:t>
            </a:r>
            <a:br>
              <a:rPr lang="en-US" sz="7000" dirty="0" smtClean="0">
                <a:solidFill>
                  <a:srgbClr val="FF0000"/>
                </a:solidFill>
                <a:latin typeface="Impact"/>
                <a:cs typeface="Impact"/>
              </a:rPr>
            </a:br>
            <a:r>
              <a:rPr lang="en-US" sz="7000" dirty="0" smtClean="0">
                <a:latin typeface="Impact"/>
                <a:cs typeface="Impact"/>
              </a:rPr>
              <a:t>Non-cognitive</a:t>
            </a:r>
            <a:endParaRPr lang="en-US" sz="7000" dirty="0">
              <a:latin typeface="Impact"/>
              <a:cs typeface="Impact"/>
            </a:endParaRPr>
          </a:p>
        </p:txBody>
      </p:sp>
      <p:pic>
        <p:nvPicPr>
          <p:cNvPr id="10242" name="Picture 2" descr="http://www.thenorthblog.com/wp-content/uploads/2012/08/bored-m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4067175"/>
            <a:ext cx="3895725" cy="2790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83190" y="6427259"/>
            <a:ext cx="2286000" cy="246221"/>
          </a:xfrm>
          <a:prstGeom prst="rect">
            <a:avLst/>
          </a:prstGeom>
        </p:spPr>
        <p:txBody>
          <a:bodyPr wrap="square">
            <a:spAutoFit/>
          </a:bodyPr>
          <a:lstStyle/>
          <a:p>
            <a:r>
              <a:rPr lang="en-GB" sz="1000" dirty="0" smtClean="0"/>
              <a:t>Image credit: </a:t>
            </a:r>
            <a:r>
              <a:rPr lang="en-GB" sz="1000" dirty="0" smtClean="0">
                <a:hlinkClick r:id="rId4"/>
              </a:rPr>
              <a:t>www.thenorthblog.com</a:t>
            </a:r>
            <a:r>
              <a:rPr lang="en-GB" sz="1000" dirty="0" smtClean="0"/>
              <a:t> </a:t>
            </a:r>
            <a:endParaRPr lang="en-GB" sz="1000" dirty="0"/>
          </a:p>
        </p:txBody>
      </p:sp>
    </p:spTree>
    <p:extLst>
      <p:ext uri="{BB962C8B-B14F-4D97-AF65-F5344CB8AC3E}">
        <p14:creationId xmlns:p14="http://schemas.microsoft.com/office/powerpoint/2010/main" val="18304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72" y="2712683"/>
            <a:ext cx="8229600" cy="1143000"/>
          </a:xfrm>
        </p:spPr>
        <p:txBody>
          <a:bodyPr>
            <a:noAutofit/>
          </a:bodyPr>
          <a:lstStyle/>
          <a:p>
            <a:r>
              <a:rPr lang="en-US" sz="10000" dirty="0" smtClean="0">
                <a:latin typeface="Impact"/>
                <a:cs typeface="Impact"/>
              </a:rPr>
              <a:t>The concept.</a:t>
            </a:r>
            <a:endParaRPr lang="en-US" sz="10000" dirty="0">
              <a:latin typeface="Impact"/>
              <a:cs typeface="Impact"/>
            </a:endParaRPr>
          </a:p>
        </p:txBody>
      </p:sp>
      <p:pic>
        <p:nvPicPr>
          <p:cNvPr id="3" name="Picture 2"/>
          <p:cNvPicPr>
            <a:picLocks noChangeAspect="1"/>
          </p:cNvPicPr>
          <p:nvPr/>
        </p:nvPicPr>
        <p:blipFill>
          <a:blip r:embed="rId3"/>
          <a:stretch>
            <a:fillRect/>
          </a:stretch>
        </p:blipFill>
        <p:spPr>
          <a:xfrm>
            <a:off x="6718300" y="1527425"/>
            <a:ext cx="1262004" cy="1317845"/>
          </a:xfrm>
          <a:prstGeom prst="rect">
            <a:avLst/>
          </a:prstGeom>
        </p:spPr>
      </p:pic>
    </p:spTree>
    <p:extLst>
      <p:ext uri="{BB962C8B-B14F-4D97-AF65-F5344CB8AC3E}">
        <p14:creationId xmlns:p14="http://schemas.microsoft.com/office/powerpoint/2010/main" val="712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0260"/>
            <a:ext cx="8229600" cy="1143000"/>
          </a:xfrm>
        </p:spPr>
        <p:txBody>
          <a:bodyPr>
            <a:normAutofit/>
          </a:bodyPr>
          <a:lstStyle/>
          <a:p>
            <a:r>
              <a:rPr lang="en-US" dirty="0" smtClean="0">
                <a:latin typeface="Impact"/>
                <a:cs typeface="Impact"/>
              </a:rPr>
              <a:t>Useful reminders for </a:t>
            </a:r>
            <a:r>
              <a:rPr lang="en-US" dirty="0" smtClean="0">
                <a:solidFill>
                  <a:srgbClr val="FF0000"/>
                </a:solidFill>
                <a:latin typeface="Impact"/>
                <a:cs typeface="Impact"/>
              </a:rPr>
              <a:t>every</a:t>
            </a:r>
            <a:r>
              <a:rPr lang="en-US" dirty="0" smtClean="0">
                <a:latin typeface="Impact"/>
                <a:cs typeface="Impact"/>
              </a:rPr>
              <a:t> teacher</a:t>
            </a:r>
            <a:endParaRPr lang="en-US" dirty="0">
              <a:latin typeface="Impact"/>
              <a:cs typeface="Impact"/>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853173906"/>
              </p:ext>
            </p:extLst>
          </p:nvPr>
        </p:nvGraphicFramePr>
        <p:xfrm>
          <a:off x="626063" y="1801299"/>
          <a:ext cx="8060737" cy="3200400"/>
        </p:xfrm>
        <a:graphic>
          <a:graphicData uri="http://schemas.openxmlformats.org/drawingml/2006/table">
            <a:tbl>
              <a:tblPr firstRow="1" firstCol="1" bandRow="1">
                <a:tableStyleId>{5C22544A-7EE6-4342-B048-85BDC9FD1C3A}</a:tableStyleId>
              </a:tblPr>
              <a:tblGrid>
                <a:gridCol w="8060737"/>
              </a:tblGrid>
              <a:tr h="332651">
                <a:tc>
                  <a:txBody>
                    <a:bodyPr/>
                    <a:lstStyle/>
                    <a:p>
                      <a:pPr>
                        <a:spcAft>
                          <a:spcPts val="0"/>
                        </a:spcAft>
                      </a:pPr>
                      <a:r>
                        <a:rPr lang="en-GB" sz="3000" b="0" dirty="0" smtClean="0">
                          <a:solidFill>
                            <a:schemeClr val="tx1"/>
                          </a:solidFill>
                          <a:effectLst/>
                          <a:latin typeface="Impact"/>
                          <a:cs typeface="Impact"/>
                        </a:rPr>
                        <a:t>PLAN </a:t>
                      </a:r>
                      <a:r>
                        <a:rPr lang="en-GB" sz="3000" b="0" dirty="0">
                          <a:solidFill>
                            <a:schemeClr val="tx1"/>
                          </a:solidFill>
                          <a:effectLst/>
                          <a:latin typeface="Impact"/>
                          <a:cs typeface="Impact"/>
                        </a:rPr>
                        <a:t>AND TEACH WELL STRUCTURED LESSONS</a:t>
                      </a:r>
                      <a:endParaRPr lang="en-GB" sz="3000" b="0" dirty="0">
                        <a:solidFill>
                          <a:schemeClr val="tx1"/>
                        </a:solidFill>
                        <a:effectLst/>
                        <a:latin typeface="Impact"/>
                        <a:ea typeface="Times New Roman"/>
                        <a:cs typeface="Impact"/>
                      </a:endParaRPr>
                    </a:p>
                  </a:txBody>
                  <a:tcPr marL="68580" marR="68580" marT="0" marB="0">
                    <a:solidFill>
                      <a:schemeClr val="bg1"/>
                    </a:solidFill>
                  </a:tcPr>
                </a:tc>
              </a:tr>
              <a:tr h="931421">
                <a:tc>
                  <a:txBody>
                    <a:bodyPr/>
                    <a:lstStyle/>
                    <a:p>
                      <a:pPr>
                        <a:spcAft>
                          <a:spcPts val="0"/>
                        </a:spcAft>
                      </a:pPr>
                      <a:r>
                        <a:rPr lang="en-GB" sz="2800" b="1" kern="1200" dirty="0" smtClean="0">
                          <a:solidFill>
                            <a:srgbClr val="FF0000"/>
                          </a:solidFill>
                          <a:effectLst/>
                          <a:latin typeface="+mn-lt"/>
                          <a:ea typeface="+mn-ea"/>
                          <a:cs typeface="+mn-cs"/>
                        </a:rPr>
                        <a:t>Set</a:t>
                      </a:r>
                      <a:r>
                        <a:rPr lang="en-GB" sz="2800" b="1" kern="1200" dirty="0" smtClean="0">
                          <a:solidFill>
                            <a:schemeClr val="tx1"/>
                          </a:solidFill>
                          <a:effectLst/>
                          <a:latin typeface="+mn-lt"/>
                          <a:ea typeface="+mn-ea"/>
                          <a:cs typeface="+mn-cs"/>
                        </a:rPr>
                        <a:t> </a:t>
                      </a:r>
                      <a:r>
                        <a:rPr lang="en-GB" sz="2800" b="1" kern="1200" dirty="0" smtClean="0">
                          <a:solidFill>
                            <a:schemeClr val="tx1"/>
                          </a:solidFill>
                          <a:effectLst/>
                          <a:latin typeface="+mn-lt"/>
                          <a:ea typeface="+mn-ea"/>
                          <a:cs typeface="+mn-cs"/>
                        </a:rPr>
                        <a:t>homework and plan other out-of-class activities to consolidate and extend the knowledge and understanding pupils have acquired.</a:t>
                      </a:r>
                      <a:r>
                        <a:rPr lang="en-GB" sz="2800" dirty="0" smtClean="0">
                          <a:solidFill>
                            <a:schemeClr val="tx1"/>
                          </a:solidFill>
                          <a:effectLst/>
                        </a:rPr>
                        <a:t> </a:t>
                      </a:r>
                      <a:endParaRPr lang="en-GB" sz="2800" b="0" dirty="0">
                        <a:solidFill>
                          <a:schemeClr val="tx1"/>
                        </a:solidFill>
                        <a:effectLst/>
                        <a:latin typeface="Impact"/>
                        <a:ea typeface="Times New Roman"/>
                        <a:cs typeface="Impact"/>
                      </a:endParaRPr>
                    </a:p>
                  </a:txBody>
                  <a:tcPr marL="68580" marR="68580" marT="0" marB="0">
                    <a:solidFill>
                      <a:schemeClr val="bg1"/>
                    </a:solidFill>
                  </a:tcPr>
                </a:tc>
              </a:tr>
              <a:tr h="310474">
                <a:tc>
                  <a:txBody>
                    <a:bodyPr/>
                    <a:lstStyle/>
                    <a:p>
                      <a:pPr>
                        <a:spcAft>
                          <a:spcPts val="0"/>
                        </a:spcAft>
                      </a:pPr>
                      <a:endParaRPr lang="en-GB" sz="2800" dirty="0">
                        <a:solidFill>
                          <a:schemeClr val="tx1"/>
                        </a:solidFill>
                        <a:effectLst/>
                        <a:latin typeface="Impact"/>
                        <a:ea typeface="Times New Roman"/>
                        <a:cs typeface="Impact"/>
                      </a:endParaRPr>
                    </a:p>
                  </a:txBody>
                  <a:tcPr marL="68580" marR="68580" marT="0" marB="0">
                    <a:solidFill>
                      <a:schemeClr val="bg1"/>
                    </a:solidFill>
                  </a:tcPr>
                </a:tc>
              </a:tr>
              <a:tr h="310474">
                <a:tc>
                  <a:txBody>
                    <a:bodyPr/>
                    <a:lstStyle/>
                    <a:p>
                      <a:pPr>
                        <a:spcAft>
                          <a:spcPts val="0"/>
                        </a:spcAft>
                      </a:pPr>
                      <a:endParaRPr lang="en-GB" sz="2800" dirty="0">
                        <a:solidFill>
                          <a:schemeClr val="tx1"/>
                        </a:solidFill>
                        <a:effectLst/>
                        <a:latin typeface="Impact"/>
                        <a:ea typeface="Times New Roman"/>
                        <a:cs typeface="Impact"/>
                      </a:endParaRPr>
                    </a:p>
                  </a:txBody>
                  <a:tcPr marL="68580" marR="68580" marT="0" marB="0">
                    <a:solidFill>
                      <a:schemeClr val="bg1"/>
                    </a:solidFill>
                  </a:tcPr>
                </a:tc>
              </a:tr>
              <a:tr h="221767">
                <a:tc>
                  <a:txBody>
                    <a:bodyPr/>
                    <a:lstStyle/>
                    <a:p>
                      <a:pPr>
                        <a:spcAft>
                          <a:spcPts val="0"/>
                        </a:spcAft>
                      </a:pPr>
                      <a:endParaRPr lang="en-GB" sz="2000">
                        <a:solidFill>
                          <a:schemeClr val="tx1"/>
                        </a:solidFill>
                        <a:effectLst/>
                        <a:latin typeface="Impact"/>
                        <a:ea typeface="Times New Roman"/>
                        <a:cs typeface="Impact"/>
                      </a:endParaRPr>
                    </a:p>
                  </a:txBody>
                  <a:tcPr marL="68580" marR="68580" marT="0" marB="0">
                    <a:solidFill>
                      <a:schemeClr val="bg1"/>
                    </a:solidFill>
                  </a:tcPr>
                </a:tc>
              </a:tr>
              <a:tr h="221767">
                <a:tc>
                  <a:txBody>
                    <a:bodyPr/>
                    <a:lstStyle/>
                    <a:p>
                      <a:pPr>
                        <a:spcAft>
                          <a:spcPts val="0"/>
                        </a:spcAft>
                      </a:pPr>
                      <a:endParaRPr lang="en-GB" sz="2000" dirty="0">
                        <a:solidFill>
                          <a:schemeClr val="tx1"/>
                        </a:solidFill>
                        <a:effectLst/>
                        <a:latin typeface="Impact"/>
                        <a:ea typeface="Times New Roman"/>
                        <a:cs typeface="Impact"/>
                      </a:endParaRPr>
                    </a:p>
                  </a:txBody>
                  <a:tcPr marL="68580" marR="68580" marT="0" marB="0">
                    <a:solidFill>
                      <a:schemeClr val="bg1"/>
                    </a:solidFill>
                  </a:tcPr>
                </a:tc>
              </a:tr>
            </a:tbl>
          </a:graphicData>
        </a:graphic>
      </p:graphicFrame>
      <p:sp>
        <p:nvSpPr>
          <p:cNvPr id="4" name="Slide Number Placeholder 3"/>
          <p:cNvSpPr>
            <a:spLocks noGrp="1"/>
          </p:cNvSpPr>
          <p:nvPr>
            <p:ph type="sldNum" sz="quarter" idx="12"/>
          </p:nvPr>
        </p:nvSpPr>
        <p:spPr/>
        <p:txBody>
          <a:bodyPr/>
          <a:lstStyle/>
          <a:p>
            <a:fld id="{E3DA1528-8248-3040-874C-DD34A6D63C34}" type="slidenum">
              <a:rPr lang="en-US" smtClean="0"/>
              <a:t>13</a:t>
            </a:fld>
            <a:endParaRPr lang="en-US"/>
          </a:p>
        </p:txBody>
      </p:sp>
      <p:pic>
        <p:nvPicPr>
          <p:cNvPr id="6" name="Picture 5"/>
          <p:cNvPicPr>
            <a:picLocks noChangeAspect="1"/>
          </p:cNvPicPr>
          <p:nvPr/>
        </p:nvPicPr>
        <p:blipFill>
          <a:blip r:embed="rId3"/>
          <a:stretch>
            <a:fillRect/>
          </a:stretch>
        </p:blipFill>
        <p:spPr>
          <a:xfrm>
            <a:off x="6553200" y="3509855"/>
            <a:ext cx="2162232" cy="3179753"/>
          </a:xfrm>
          <a:prstGeom prst="rect">
            <a:avLst/>
          </a:prstGeom>
        </p:spPr>
      </p:pic>
      <p:sp>
        <p:nvSpPr>
          <p:cNvPr id="7" name="Rectangle 6"/>
          <p:cNvSpPr/>
          <p:nvPr/>
        </p:nvSpPr>
        <p:spPr>
          <a:xfrm>
            <a:off x="187658" y="6524069"/>
            <a:ext cx="1851789" cy="246221"/>
          </a:xfrm>
          <a:prstGeom prst="rect">
            <a:avLst/>
          </a:prstGeom>
        </p:spPr>
        <p:txBody>
          <a:bodyPr wrap="none">
            <a:spAutoFit/>
          </a:bodyPr>
          <a:lstStyle/>
          <a:p>
            <a:r>
              <a:rPr lang="en-US" sz="1000" dirty="0" smtClean="0"/>
              <a:t>Image credit: </a:t>
            </a:r>
            <a:r>
              <a:rPr lang="en-US" sz="1000" dirty="0" err="1" smtClean="0"/>
              <a:t>blogs.gartner.com</a:t>
            </a:r>
            <a:r>
              <a:rPr lang="en-US" sz="1000" dirty="0" smtClean="0"/>
              <a:t> </a:t>
            </a:r>
            <a:endParaRPr lang="en-US" sz="1000" dirty="0"/>
          </a:p>
        </p:txBody>
      </p:sp>
    </p:spTree>
    <p:extLst>
      <p:ext uri="{BB962C8B-B14F-4D97-AF65-F5344CB8AC3E}">
        <p14:creationId xmlns:p14="http://schemas.microsoft.com/office/powerpoint/2010/main" val="303314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 y="60386"/>
            <a:ext cx="5065168" cy="664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a:spLocks noGrp="1"/>
          </p:cNvSpPr>
          <p:nvPr>
            <p:ph type="title"/>
          </p:nvPr>
        </p:nvSpPr>
        <p:spPr>
          <a:xfrm>
            <a:off x="6737736" y="2075552"/>
            <a:ext cx="1968500" cy="1143000"/>
          </a:xfrm>
        </p:spPr>
        <p:txBody>
          <a:bodyPr>
            <a:normAutofit fontScale="90000"/>
          </a:bodyPr>
          <a:lstStyle/>
          <a:p>
            <a:pPr algn="l"/>
            <a:r>
              <a:rPr lang="en-US" dirty="0" smtClean="0">
                <a:latin typeface="Impact"/>
                <a:cs typeface="Impact"/>
              </a:rPr>
              <a:t>The </a:t>
            </a:r>
            <a:br>
              <a:rPr lang="en-US" dirty="0" smtClean="0">
                <a:latin typeface="Impact"/>
                <a:cs typeface="Impact"/>
              </a:rPr>
            </a:br>
            <a:r>
              <a:rPr lang="en-US" dirty="0" smtClean="0">
                <a:solidFill>
                  <a:srgbClr val="FF0000"/>
                </a:solidFill>
                <a:latin typeface="Impact"/>
                <a:cs typeface="Impact"/>
              </a:rPr>
              <a:t>original</a:t>
            </a:r>
            <a:endParaRPr lang="en-US" dirty="0">
              <a:latin typeface="Impact"/>
              <a:cs typeface="Impact"/>
            </a:endParaRPr>
          </a:p>
        </p:txBody>
      </p:sp>
    </p:spTree>
    <p:extLst>
      <p:ext uri="{BB962C8B-B14F-4D97-AF65-F5344CB8AC3E}">
        <p14:creationId xmlns:p14="http://schemas.microsoft.com/office/powerpoint/2010/main" val="415218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sz="2000" b="1" dirty="0" smtClean="0">
                <a:latin typeface="Century Gothic" panose="020B0502020202020204" pitchFamily="34" charset="0"/>
              </a:rPr>
              <a:t>For </a:t>
            </a:r>
            <a:r>
              <a:rPr lang="en-GB" sz="2000" b="1" dirty="0">
                <a:latin typeface="Century Gothic" panose="020B0502020202020204" pitchFamily="34" charset="0"/>
              </a:rPr>
              <a:t>the past 2 years, I have set homework as a professional goal to </a:t>
            </a:r>
            <a:r>
              <a:rPr lang="en-GB" sz="2000" b="1" dirty="0">
                <a:solidFill>
                  <a:srgbClr val="FF0000"/>
                </a:solidFill>
                <a:latin typeface="Century Gothic" panose="020B0502020202020204" pitchFamily="34" charset="0"/>
              </a:rPr>
              <a:t>improve</a:t>
            </a:r>
            <a:r>
              <a:rPr lang="en-GB" sz="2000" b="1" dirty="0">
                <a:latin typeface="Century Gothic" panose="020B0502020202020204" pitchFamily="34" charset="0"/>
              </a:rPr>
              <a:t> in my own classroom practice. </a:t>
            </a:r>
            <a:endParaRPr lang="en-GB" sz="2000" b="1" dirty="0" smtClean="0">
              <a:latin typeface="Century Gothic" panose="020B0502020202020204" pitchFamily="34" charset="0"/>
            </a:endParaRPr>
          </a:p>
          <a:p>
            <a:pPr marL="0" indent="0">
              <a:buNone/>
            </a:pPr>
            <a:endParaRPr lang="en-GB" sz="2000" b="1" dirty="0" smtClean="0">
              <a:latin typeface="Century Gothic" panose="020B0502020202020204" pitchFamily="34" charset="0"/>
            </a:endParaRPr>
          </a:p>
          <a:p>
            <a:r>
              <a:rPr lang="en-GB" sz="2000" b="1" dirty="0" smtClean="0">
                <a:latin typeface="Century Gothic" panose="020B0502020202020204" pitchFamily="34" charset="0"/>
              </a:rPr>
              <a:t>The </a:t>
            </a:r>
            <a:r>
              <a:rPr lang="en-GB" sz="2000" b="1" dirty="0">
                <a:latin typeface="Century Gothic" panose="020B0502020202020204" pitchFamily="34" charset="0"/>
              </a:rPr>
              <a:t>reason for this focus, is that I’ve been teaching in </a:t>
            </a:r>
            <a:r>
              <a:rPr lang="en-GB" sz="2000" b="1" dirty="0">
                <a:solidFill>
                  <a:srgbClr val="FF0000"/>
                </a:solidFill>
                <a:latin typeface="Century Gothic" panose="020B0502020202020204" pitchFamily="34" charset="0"/>
              </a:rPr>
              <a:t>over</a:t>
            </a:r>
            <a:r>
              <a:rPr lang="en-GB" sz="2000" b="1" dirty="0">
                <a:latin typeface="Century Gothic" panose="020B0502020202020204" pitchFamily="34" charset="0"/>
              </a:rPr>
              <a:t> 4-6 classrooms, in each academic year </a:t>
            </a:r>
            <a:r>
              <a:rPr lang="en-GB" sz="2000" b="1" dirty="0" smtClean="0">
                <a:latin typeface="Century Gothic" panose="020B0502020202020204" pitchFamily="34" charset="0"/>
              </a:rPr>
              <a:t>…</a:t>
            </a:r>
          </a:p>
          <a:p>
            <a:pPr marL="0" indent="0">
              <a:buNone/>
            </a:pPr>
            <a:endParaRPr lang="en-GB" sz="2000" b="1" dirty="0" smtClean="0">
              <a:latin typeface="Century Gothic" panose="020B0502020202020204" pitchFamily="34" charset="0"/>
            </a:endParaRPr>
          </a:p>
          <a:p>
            <a:r>
              <a:rPr lang="en-GB" sz="2000" b="1" dirty="0" smtClean="0">
                <a:latin typeface="Century Gothic" panose="020B0502020202020204" pitchFamily="34" charset="0"/>
              </a:rPr>
              <a:t>… and </a:t>
            </a:r>
            <a:r>
              <a:rPr lang="en-GB" sz="2000" b="1" dirty="0">
                <a:latin typeface="Century Gothic" panose="020B0502020202020204" pitchFamily="34" charset="0"/>
              </a:rPr>
              <a:t>have been teaching in </a:t>
            </a:r>
            <a:r>
              <a:rPr lang="en-GB" sz="2000" b="1" dirty="0">
                <a:solidFill>
                  <a:srgbClr val="FF0000"/>
                </a:solidFill>
                <a:latin typeface="Century Gothic" panose="020B0502020202020204" pitchFamily="34" charset="0"/>
              </a:rPr>
              <a:t>2-3 </a:t>
            </a:r>
            <a:r>
              <a:rPr lang="en-GB" sz="2000" b="1" dirty="0">
                <a:latin typeface="Century Gothic" panose="020B0502020202020204" pitchFamily="34" charset="0"/>
              </a:rPr>
              <a:t>subject-</a:t>
            </a:r>
            <a:r>
              <a:rPr lang="en-GB" sz="2000" b="1" dirty="0" smtClean="0">
                <a:latin typeface="Century Gothic" panose="020B0502020202020204" pitchFamily="34" charset="0"/>
              </a:rPr>
              <a:t>areas (each year) </a:t>
            </a:r>
            <a:r>
              <a:rPr lang="en-GB" sz="2000" b="1" dirty="0">
                <a:latin typeface="Century Gothic" panose="020B0502020202020204" pitchFamily="34" charset="0"/>
              </a:rPr>
              <a:t>to help support students in under-allocated faculties. </a:t>
            </a:r>
            <a:endParaRPr lang="en-GB" sz="2000" b="1" dirty="0" smtClean="0">
              <a:latin typeface="Century Gothic" panose="020B0502020202020204" pitchFamily="34" charset="0"/>
            </a:endParaRPr>
          </a:p>
          <a:p>
            <a:endParaRPr lang="en-GB" sz="2000" b="1" dirty="0" smtClean="0">
              <a:latin typeface="Century Gothic" panose="020B0502020202020204" pitchFamily="34" charset="0"/>
            </a:endParaRPr>
          </a:p>
          <a:p>
            <a:r>
              <a:rPr lang="en-GB" sz="2000" b="1" dirty="0" smtClean="0">
                <a:latin typeface="Century Gothic" panose="020B0502020202020204" pitchFamily="34" charset="0"/>
              </a:rPr>
              <a:t>This is </a:t>
            </a:r>
            <a:r>
              <a:rPr lang="en-GB" sz="2000" b="1" dirty="0" smtClean="0">
                <a:solidFill>
                  <a:srgbClr val="FF0000"/>
                </a:solidFill>
                <a:latin typeface="Century Gothic" panose="020B0502020202020204" pitchFamily="34" charset="0"/>
              </a:rPr>
              <a:t>challenging</a:t>
            </a:r>
            <a:r>
              <a:rPr lang="en-GB" sz="2000" b="1" dirty="0" smtClean="0">
                <a:latin typeface="Century Gothic" panose="020B0502020202020204" pitchFamily="34" charset="0"/>
              </a:rPr>
              <a:t> </a:t>
            </a:r>
            <a:r>
              <a:rPr lang="en-GB" sz="2000" b="1" dirty="0">
                <a:latin typeface="Century Gothic" panose="020B0502020202020204" pitchFamily="34" charset="0"/>
              </a:rPr>
              <a:t>enough; even without the demands of setting/collecting meaningful homework that contributes to learning and progress!</a:t>
            </a:r>
          </a:p>
          <a:p>
            <a:pPr marL="457200" indent="-457200">
              <a:buFont typeface="+mj-lt"/>
              <a:buAutoNum type="arabicPeriod"/>
            </a:pPr>
            <a:endParaRPr lang="en-US" sz="2000" b="1" dirty="0" smtClean="0">
              <a:latin typeface="Century Gothic" panose="020B0502020202020204" pitchFamily="34" charset="0"/>
              <a:cs typeface="Avenir Black"/>
            </a:endParaRPr>
          </a:p>
          <a:p>
            <a:pPr marL="0" indent="0">
              <a:buNone/>
            </a:pPr>
            <a:endParaRPr lang="en-US" sz="2000" b="1" dirty="0">
              <a:latin typeface="Century Gothic" panose="020B0502020202020204" pitchFamily="34" charset="0"/>
              <a:cs typeface="Avenir Black"/>
            </a:endParaRPr>
          </a:p>
        </p:txBody>
      </p:sp>
      <p:sp>
        <p:nvSpPr>
          <p:cNvPr id="9" name="Title 1"/>
          <p:cNvSpPr>
            <a:spLocks noGrp="1"/>
          </p:cNvSpPr>
          <p:nvPr>
            <p:ph type="title"/>
          </p:nvPr>
        </p:nvSpPr>
        <p:spPr>
          <a:xfrm>
            <a:off x="457200" y="274638"/>
            <a:ext cx="8229600" cy="1143000"/>
          </a:xfrm>
        </p:spPr>
        <p:txBody>
          <a:bodyPr/>
          <a:lstStyle/>
          <a:p>
            <a:pPr algn="l"/>
            <a:r>
              <a:rPr lang="en-US" dirty="0" smtClean="0">
                <a:latin typeface="Impact"/>
                <a:cs typeface="Impact"/>
              </a:rPr>
              <a:t>Context:</a:t>
            </a:r>
            <a:endParaRPr lang="en-US" dirty="0">
              <a:latin typeface="Impact"/>
              <a:cs typeface="Impact"/>
            </a:endParaRPr>
          </a:p>
        </p:txBody>
      </p:sp>
    </p:spTree>
    <p:extLst>
      <p:ext uri="{BB962C8B-B14F-4D97-AF65-F5344CB8AC3E}">
        <p14:creationId xmlns:p14="http://schemas.microsoft.com/office/powerpoint/2010/main" val="48894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4"/>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0" y="60386"/>
            <a:ext cx="7503459" cy="1143000"/>
          </a:xfrm>
        </p:spPr>
        <p:txBody>
          <a:bodyPr>
            <a:normAutofit/>
          </a:bodyPr>
          <a:lstStyle/>
          <a:p>
            <a:pPr algn="l"/>
            <a:r>
              <a:rPr lang="en-US" dirty="0" smtClean="0">
                <a:latin typeface="Impact"/>
                <a:cs typeface="Impact"/>
              </a:rPr>
              <a:t>Quick Test!</a:t>
            </a:r>
            <a:endParaRPr lang="en-US" dirty="0">
              <a:latin typeface="Impact"/>
              <a:cs typeface="Impact"/>
            </a:endParaRPr>
          </a:p>
        </p:txBody>
      </p:sp>
      <p:sp>
        <p:nvSpPr>
          <p:cNvPr id="3" name="Rectangle 2"/>
          <p:cNvSpPr/>
          <p:nvPr/>
        </p:nvSpPr>
        <p:spPr>
          <a:xfrm>
            <a:off x="2152856" y="6036408"/>
            <a:ext cx="5460212" cy="630942"/>
          </a:xfrm>
          <a:prstGeom prst="rect">
            <a:avLst/>
          </a:prstGeom>
        </p:spPr>
        <p:txBody>
          <a:bodyPr wrap="square">
            <a:spAutoFit/>
          </a:bodyPr>
          <a:lstStyle/>
          <a:p>
            <a:pPr algn="ctr">
              <a:defRPr/>
            </a:pPr>
            <a:r>
              <a:rPr lang="en-US" sz="3500" dirty="0" smtClean="0">
                <a:solidFill>
                  <a:srgbClr val="FF0000"/>
                </a:solidFill>
                <a:latin typeface="Impact"/>
                <a:cs typeface="Impact"/>
              </a:rPr>
              <a:t>Activity or Learning?</a:t>
            </a:r>
            <a:endParaRPr lang="en-US" sz="3500" b="1" dirty="0">
              <a:latin typeface="Impact"/>
              <a:cs typeface="Impact"/>
            </a:endParaRPr>
          </a:p>
        </p:txBody>
      </p:sp>
      <p:pic>
        <p:nvPicPr>
          <p:cNvPr id="12290" name="Picture 2" descr="\\gcas24\homedrive\staff\rmcgill\My pictures\P2V\2014-05-20_0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608" y="1015127"/>
            <a:ext cx="6074709" cy="4859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729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417638"/>
            <a:ext cx="8229600" cy="5195769"/>
          </a:xfrm>
        </p:spPr>
        <p:txBody>
          <a:bodyPr>
            <a:normAutofit/>
          </a:bodyPr>
          <a:lstStyle/>
          <a:p>
            <a:pPr>
              <a:lnSpc>
                <a:spcPct val="120000"/>
              </a:lnSpc>
            </a:pPr>
            <a:r>
              <a:rPr lang="en-GB" sz="2000" dirty="0" smtClean="0"/>
              <a:t>The </a:t>
            </a:r>
            <a:r>
              <a:rPr lang="en-GB" sz="2000" dirty="0"/>
              <a:t>challenge of setting homework is ultimately about </a:t>
            </a:r>
            <a:r>
              <a:rPr lang="en-GB" sz="2000" b="1" dirty="0">
                <a:solidFill>
                  <a:srgbClr val="FF0000"/>
                </a:solidFill>
              </a:rPr>
              <a:t>raising standards</a:t>
            </a:r>
            <a:r>
              <a:rPr lang="en-GB" sz="2000" dirty="0"/>
              <a:t>. </a:t>
            </a:r>
            <a:endParaRPr lang="en-GB" sz="2000" dirty="0" smtClean="0"/>
          </a:p>
          <a:p>
            <a:pPr>
              <a:lnSpc>
                <a:spcPct val="120000"/>
              </a:lnSpc>
            </a:pPr>
            <a:r>
              <a:rPr lang="en-GB" sz="2000" dirty="0" smtClean="0"/>
              <a:t>The </a:t>
            </a:r>
            <a:r>
              <a:rPr lang="en-GB" sz="2000" dirty="0"/>
              <a:t>result of this professional journey was #TakeAwayHmk – an alternative model for setting homework in the classroom. </a:t>
            </a:r>
            <a:endParaRPr lang="en-GB" sz="2000" dirty="0" smtClean="0"/>
          </a:p>
          <a:p>
            <a:pPr>
              <a:lnSpc>
                <a:spcPct val="120000"/>
              </a:lnSpc>
            </a:pPr>
            <a:r>
              <a:rPr lang="en-GB" sz="2000" dirty="0" smtClean="0">
                <a:solidFill>
                  <a:srgbClr val="FF0000"/>
                </a:solidFill>
              </a:rPr>
              <a:t>It </a:t>
            </a:r>
            <a:r>
              <a:rPr lang="en-GB" sz="2000" dirty="0">
                <a:solidFill>
                  <a:srgbClr val="FF0000"/>
                </a:solidFill>
              </a:rPr>
              <a:t>is about developing a quality framework and overview of homework, linked to schemes of work; then leading into the actual process of setting homework</a:t>
            </a:r>
            <a:r>
              <a:rPr lang="en-GB" sz="2000" dirty="0"/>
              <a:t>. </a:t>
            </a:r>
            <a:endParaRPr lang="en-GB" sz="2000" dirty="0" smtClean="0"/>
          </a:p>
          <a:p>
            <a:pPr>
              <a:lnSpc>
                <a:spcPct val="120000"/>
              </a:lnSpc>
            </a:pPr>
            <a:r>
              <a:rPr lang="en-GB" sz="2000" dirty="0" smtClean="0"/>
              <a:t>This </a:t>
            </a:r>
            <a:r>
              <a:rPr lang="en-GB" sz="2000" dirty="0"/>
              <a:t>process (in the classroom) can be </a:t>
            </a:r>
            <a:r>
              <a:rPr lang="en-GB" sz="2000" dirty="0" smtClean="0"/>
              <a:t>quick, </a:t>
            </a:r>
            <a:r>
              <a:rPr lang="en-GB" sz="2000" dirty="0"/>
              <a:t>but stooped in classroom rigour, teacher-clarity and inspiration.</a:t>
            </a:r>
          </a:p>
          <a:p>
            <a:pPr>
              <a:lnSpc>
                <a:spcPct val="120000"/>
              </a:lnSpc>
            </a:pPr>
            <a:r>
              <a:rPr lang="en-GB" sz="2000" dirty="0"/>
              <a:t>The outcome is a portable homework solution for teachers, teaching multiple subjects; age-groups and in a large number of classrooms</a:t>
            </a:r>
            <a:r>
              <a:rPr lang="en-GB" sz="2000" dirty="0" smtClean="0"/>
              <a:t>.</a:t>
            </a:r>
          </a:p>
          <a:p>
            <a:pPr>
              <a:lnSpc>
                <a:spcPct val="120000"/>
              </a:lnSpc>
            </a:pPr>
            <a:r>
              <a:rPr lang="en-GB" sz="2000" dirty="0" smtClean="0"/>
              <a:t>#</a:t>
            </a:r>
            <a:r>
              <a:rPr lang="en-GB" sz="2000" dirty="0"/>
              <a:t>TakeAwayHmk was born! Differentiated; personalised; self-selecting; inspiring; rewarding and medium-term learning.</a:t>
            </a:r>
          </a:p>
          <a:p>
            <a:pPr marL="0" indent="0">
              <a:buNone/>
            </a:pPr>
            <a:endParaRPr lang="en-US" sz="2000" dirty="0" smtClean="0">
              <a:latin typeface="Avenir Black"/>
              <a:cs typeface="Avenir Black"/>
            </a:endParaRPr>
          </a:p>
        </p:txBody>
      </p:sp>
      <p:sp>
        <p:nvSpPr>
          <p:cNvPr id="9" name="Title 1"/>
          <p:cNvSpPr>
            <a:spLocks noGrp="1"/>
          </p:cNvSpPr>
          <p:nvPr>
            <p:ph type="title"/>
          </p:nvPr>
        </p:nvSpPr>
        <p:spPr>
          <a:xfrm>
            <a:off x="457200" y="274638"/>
            <a:ext cx="8229600" cy="1143000"/>
          </a:xfrm>
        </p:spPr>
        <p:txBody>
          <a:bodyPr/>
          <a:lstStyle/>
          <a:p>
            <a:pPr algn="l"/>
            <a:r>
              <a:rPr lang="en-US" dirty="0" smtClean="0">
                <a:latin typeface="Impact"/>
                <a:cs typeface="Impact"/>
              </a:rPr>
              <a:t>Context:</a:t>
            </a:r>
            <a:endParaRPr lang="en-US" dirty="0">
              <a:latin typeface="Impact"/>
              <a:cs typeface="Impact"/>
            </a:endParaRPr>
          </a:p>
        </p:txBody>
      </p:sp>
    </p:spTree>
    <p:extLst>
      <p:ext uri="{BB962C8B-B14F-4D97-AF65-F5344CB8AC3E}">
        <p14:creationId xmlns:p14="http://schemas.microsoft.com/office/powerpoint/2010/main" val="235578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SCHOOL\RMC\100 Ideas Series Book - Bloomsbury\IDEA 58 - #TakeAwayHmk\Nand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598" y="1270416"/>
            <a:ext cx="7490274" cy="52446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l"/>
            <a:r>
              <a:rPr lang="en-US" dirty="0" smtClean="0">
                <a:solidFill>
                  <a:srgbClr val="FF0000"/>
                </a:solidFill>
                <a:latin typeface="Impact"/>
                <a:cs typeface="Impact"/>
              </a:rPr>
              <a:t>Updated version</a:t>
            </a:r>
            <a:endParaRPr lang="en-US" dirty="0">
              <a:latin typeface="Impact"/>
              <a:cs typeface="Impact"/>
            </a:endParaRPr>
          </a:p>
        </p:txBody>
      </p:sp>
    </p:spTree>
    <p:extLst>
      <p:ext uri="{BB962C8B-B14F-4D97-AF65-F5344CB8AC3E}">
        <p14:creationId xmlns:p14="http://schemas.microsoft.com/office/powerpoint/2010/main" val="405381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4725" y="703069"/>
            <a:ext cx="8708844" cy="6154931"/>
          </a:xfrm>
          <a:prstGeom prst="rect">
            <a:avLst/>
          </a:prstGeom>
        </p:spPr>
      </p:pic>
    </p:spTree>
    <p:extLst>
      <p:ext uri="{BB962C8B-B14F-4D97-AF65-F5344CB8AC3E}">
        <p14:creationId xmlns:p14="http://schemas.microsoft.com/office/powerpoint/2010/main" val="174021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96838" y="514350"/>
            <a:ext cx="8804275" cy="752475"/>
          </a:xfrm>
        </p:spPr>
        <p:txBody>
          <a:bodyPr>
            <a:normAutofit fontScale="90000"/>
          </a:bodyPr>
          <a:lstStyle/>
          <a:p>
            <a:pPr algn="l" eaLnBrk="1" hangingPunct="1"/>
            <a:r>
              <a:rPr lang="en-US" altLang="en-US" sz="5000" b="1" smtClean="0">
                <a:latin typeface="Century Gothic" panose="020B0502020202020204" pitchFamily="34" charset="0"/>
              </a:rPr>
              <a:t>Start slide</a:t>
            </a:r>
            <a:br>
              <a:rPr lang="en-US" altLang="en-US" sz="5000" b="1" smtClean="0">
                <a:latin typeface="Century Gothic" panose="020B0502020202020204" pitchFamily="34" charset="0"/>
              </a:rPr>
            </a:br>
            <a:r>
              <a:rPr lang="en-US" altLang="en-US" sz="1500" b="1" smtClean="0">
                <a:solidFill>
                  <a:srgbClr val="FF0000"/>
                </a:solidFill>
                <a:latin typeface="Century Gothic" panose="020B0502020202020204" pitchFamily="34" charset="0"/>
              </a:rPr>
              <a:t>See notes</a:t>
            </a:r>
          </a:p>
        </p:txBody>
      </p:sp>
    </p:spTree>
    <p:extLst>
      <p:ext uri="{BB962C8B-B14F-4D97-AF65-F5344CB8AC3E}">
        <p14:creationId xmlns:p14="http://schemas.microsoft.com/office/powerpoint/2010/main" val="255649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sz="2000" dirty="0"/>
              <a:t>I re-discovered how homework makes a </a:t>
            </a:r>
            <a:r>
              <a:rPr lang="en-GB" sz="2000" dirty="0" smtClean="0"/>
              <a:t>significant difference </a:t>
            </a:r>
            <a:r>
              <a:rPr lang="en-GB" sz="2000" dirty="0"/>
              <a:t>to the learning process and the bridge between teacher-led and student-led </a:t>
            </a:r>
            <a:r>
              <a:rPr lang="en-GB" sz="2000" dirty="0" smtClean="0"/>
              <a:t>learning for:</a:t>
            </a:r>
          </a:p>
          <a:p>
            <a:pPr marL="0" indent="0">
              <a:buNone/>
            </a:pPr>
            <a:endParaRPr lang="en-GB" sz="2000" dirty="0" smtClean="0"/>
          </a:p>
          <a:p>
            <a:pPr marL="457200" indent="-457200">
              <a:buFont typeface="+mj-lt"/>
              <a:buAutoNum type="arabicPeriod"/>
            </a:pPr>
            <a:r>
              <a:rPr lang="en-GB" sz="2000" dirty="0" smtClean="0"/>
              <a:t>extending learning time</a:t>
            </a:r>
          </a:p>
          <a:p>
            <a:pPr marL="457200" indent="-457200">
              <a:buFont typeface="+mj-lt"/>
              <a:buAutoNum type="arabicPeriod"/>
            </a:pPr>
            <a:r>
              <a:rPr lang="en-GB" sz="2000" dirty="0" smtClean="0"/>
              <a:t>creating </a:t>
            </a:r>
            <a:r>
              <a:rPr lang="en-GB" sz="2000" dirty="0"/>
              <a:t>opportunities for creativity and </a:t>
            </a:r>
            <a:r>
              <a:rPr lang="en-GB" sz="2000" dirty="0" smtClean="0"/>
              <a:t>choice</a:t>
            </a:r>
          </a:p>
          <a:p>
            <a:pPr marL="457200" indent="-457200">
              <a:buFont typeface="+mj-lt"/>
              <a:buAutoNum type="arabicPeriod"/>
            </a:pPr>
            <a:r>
              <a:rPr lang="en-GB" sz="2000" dirty="0" smtClean="0"/>
              <a:t>developing </a:t>
            </a:r>
            <a:r>
              <a:rPr lang="en-GB" sz="2000" dirty="0"/>
              <a:t>the skills required for independent </a:t>
            </a:r>
            <a:r>
              <a:rPr lang="en-GB" sz="2000" dirty="0" smtClean="0"/>
              <a:t>learning</a:t>
            </a:r>
          </a:p>
          <a:p>
            <a:pPr marL="457200" indent="-457200">
              <a:buFont typeface="+mj-lt"/>
              <a:buAutoNum type="arabicPeriod"/>
            </a:pPr>
            <a:r>
              <a:rPr lang="en-GB" sz="2000" dirty="0" smtClean="0"/>
              <a:t>reducing </a:t>
            </a:r>
            <a:r>
              <a:rPr lang="en-GB" sz="2000" dirty="0"/>
              <a:t>the diverging effect of home </a:t>
            </a:r>
            <a:r>
              <a:rPr lang="en-GB" sz="2000" dirty="0" smtClean="0"/>
              <a:t>support</a:t>
            </a:r>
          </a:p>
          <a:p>
            <a:pPr marL="457200" indent="-457200">
              <a:buFont typeface="+mj-lt"/>
              <a:buAutoNum type="arabicPeriod"/>
            </a:pPr>
            <a:r>
              <a:rPr lang="en-GB" sz="2000" dirty="0" smtClean="0"/>
              <a:t>equal </a:t>
            </a:r>
            <a:r>
              <a:rPr lang="en-GB" sz="2000" dirty="0"/>
              <a:t>opportunities </a:t>
            </a:r>
            <a:endParaRPr lang="en-GB" sz="2000" dirty="0" smtClean="0"/>
          </a:p>
          <a:p>
            <a:pPr marL="457200" indent="-457200">
              <a:buFont typeface="+mj-lt"/>
              <a:buAutoNum type="arabicPeriod"/>
            </a:pPr>
            <a:r>
              <a:rPr lang="en-GB" sz="2000" dirty="0" smtClean="0"/>
              <a:t>and</a:t>
            </a:r>
            <a:r>
              <a:rPr lang="en-GB" sz="2000" dirty="0"/>
              <a:t>, not least, communicating the values of the school and the teacher</a:t>
            </a:r>
            <a:r>
              <a:rPr lang="en-GB" sz="2000" dirty="0" smtClean="0"/>
              <a:t>.</a:t>
            </a:r>
          </a:p>
          <a:p>
            <a:endParaRPr lang="en-GB" sz="2000" dirty="0"/>
          </a:p>
          <a:p>
            <a:r>
              <a:rPr lang="en-GB" sz="2000" dirty="0" smtClean="0"/>
              <a:t>I </a:t>
            </a:r>
            <a:r>
              <a:rPr lang="en-GB" sz="2000" dirty="0"/>
              <a:t>firmly believe, that differentiated; targeted and independent homework, followed with targeted feedback, leads to student ownership and improved levels of progress.</a:t>
            </a:r>
          </a:p>
          <a:p>
            <a:endParaRPr lang="en-US" sz="2000" dirty="0" smtClean="0">
              <a:latin typeface="Avenir Black"/>
              <a:cs typeface="Avenir Black"/>
            </a:endParaRPr>
          </a:p>
          <a:p>
            <a:pPr marL="0" indent="0">
              <a:buNone/>
            </a:pPr>
            <a:endParaRPr lang="en-US" sz="2000" dirty="0">
              <a:latin typeface="Avenir Black"/>
              <a:cs typeface="Avenir Black"/>
            </a:endParaRPr>
          </a:p>
        </p:txBody>
      </p:sp>
      <p:sp>
        <p:nvSpPr>
          <p:cNvPr id="9" name="Title 1"/>
          <p:cNvSpPr>
            <a:spLocks noGrp="1"/>
          </p:cNvSpPr>
          <p:nvPr>
            <p:ph type="title"/>
          </p:nvPr>
        </p:nvSpPr>
        <p:spPr>
          <a:xfrm>
            <a:off x="457200" y="274638"/>
            <a:ext cx="8229600" cy="1143000"/>
          </a:xfrm>
        </p:spPr>
        <p:txBody>
          <a:bodyPr/>
          <a:lstStyle/>
          <a:p>
            <a:pPr algn="l"/>
            <a:r>
              <a:rPr lang="en-US" dirty="0" smtClean="0">
                <a:latin typeface="Impact"/>
                <a:cs typeface="Impact"/>
              </a:rPr>
              <a:t>Context:</a:t>
            </a:r>
            <a:endParaRPr lang="en-US" dirty="0">
              <a:latin typeface="Impact"/>
              <a:cs typeface="Impact"/>
            </a:endParaRPr>
          </a:p>
        </p:txBody>
      </p:sp>
    </p:spTree>
    <p:extLst>
      <p:ext uri="{BB962C8B-B14F-4D97-AF65-F5344CB8AC3E}">
        <p14:creationId xmlns:p14="http://schemas.microsoft.com/office/powerpoint/2010/main" val="242437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7"/>
          <p:cNvSpPr txBox="1">
            <a:spLocks noChangeArrowheads="1"/>
          </p:cNvSpPr>
          <p:nvPr/>
        </p:nvSpPr>
        <p:spPr bwMode="auto">
          <a:xfrm>
            <a:off x="692190" y="1896915"/>
            <a:ext cx="1809750" cy="44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fontAlgn="base">
              <a:spcBef>
                <a:spcPts val="840"/>
              </a:spcBef>
              <a:spcAft>
                <a:spcPts val="0"/>
              </a:spcAft>
            </a:pPr>
            <a:r>
              <a:rPr lang="en-GB" sz="1400" b="1" kern="1200" dirty="0" smtClean="0">
                <a:solidFill>
                  <a:srgbClr val="000000"/>
                </a:solidFill>
                <a:effectLst/>
                <a:latin typeface="Tahoma"/>
                <a:ea typeface="ＭＳ 明朝"/>
                <a:cs typeface="Times New Roman"/>
              </a:rPr>
              <a:t>Starter: </a:t>
            </a:r>
          </a:p>
          <a:p>
            <a:pPr algn="ctr" fontAlgn="base">
              <a:spcBef>
                <a:spcPts val="840"/>
              </a:spcBef>
              <a:spcAft>
                <a:spcPts val="0"/>
              </a:spcAft>
            </a:pPr>
            <a:r>
              <a:rPr lang="en-GB" sz="1400" kern="1200" dirty="0" smtClean="0">
                <a:solidFill>
                  <a:srgbClr val="000000"/>
                </a:solidFill>
                <a:effectLst/>
                <a:latin typeface="Tahoma"/>
                <a:ea typeface="ＭＳ 明朝"/>
                <a:cs typeface="Times New Roman"/>
              </a:rPr>
              <a:t>What homework?</a:t>
            </a:r>
            <a:endParaRPr lang="en-GB" sz="1200" dirty="0">
              <a:effectLst/>
              <a:latin typeface="Times New Roman"/>
              <a:ea typeface="ＭＳ 明朝"/>
              <a:cs typeface="Times New Roman"/>
            </a:endParaRPr>
          </a:p>
        </p:txBody>
      </p:sp>
      <p:sp>
        <p:nvSpPr>
          <p:cNvPr id="14" name="Text Box 27"/>
          <p:cNvSpPr txBox="1">
            <a:spLocks noChangeArrowheads="1"/>
          </p:cNvSpPr>
          <p:nvPr/>
        </p:nvSpPr>
        <p:spPr bwMode="auto">
          <a:xfrm>
            <a:off x="3491058" y="1896915"/>
            <a:ext cx="1809750" cy="44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fontAlgn="base">
              <a:spcBef>
                <a:spcPts val="840"/>
              </a:spcBef>
              <a:spcAft>
                <a:spcPts val="0"/>
              </a:spcAft>
            </a:pPr>
            <a:r>
              <a:rPr lang="en-GB" sz="1400" b="1" kern="1200" dirty="0" smtClean="0">
                <a:solidFill>
                  <a:srgbClr val="000000"/>
                </a:solidFill>
                <a:effectLst/>
                <a:latin typeface="Tahoma"/>
                <a:ea typeface="ＭＳ 明朝"/>
                <a:cs typeface="Times New Roman"/>
              </a:rPr>
              <a:t>Main: </a:t>
            </a:r>
          </a:p>
          <a:p>
            <a:pPr algn="ctr" fontAlgn="base">
              <a:spcBef>
                <a:spcPts val="840"/>
              </a:spcBef>
              <a:spcAft>
                <a:spcPts val="0"/>
              </a:spcAft>
            </a:pPr>
            <a:r>
              <a:rPr lang="en-GB" sz="1400" dirty="0" smtClean="0">
                <a:solidFill>
                  <a:srgbClr val="000000"/>
                </a:solidFill>
                <a:latin typeface="Tahoma"/>
                <a:ea typeface="ＭＳ 明朝"/>
                <a:cs typeface="Times New Roman"/>
              </a:rPr>
              <a:t>What homework?</a:t>
            </a:r>
            <a:endParaRPr lang="en-GB" sz="1200" dirty="0">
              <a:effectLst/>
              <a:latin typeface="Times New Roman"/>
              <a:ea typeface="ＭＳ 明朝"/>
              <a:cs typeface="Times New Roman"/>
            </a:endParaRPr>
          </a:p>
        </p:txBody>
      </p:sp>
      <p:sp>
        <p:nvSpPr>
          <p:cNvPr id="16" name="Text Box 27"/>
          <p:cNvSpPr txBox="1">
            <a:spLocks noChangeArrowheads="1"/>
          </p:cNvSpPr>
          <p:nvPr/>
        </p:nvSpPr>
        <p:spPr bwMode="auto">
          <a:xfrm>
            <a:off x="6284216" y="1896915"/>
            <a:ext cx="1809750" cy="44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fontAlgn="base">
              <a:spcBef>
                <a:spcPts val="840"/>
              </a:spcBef>
              <a:spcAft>
                <a:spcPts val="0"/>
              </a:spcAft>
            </a:pPr>
            <a:r>
              <a:rPr lang="en-GB" sz="1400" b="1" kern="1200" dirty="0" smtClean="0">
                <a:solidFill>
                  <a:srgbClr val="000000"/>
                </a:solidFill>
                <a:effectLst/>
                <a:latin typeface="Tahoma"/>
                <a:ea typeface="ＭＳ 明朝"/>
                <a:cs typeface="Times New Roman"/>
              </a:rPr>
              <a:t>Dessert: </a:t>
            </a:r>
          </a:p>
          <a:p>
            <a:pPr algn="ctr" fontAlgn="base">
              <a:spcBef>
                <a:spcPts val="840"/>
              </a:spcBef>
              <a:spcAft>
                <a:spcPts val="0"/>
              </a:spcAft>
            </a:pPr>
            <a:r>
              <a:rPr lang="en-GB" sz="1400" kern="1200" dirty="0" smtClean="0">
                <a:solidFill>
                  <a:srgbClr val="000000"/>
                </a:solidFill>
                <a:effectLst/>
                <a:latin typeface="Tahoma"/>
                <a:ea typeface="ＭＳ 明朝"/>
                <a:cs typeface="Times New Roman"/>
              </a:rPr>
              <a:t>What homework?</a:t>
            </a:r>
            <a:endParaRPr lang="en-GB" sz="1200" dirty="0">
              <a:effectLst/>
              <a:latin typeface="Times New Roman"/>
              <a:ea typeface="ＭＳ 明朝"/>
              <a:cs typeface="Times New Roman"/>
            </a:endParaRPr>
          </a:p>
        </p:txBody>
      </p:sp>
      <p:sp>
        <p:nvSpPr>
          <p:cNvPr id="21" name="Title 1"/>
          <p:cNvSpPr>
            <a:spLocks noGrp="1"/>
          </p:cNvSpPr>
          <p:nvPr>
            <p:ph type="title"/>
          </p:nvPr>
        </p:nvSpPr>
        <p:spPr>
          <a:xfrm>
            <a:off x="197631" y="95396"/>
            <a:ext cx="8229600" cy="1143000"/>
          </a:xfrm>
        </p:spPr>
        <p:txBody>
          <a:bodyPr>
            <a:normAutofit/>
          </a:bodyPr>
          <a:lstStyle/>
          <a:p>
            <a:pPr algn="l"/>
            <a:r>
              <a:rPr lang="en-US" dirty="0" smtClean="0">
                <a:solidFill>
                  <a:srgbClr val="FF0000"/>
                </a:solidFill>
                <a:latin typeface="Impact"/>
                <a:cs typeface="Impact"/>
              </a:rPr>
              <a:t>Homework</a:t>
            </a:r>
            <a:r>
              <a:rPr lang="en-US" dirty="0" smtClean="0">
                <a:latin typeface="Impact"/>
                <a:cs typeface="Impact"/>
              </a:rPr>
              <a:t> is served!</a:t>
            </a:r>
            <a:endParaRPr lang="en-US" sz="3500" dirty="0">
              <a:latin typeface="Impact"/>
              <a:cs typeface="Impact"/>
            </a:endParaRPr>
          </a:p>
        </p:txBody>
      </p:sp>
      <p:pic>
        <p:nvPicPr>
          <p:cNvPr id="2" name="Picture 1"/>
          <p:cNvPicPr>
            <a:picLocks noChangeAspect="1"/>
          </p:cNvPicPr>
          <p:nvPr/>
        </p:nvPicPr>
        <p:blipFill>
          <a:blip r:embed="rId3"/>
          <a:stretch>
            <a:fillRect/>
          </a:stretch>
        </p:blipFill>
        <p:spPr>
          <a:xfrm>
            <a:off x="94149" y="2657798"/>
            <a:ext cx="2985359" cy="1989462"/>
          </a:xfrm>
          <a:prstGeom prst="rect">
            <a:avLst/>
          </a:prstGeom>
        </p:spPr>
      </p:pic>
      <p:pic>
        <p:nvPicPr>
          <p:cNvPr id="13" name="Picture 12"/>
          <p:cNvPicPr>
            <a:picLocks noChangeAspect="1"/>
          </p:cNvPicPr>
          <p:nvPr/>
        </p:nvPicPr>
        <p:blipFill>
          <a:blip r:embed="rId3"/>
          <a:stretch>
            <a:fillRect/>
          </a:stretch>
        </p:blipFill>
        <p:spPr>
          <a:xfrm>
            <a:off x="2927661" y="2657798"/>
            <a:ext cx="2985359" cy="1989462"/>
          </a:xfrm>
          <a:prstGeom prst="rect">
            <a:avLst/>
          </a:prstGeom>
        </p:spPr>
      </p:pic>
      <p:pic>
        <p:nvPicPr>
          <p:cNvPr id="15" name="Picture 14"/>
          <p:cNvPicPr>
            <a:picLocks noChangeAspect="1"/>
          </p:cNvPicPr>
          <p:nvPr/>
        </p:nvPicPr>
        <p:blipFill>
          <a:blip r:embed="rId3"/>
          <a:stretch>
            <a:fillRect/>
          </a:stretch>
        </p:blipFill>
        <p:spPr>
          <a:xfrm>
            <a:off x="5913020" y="2657798"/>
            <a:ext cx="2985359" cy="1989462"/>
          </a:xfrm>
          <a:prstGeom prst="rect">
            <a:avLst/>
          </a:prstGeom>
        </p:spPr>
      </p:pic>
      <p:sp>
        <p:nvSpPr>
          <p:cNvPr id="3" name="Oval 2"/>
          <p:cNvSpPr/>
          <p:nvPr/>
        </p:nvSpPr>
        <p:spPr>
          <a:xfrm>
            <a:off x="705126" y="2737557"/>
            <a:ext cx="1740372" cy="1787407"/>
          </a:xfrm>
          <a:prstGeom prst="ellipse">
            <a:avLst/>
          </a:prstGeom>
          <a:no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532215" y="2756372"/>
            <a:ext cx="1740372" cy="1787407"/>
          </a:xfrm>
          <a:prstGeom prst="ellipse">
            <a:avLst/>
          </a:prstGeom>
          <a:no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538148" y="2765778"/>
            <a:ext cx="1740372" cy="1787407"/>
          </a:xfrm>
          <a:prstGeom prst="ellipse">
            <a:avLst/>
          </a:prstGeom>
          <a:no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600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29259"/>
            <a:ext cx="8229600" cy="6149959"/>
          </a:xfrm>
        </p:spPr>
        <p:txBody>
          <a:bodyPr>
            <a:normAutofit fontScale="70000" lnSpcReduction="20000"/>
          </a:bodyPr>
          <a:lstStyle/>
          <a:p>
            <a:pPr marL="0" indent="0">
              <a:buNone/>
            </a:pPr>
            <a:r>
              <a:rPr lang="en-US" sz="4800" b="1" dirty="0" smtClean="0">
                <a:latin typeface="Century Gothic" panose="020B0502020202020204" pitchFamily="34" charset="0"/>
                <a:cs typeface="Impact"/>
              </a:rPr>
              <a:t>Reflection Questions:</a:t>
            </a:r>
          </a:p>
          <a:p>
            <a:pPr marL="0" indent="0">
              <a:buNone/>
            </a:pPr>
            <a:endParaRPr lang="en-US" sz="4800" b="1" dirty="0">
              <a:latin typeface="Century Gothic" panose="020B0502020202020204" pitchFamily="34" charset="0"/>
              <a:cs typeface="Impact"/>
            </a:endParaRPr>
          </a:p>
          <a:p>
            <a:pPr marL="0" indent="0">
              <a:lnSpc>
                <a:spcPct val="130000"/>
              </a:lnSpc>
              <a:buNone/>
            </a:pPr>
            <a:r>
              <a:rPr lang="en-US" sz="4800" b="1" dirty="0" smtClean="0">
                <a:solidFill>
                  <a:srgbClr val="FF0000"/>
                </a:solidFill>
                <a:latin typeface="Century Gothic" panose="020B0502020202020204" pitchFamily="34" charset="0"/>
                <a:cs typeface="Impact"/>
              </a:rPr>
              <a:t>Homework:</a:t>
            </a:r>
            <a:endParaRPr lang="en-US" sz="4800" b="1" dirty="0">
              <a:solidFill>
                <a:srgbClr val="FF0000"/>
              </a:solidFill>
              <a:latin typeface="Century Gothic" panose="020B0502020202020204" pitchFamily="34" charset="0"/>
              <a:cs typeface="Impact"/>
            </a:endParaRPr>
          </a:p>
          <a:p>
            <a:pPr marL="514350" indent="-514350">
              <a:lnSpc>
                <a:spcPct val="130000"/>
              </a:lnSpc>
              <a:buFont typeface="+mj-lt"/>
              <a:buAutoNum type="arabicPeriod"/>
            </a:pPr>
            <a:r>
              <a:rPr lang="en-GB" sz="2800" dirty="0" smtClean="0">
                <a:latin typeface="Century Gothic" panose="020B0502020202020204" pitchFamily="34" charset="0"/>
              </a:rPr>
              <a:t>Homework </a:t>
            </a:r>
            <a:r>
              <a:rPr lang="en-GB" sz="2800" dirty="0">
                <a:latin typeface="Century Gothic" panose="020B0502020202020204" pitchFamily="34" charset="0"/>
              </a:rPr>
              <a:t>which is </a:t>
            </a:r>
            <a:r>
              <a:rPr lang="en-GB" sz="2800" dirty="0" smtClean="0">
                <a:solidFill>
                  <a:srgbClr val="FF0000"/>
                </a:solidFill>
                <a:latin typeface="Century Gothic" panose="020B0502020202020204" pitchFamily="34" charset="0"/>
              </a:rPr>
              <a:t>planned</a:t>
            </a:r>
            <a:r>
              <a:rPr lang="en-GB" sz="2800" dirty="0" smtClean="0">
                <a:latin typeface="Century Gothic" panose="020B0502020202020204" pitchFamily="34" charset="0"/>
              </a:rPr>
              <a:t> is more beneficial than routine homework and </a:t>
            </a:r>
            <a:r>
              <a:rPr lang="en-GB" sz="2800" dirty="0">
                <a:latin typeface="Century Gothic" panose="020B0502020202020204" pitchFamily="34" charset="0"/>
              </a:rPr>
              <a:t>not linked with what is being learned in class. </a:t>
            </a:r>
          </a:p>
          <a:p>
            <a:pPr marL="514350" indent="-514350">
              <a:lnSpc>
                <a:spcPct val="130000"/>
              </a:lnSpc>
              <a:buFont typeface="+mj-lt"/>
              <a:buAutoNum type="arabicPeriod"/>
            </a:pPr>
            <a:r>
              <a:rPr lang="en-GB" sz="2800" dirty="0">
                <a:latin typeface="Century Gothic" panose="020B0502020202020204" pitchFamily="34" charset="0"/>
              </a:rPr>
              <a:t>It should </a:t>
            </a:r>
            <a:r>
              <a:rPr lang="en-GB" sz="2800" dirty="0">
                <a:solidFill>
                  <a:srgbClr val="FF0000"/>
                </a:solidFill>
                <a:latin typeface="Century Gothic" panose="020B0502020202020204" pitchFamily="34" charset="0"/>
              </a:rPr>
              <a:t>not</a:t>
            </a:r>
            <a:r>
              <a:rPr lang="en-GB" sz="2800" dirty="0">
                <a:latin typeface="Century Gothic" panose="020B0502020202020204" pitchFamily="34" charset="0"/>
              </a:rPr>
              <a:t> be used as a punishment or penalty for poor performance. </a:t>
            </a:r>
          </a:p>
          <a:p>
            <a:pPr marL="514350" indent="-514350">
              <a:lnSpc>
                <a:spcPct val="130000"/>
              </a:lnSpc>
              <a:buFont typeface="+mj-lt"/>
              <a:buAutoNum type="arabicPeriod"/>
            </a:pPr>
            <a:r>
              <a:rPr lang="en-GB" sz="2800" dirty="0">
                <a:latin typeface="Century Gothic" panose="020B0502020202020204" pitchFamily="34" charset="0"/>
              </a:rPr>
              <a:t>A variety of tasks with </a:t>
            </a:r>
            <a:r>
              <a:rPr lang="en-GB" sz="2800" dirty="0">
                <a:solidFill>
                  <a:srgbClr val="FF0000"/>
                </a:solidFill>
                <a:latin typeface="Century Gothic" panose="020B0502020202020204" pitchFamily="34" charset="0"/>
              </a:rPr>
              <a:t>different levels of challenge </a:t>
            </a:r>
            <a:r>
              <a:rPr lang="en-GB" sz="2800" dirty="0">
                <a:latin typeface="Century Gothic" panose="020B0502020202020204" pitchFamily="34" charset="0"/>
              </a:rPr>
              <a:t>is likely to be beneficial.</a:t>
            </a:r>
          </a:p>
          <a:p>
            <a:pPr marL="514350" indent="-514350">
              <a:lnSpc>
                <a:spcPct val="130000"/>
              </a:lnSpc>
              <a:buFont typeface="+mj-lt"/>
              <a:buAutoNum type="arabicPeriod"/>
            </a:pPr>
            <a:r>
              <a:rPr lang="en-GB" sz="2800" dirty="0">
                <a:latin typeface="Century Gothic" panose="020B0502020202020204" pitchFamily="34" charset="0"/>
              </a:rPr>
              <a:t>The </a:t>
            </a:r>
            <a:r>
              <a:rPr lang="en-GB" sz="2800" dirty="0">
                <a:solidFill>
                  <a:srgbClr val="FF0000"/>
                </a:solidFill>
                <a:latin typeface="Century Gothic" panose="020B0502020202020204" pitchFamily="34" charset="0"/>
              </a:rPr>
              <a:t>quality</a:t>
            </a:r>
            <a:r>
              <a:rPr lang="en-GB" sz="2800" dirty="0">
                <a:latin typeface="Century Gothic" panose="020B0502020202020204" pitchFamily="34" charset="0"/>
              </a:rPr>
              <a:t> of homework is more important than the quantity. Pupils should receive </a:t>
            </a:r>
            <a:r>
              <a:rPr lang="en-GB" sz="2800" dirty="0">
                <a:solidFill>
                  <a:srgbClr val="FF0000"/>
                </a:solidFill>
                <a:latin typeface="Century Gothic" panose="020B0502020202020204" pitchFamily="34" charset="0"/>
              </a:rPr>
              <a:t>feedback</a:t>
            </a:r>
            <a:r>
              <a:rPr lang="en-GB" sz="2800" dirty="0">
                <a:latin typeface="Century Gothic" panose="020B0502020202020204" pitchFamily="34" charset="0"/>
              </a:rPr>
              <a:t> on homework which is specific and timely.</a:t>
            </a:r>
          </a:p>
          <a:p>
            <a:pPr marL="514350" indent="-514350">
              <a:lnSpc>
                <a:spcPct val="130000"/>
              </a:lnSpc>
              <a:buFont typeface="+mj-lt"/>
              <a:buAutoNum type="arabicPeriod"/>
            </a:pPr>
            <a:r>
              <a:rPr lang="en-GB" sz="2800" dirty="0">
                <a:latin typeface="Century Gothic" panose="020B0502020202020204" pitchFamily="34" charset="0"/>
              </a:rPr>
              <a:t>Have you made the purpose of homework clear to children? e.g. to increase a specific area of knowledge, or fluency in a particular area</a:t>
            </a:r>
            <a:r>
              <a:rPr lang="en-GB" sz="2800" dirty="0" smtClean="0">
                <a:latin typeface="Century Gothic" panose="020B0502020202020204" pitchFamily="34" charset="0"/>
              </a:rPr>
              <a:t>. </a:t>
            </a:r>
            <a:r>
              <a:rPr lang="en-GB" sz="2800" dirty="0" smtClean="0">
                <a:solidFill>
                  <a:srgbClr val="FF0000"/>
                </a:solidFill>
                <a:latin typeface="Century Gothic" panose="020B0502020202020204" pitchFamily="34" charset="0"/>
              </a:rPr>
              <a:t>An assessment criteria?</a:t>
            </a:r>
            <a:endParaRPr lang="en-GB" sz="2800" dirty="0">
              <a:solidFill>
                <a:srgbClr val="FF0000"/>
              </a:solidFill>
              <a:latin typeface="Century Gothic" panose="020B0502020202020204" pitchFamily="34" charset="0"/>
            </a:endParaRPr>
          </a:p>
        </p:txBody>
      </p:sp>
      <p:sp>
        <p:nvSpPr>
          <p:cNvPr id="10" name="Rectangle 9"/>
          <p:cNvSpPr/>
          <p:nvPr/>
        </p:nvSpPr>
        <p:spPr>
          <a:xfrm>
            <a:off x="403201" y="6378157"/>
            <a:ext cx="8498444" cy="307777"/>
          </a:xfrm>
          <a:prstGeom prst="rect">
            <a:avLst/>
          </a:prstGeom>
        </p:spPr>
        <p:txBody>
          <a:bodyPr wrap="square">
            <a:spAutoFit/>
          </a:bodyPr>
          <a:lstStyle/>
          <a:p>
            <a:r>
              <a:rPr lang="en-US" sz="1400" dirty="0" smtClean="0"/>
              <a:t>Source: EEF - </a:t>
            </a:r>
            <a:r>
              <a:rPr lang="en-US" sz="1400" dirty="0" smtClean="0">
                <a:hlinkClick r:id="rId3"/>
              </a:rPr>
              <a:t>http</a:t>
            </a:r>
            <a:r>
              <a:rPr lang="en-US" sz="1400" dirty="0">
                <a:hlinkClick r:id="rId3"/>
              </a:rPr>
              <a:t>://</a:t>
            </a:r>
            <a:r>
              <a:rPr lang="en-US" sz="1400" dirty="0" smtClean="0">
                <a:hlinkClick r:id="rId3"/>
              </a:rPr>
              <a:t>bit.ly/PrimaryHmk</a:t>
            </a:r>
            <a:r>
              <a:rPr lang="en-US" sz="1400" dirty="0"/>
              <a:t> and </a:t>
            </a:r>
            <a:r>
              <a:rPr lang="en-US" sz="1400" dirty="0">
                <a:hlinkClick r:id="rId4"/>
              </a:rPr>
              <a:t>http://</a:t>
            </a:r>
            <a:r>
              <a:rPr lang="en-US" sz="1400" dirty="0" smtClean="0">
                <a:hlinkClick r:id="rId4"/>
              </a:rPr>
              <a:t>bit.ly/SecondaryHmk</a:t>
            </a:r>
            <a:r>
              <a:rPr lang="en-US" sz="1400" dirty="0" smtClean="0"/>
              <a:t> </a:t>
            </a:r>
            <a:endParaRPr lang="en-US" sz="1400" dirty="0"/>
          </a:p>
        </p:txBody>
      </p:sp>
    </p:spTree>
    <p:extLst>
      <p:ext uri="{BB962C8B-B14F-4D97-AF65-F5344CB8AC3E}">
        <p14:creationId xmlns:p14="http://schemas.microsoft.com/office/powerpoint/2010/main" val="281643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84792"/>
            <a:ext cx="8229600" cy="1143000"/>
          </a:xfrm>
        </p:spPr>
        <p:txBody>
          <a:bodyPr>
            <a:noAutofit/>
          </a:bodyPr>
          <a:lstStyle/>
          <a:p>
            <a:r>
              <a:rPr lang="en-US" sz="10000" dirty="0" smtClean="0">
                <a:latin typeface="Impact"/>
                <a:cs typeface="Impact"/>
              </a:rPr>
              <a:t>Questions?</a:t>
            </a:r>
            <a:endParaRPr lang="en-US" sz="10000" dirty="0">
              <a:latin typeface="Impact"/>
              <a:cs typeface="Impact"/>
            </a:endParaRPr>
          </a:p>
        </p:txBody>
      </p:sp>
      <p:pic>
        <p:nvPicPr>
          <p:cNvPr id="6146" name="Picture 2" descr="http://3.bp.blogspot.com/-Um5T0hJADrM/TtPX5JHUPwI/AAAAAAAABBI/MOqQQipg-KQ/s1600/questions+and+answ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10" y="1754840"/>
            <a:ext cx="5760233" cy="39601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46268" y="6297557"/>
            <a:ext cx="2703985" cy="369332"/>
          </a:xfrm>
          <a:prstGeom prst="rect">
            <a:avLst/>
          </a:prstGeom>
        </p:spPr>
        <p:txBody>
          <a:bodyPr wrap="none">
            <a:spAutoFit/>
          </a:bodyPr>
          <a:lstStyle/>
          <a:p>
            <a:r>
              <a:rPr lang="en-US" dirty="0" smtClean="0">
                <a:solidFill>
                  <a:srgbClr val="FF0000"/>
                </a:solidFill>
                <a:latin typeface="Impact"/>
                <a:cs typeface="Impact"/>
              </a:rPr>
              <a:t>Coming up: </a:t>
            </a:r>
            <a:r>
              <a:rPr lang="en-US" dirty="0" smtClean="0">
                <a:latin typeface="Impact"/>
                <a:cs typeface="Impact"/>
              </a:rPr>
              <a:t>A walk-through</a:t>
            </a:r>
            <a:endParaRPr lang="en-GB" dirty="0"/>
          </a:p>
        </p:txBody>
      </p:sp>
    </p:spTree>
    <p:extLst>
      <p:ext uri="{BB962C8B-B14F-4D97-AF65-F5344CB8AC3E}">
        <p14:creationId xmlns:p14="http://schemas.microsoft.com/office/powerpoint/2010/main" val="11636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759185" y="1486383"/>
            <a:ext cx="4826000" cy="5080000"/>
          </a:xfrm>
          <a:prstGeom prst="rect">
            <a:avLst/>
          </a:prstGeom>
        </p:spPr>
      </p:pic>
      <p:sp>
        <p:nvSpPr>
          <p:cNvPr id="2" name="Title 1"/>
          <p:cNvSpPr>
            <a:spLocks noGrp="1"/>
          </p:cNvSpPr>
          <p:nvPr>
            <p:ph type="title"/>
          </p:nvPr>
        </p:nvSpPr>
        <p:spPr>
          <a:xfrm>
            <a:off x="457200" y="2384792"/>
            <a:ext cx="8229600" cy="1143000"/>
          </a:xfrm>
        </p:spPr>
        <p:txBody>
          <a:bodyPr>
            <a:noAutofit/>
          </a:bodyPr>
          <a:lstStyle/>
          <a:p>
            <a:r>
              <a:rPr lang="en-US" sz="10000" dirty="0" smtClean="0">
                <a:latin typeface="Impact"/>
                <a:cs typeface="Impact"/>
              </a:rPr>
              <a:t>A </a:t>
            </a:r>
            <a:r>
              <a:rPr lang="en-US" sz="10000" dirty="0" smtClean="0">
                <a:solidFill>
                  <a:srgbClr val="FF0000"/>
                </a:solidFill>
                <a:latin typeface="Impact"/>
                <a:cs typeface="Impact"/>
              </a:rPr>
              <a:t>walk through</a:t>
            </a:r>
            <a:endParaRPr lang="en-US" sz="10000" dirty="0">
              <a:solidFill>
                <a:srgbClr val="FF0000"/>
              </a:solidFill>
              <a:latin typeface="Impact"/>
              <a:cs typeface="Impact"/>
            </a:endParaRPr>
          </a:p>
        </p:txBody>
      </p:sp>
      <p:sp>
        <p:nvSpPr>
          <p:cNvPr id="11" name="Rectangle 10"/>
          <p:cNvSpPr/>
          <p:nvPr/>
        </p:nvSpPr>
        <p:spPr>
          <a:xfrm>
            <a:off x="6844926" y="6553198"/>
            <a:ext cx="2220148" cy="246221"/>
          </a:xfrm>
          <a:prstGeom prst="rect">
            <a:avLst/>
          </a:prstGeom>
        </p:spPr>
        <p:txBody>
          <a:bodyPr wrap="square">
            <a:spAutoFit/>
          </a:bodyPr>
          <a:lstStyle/>
          <a:p>
            <a:r>
              <a:rPr lang="en-US" sz="1000" dirty="0" smtClean="0"/>
              <a:t>Image credit: </a:t>
            </a:r>
            <a:r>
              <a:rPr lang="en-US" sz="1000" dirty="0" smtClean="0">
                <a:hlinkClick r:id="rId4"/>
              </a:rPr>
              <a:t>www.vectorstock.com</a:t>
            </a:r>
            <a:r>
              <a:rPr lang="en-US" sz="1000" dirty="0" smtClean="0"/>
              <a:t> </a:t>
            </a:r>
            <a:endParaRPr lang="en-US" sz="1000" dirty="0"/>
          </a:p>
        </p:txBody>
      </p:sp>
    </p:spTree>
    <p:extLst>
      <p:ext uri="{BB962C8B-B14F-4D97-AF65-F5344CB8AC3E}">
        <p14:creationId xmlns:p14="http://schemas.microsoft.com/office/powerpoint/2010/main" val="290639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000" b="1" dirty="0" smtClean="0">
                <a:solidFill>
                  <a:srgbClr val="FF0000"/>
                </a:solidFill>
                <a:latin typeface="Avenir Black"/>
                <a:cs typeface="Avenir Black"/>
              </a:rPr>
              <a:t>Planning stage:</a:t>
            </a:r>
          </a:p>
          <a:p>
            <a:pPr marL="457200" indent="-457200">
              <a:buFont typeface="+mj-lt"/>
              <a:buAutoNum type="arabicPeriod"/>
            </a:pPr>
            <a:r>
              <a:rPr lang="en-US" sz="2000" dirty="0" smtClean="0">
                <a:latin typeface="Avenir Black"/>
                <a:cs typeface="Avenir Black"/>
              </a:rPr>
              <a:t>Locate an existing scheme of work.</a:t>
            </a:r>
          </a:p>
          <a:p>
            <a:pPr marL="457200" indent="-457200">
              <a:buFont typeface="+mj-lt"/>
              <a:buAutoNum type="arabicPeriod"/>
            </a:pPr>
            <a:r>
              <a:rPr lang="en-US" sz="2000" dirty="0" smtClean="0">
                <a:latin typeface="Avenir Black"/>
                <a:cs typeface="Avenir Black"/>
              </a:rPr>
              <a:t>What homework is set and why?</a:t>
            </a:r>
          </a:p>
          <a:p>
            <a:pPr marL="457200" indent="-457200">
              <a:buFont typeface="+mj-lt"/>
              <a:buAutoNum type="arabicPeriod"/>
            </a:pPr>
            <a:r>
              <a:rPr lang="en-US" sz="2000" dirty="0" smtClean="0">
                <a:latin typeface="Avenir Black"/>
                <a:cs typeface="Avenir Black"/>
              </a:rPr>
              <a:t>Where can homework </a:t>
            </a:r>
            <a:r>
              <a:rPr lang="en-US" sz="2000" dirty="0">
                <a:latin typeface="Avenir Black"/>
                <a:cs typeface="Avenir Black"/>
              </a:rPr>
              <a:t>be </a:t>
            </a:r>
            <a:r>
              <a:rPr lang="en-US" sz="2000" dirty="0" smtClean="0">
                <a:latin typeface="Avenir Black"/>
                <a:cs typeface="Avenir Black"/>
              </a:rPr>
              <a:t>improved?</a:t>
            </a:r>
            <a:endParaRPr lang="en-US" sz="2000" dirty="0">
              <a:latin typeface="Avenir Black"/>
              <a:cs typeface="Avenir Black"/>
            </a:endParaRPr>
          </a:p>
          <a:p>
            <a:pPr marL="0" indent="0">
              <a:buNone/>
            </a:pPr>
            <a:endParaRPr lang="en-US" sz="2000" dirty="0" smtClean="0">
              <a:latin typeface="Avenir Black"/>
              <a:cs typeface="Avenir Black"/>
            </a:endParaRPr>
          </a:p>
        </p:txBody>
      </p:sp>
      <p:sp>
        <p:nvSpPr>
          <p:cNvPr id="9" name="Title 1"/>
          <p:cNvSpPr>
            <a:spLocks noGrp="1"/>
          </p:cNvSpPr>
          <p:nvPr>
            <p:ph type="title"/>
          </p:nvPr>
        </p:nvSpPr>
        <p:spPr>
          <a:xfrm>
            <a:off x="457200" y="274638"/>
            <a:ext cx="8229600" cy="1143000"/>
          </a:xfrm>
        </p:spPr>
        <p:txBody>
          <a:bodyPr/>
          <a:lstStyle/>
          <a:p>
            <a:pPr algn="l"/>
            <a:r>
              <a:rPr lang="en-US" dirty="0" smtClean="0">
                <a:latin typeface="Impact"/>
                <a:cs typeface="Impact"/>
              </a:rPr>
              <a:t>Step by step.</a:t>
            </a:r>
            <a:endParaRPr lang="en-US" dirty="0">
              <a:latin typeface="Impact"/>
              <a:cs typeface="Impact"/>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705" y="1600199"/>
            <a:ext cx="3599370" cy="4724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794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000" b="1" dirty="0" smtClean="0">
                <a:solidFill>
                  <a:srgbClr val="FF0000"/>
                </a:solidFill>
                <a:latin typeface="Avenir Black"/>
                <a:cs typeface="Avenir Black"/>
              </a:rPr>
              <a:t>Providing choice:</a:t>
            </a:r>
          </a:p>
          <a:p>
            <a:pPr marL="457200" indent="-457200">
              <a:buFont typeface="+mj-lt"/>
              <a:buAutoNum type="arabicPeriod"/>
            </a:pPr>
            <a:r>
              <a:rPr lang="en-US" sz="2000" dirty="0" smtClean="0">
                <a:latin typeface="Avenir Black"/>
                <a:cs typeface="Avenir Black"/>
              </a:rPr>
              <a:t>List 20-30 homework that focus on learning (not an activity).</a:t>
            </a:r>
          </a:p>
          <a:p>
            <a:pPr marL="457200" indent="-457200">
              <a:buFont typeface="+mj-lt"/>
              <a:buAutoNum type="arabicPeriod"/>
            </a:pPr>
            <a:r>
              <a:rPr lang="en-US" sz="2000" dirty="0" smtClean="0">
                <a:latin typeface="Avenir Black"/>
                <a:cs typeface="Avenir Black"/>
              </a:rPr>
              <a:t>Why have you identified this as a suitable homework option?</a:t>
            </a:r>
          </a:p>
          <a:p>
            <a:pPr marL="457200" indent="-457200">
              <a:buFont typeface="+mj-lt"/>
              <a:buAutoNum type="arabicPeriod"/>
            </a:pPr>
            <a:r>
              <a:rPr lang="en-US" sz="2000" dirty="0" smtClean="0">
                <a:latin typeface="Avenir Black"/>
                <a:cs typeface="Avenir Black"/>
              </a:rPr>
              <a:t>How will students be expected to report back?</a:t>
            </a:r>
            <a:endParaRPr lang="en-US" sz="2000" dirty="0">
              <a:latin typeface="Avenir Black"/>
              <a:cs typeface="Avenir Black"/>
            </a:endParaRPr>
          </a:p>
          <a:p>
            <a:pPr marL="457200" indent="-457200">
              <a:buFont typeface="+mj-lt"/>
              <a:buAutoNum type="arabicPeriod"/>
            </a:pPr>
            <a:endParaRPr lang="en-US" sz="2000" dirty="0" smtClean="0">
              <a:latin typeface="Avenir Black"/>
              <a:cs typeface="Avenir Black"/>
            </a:endParaRPr>
          </a:p>
          <a:p>
            <a:pPr marL="0" indent="0">
              <a:buNone/>
            </a:pPr>
            <a:endParaRPr lang="en-US" sz="2000" dirty="0">
              <a:latin typeface="Avenir Black"/>
              <a:cs typeface="Avenir Black"/>
            </a:endParaRPr>
          </a:p>
        </p:txBody>
      </p:sp>
      <p:sp>
        <p:nvSpPr>
          <p:cNvPr id="9" name="Title 1"/>
          <p:cNvSpPr>
            <a:spLocks noGrp="1"/>
          </p:cNvSpPr>
          <p:nvPr>
            <p:ph type="title"/>
          </p:nvPr>
        </p:nvSpPr>
        <p:spPr>
          <a:xfrm>
            <a:off x="457200" y="274638"/>
            <a:ext cx="8229600" cy="1143000"/>
          </a:xfrm>
        </p:spPr>
        <p:txBody>
          <a:bodyPr/>
          <a:lstStyle/>
          <a:p>
            <a:pPr algn="l"/>
            <a:r>
              <a:rPr lang="en-US" dirty="0" smtClean="0">
                <a:latin typeface="Impact"/>
                <a:cs typeface="Impact"/>
              </a:rPr>
              <a:t>Step by step.</a:t>
            </a:r>
            <a:endParaRPr lang="en-US" dirty="0">
              <a:latin typeface="Impact"/>
              <a:cs typeface="Impact"/>
            </a:endParaRPr>
          </a:p>
        </p:txBody>
      </p:sp>
      <p:pic>
        <p:nvPicPr>
          <p:cNvPr id="2" name="Picture 1"/>
          <p:cNvPicPr>
            <a:picLocks noChangeAspect="1"/>
          </p:cNvPicPr>
          <p:nvPr/>
        </p:nvPicPr>
        <p:blipFill>
          <a:blip r:embed="rId3"/>
          <a:stretch>
            <a:fillRect/>
          </a:stretch>
        </p:blipFill>
        <p:spPr>
          <a:xfrm>
            <a:off x="5953478" y="3363619"/>
            <a:ext cx="3190522" cy="3494381"/>
          </a:xfrm>
          <a:prstGeom prst="rect">
            <a:avLst/>
          </a:prstGeom>
        </p:spPr>
      </p:pic>
      <p:sp>
        <p:nvSpPr>
          <p:cNvPr id="4" name="Rectangle 3"/>
          <p:cNvSpPr/>
          <p:nvPr/>
        </p:nvSpPr>
        <p:spPr>
          <a:xfrm>
            <a:off x="141111" y="6483094"/>
            <a:ext cx="4572000" cy="246221"/>
          </a:xfrm>
          <a:prstGeom prst="rect">
            <a:avLst/>
          </a:prstGeom>
        </p:spPr>
        <p:txBody>
          <a:bodyPr>
            <a:spAutoFit/>
          </a:bodyPr>
          <a:lstStyle/>
          <a:p>
            <a:r>
              <a:rPr lang="en-US" sz="1000" dirty="0" smtClean="0"/>
              <a:t>Image credit: </a:t>
            </a:r>
            <a:r>
              <a:rPr lang="en-US" sz="1000" dirty="0" smtClean="0">
                <a:hlinkClick r:id="rId4"/>
              </a:rPr>
              <a:t>www.naturalandfab.com</a:t>
            </a:r>
            <a:r>
              <a:rPr lang="en-US" sz="1000" dirty="0" smtClean="0"/>
              <a:t> </a:t>
            </a:r>
            <a:endParaRPr lang="en-US" sz="1000" dirty="0"/>
          </a:p>
        </p:txBody>
      </p:sp>
    </p:spTree>
    <p:extLst>
      <p:ext uri="{BB962C8B-B14F-4D97-AF65-F5344CB8AC3E}">
        <p14:creationId xmlns:p14="http://schemas.microsoft.com/office/powerpoint/2010/main" val="156227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000" b="1" dirty="0" smtClean="0">
                <a:solidFill>
                  <a:srgbClr val="FF0000"/>
                </a:solidFill>
                <a:latin typeface="Avenir Black"/>
                <a:cs typeface="Avenir Black"/>
              </a:rPr>
              <a:t>Subliminal assessment:</a:t>
            </a:r>
          </a:p>
          <a:p>
            <a:pPr marL="457200" indent="-457200">
              <a:buFont typeface="+mj-lt"/>
              <a:buAutoNum type="arabicPeriod"/>
            </a:pPr>
            <a:r>
              <a:rPr lang="en-US" sz="2000" dirty="0" smtClean="0">
                <a:latin typeface="Avenir Black"/>
                <a:cs typeface="Avenir Black"/>
              </a:rPr>
              <a:t>What tasks can be sorted into top, middle and bottom?</a:t>
            </a:r>
          </a:p>
          <a:p>
            <a:pPr marL="457200" indent="-457200">
              <a:buFont typeface="+mj-lt"/>
              <a:buAutoNum type="arabicPeriod"/>
            </a:pPr>
            <a:r>
              <a:rPr lang="en-US" sz="2000" dirty="0" smtClean="0">
                <a:latin typeface="Avenir Black"/>
                <a:cs typeface="Avenir Black"/>
              </a:rPr>
              <a:t>Why does that homework vary in difficulty?</a:t>
            </a:r>
          </a:p>
          <a:p>
            <a:pPr marL="457200" indent="-457200">
              <a:buFont typeface="+mj-lt"/>
              <a:buAutoNum type="arabicPeriod"/>
            </a:pPr>
            <a:r>
              <a:rPr lang="en-US" sz="2000" dirty="0" smtClean="0">
                <a:latin typeface="Avenir Black"/>
                <a:cs typeface="Avenir Black"/>
              </a:rPr>
              <a:t>How will students receive feedback? And in what format?</a:t>
            </a:r>
            <a:endParaRPr lang="en-US" sz="2000" dirty="0">
              <a:latin typeface="Avenir Black"/>
              <a:cs typeface="Avenir Black"/>
            </a:endParaRPr>
          </a:p>
          <a:p>
            <a:pPr marL="457200" indent="-457200">
              <a:buFont typeface="+mj-lt"/>
              <a:buAutoNum type="arabicPeriod"/>
            </a:pPr>
            <a:endParaRPr lang="en-US" sz="2000" dirty="0" smtClean="0">
              <a:latin typeface="Avenir Black"/>
              <a:cs typeface="Avenir Black"/>
            </a:endParaRPr>
          </a:p>
          <a:p>
            <a:pPr marL="0" indent="0">
              <a:buNone/>
            </a:pPr>
            <a:endParaRPr lang="en-US" sz="2000" dirty="0">
              <a:latin typeface="Avenir Black"/>
              <a:cs typeface="Avenir Black"/>
            </a:endParaRPr>
          </a:p>
        </p:txBody>
      </p:sp>
      <p:sp>
        <p:nvSpPr>
          <p:cNvPr id="9" name="Title 1"/>
          <p:cNvSpPr>
            <a:spLocks noGrp="1"/>
          </p:cNvSpPr>
          <p:nvPr>
            <p:ph type="title"/>
          </p:nvPr>
        </p:nvSpPr>
        <p:spPr>
          <a:xfrm>
            <a:off x="457200" y="274638"/>
            <a:ext cx="8229600" cy="1143000"/>
          </a:xfrm>
        </p:spPr>
        <p:txBody>
          <a:bodyPr/>
          <a:lstStyle/>
          <a:p>
            <a:pPr algn="l"/>
            <a:r>
              <a:rPr lang="en-US" dirty="0" smtClean="0">
                <a:latin typeface="Impact"/>
                <a:cs typeface="Impact"/>
              </a:rPr>
              <a:t>Step by step.</a:t>
            </a:r>
            <a:endParaRPr lang="en-US" dirty="0">
              <a:latin typeface="Impact"/>
              <a:cs typeface="Impact"/>
            </a:endParaRPr>
          </a:p>
        </p:txBody>
      </p:sp>
      <p:pic>
        <p:nvPicPr>
          <p:cNvPr id="2" name="Picture 1"/>
          <p:cNvPicPr>
            <a:picLocks noChangeAspect="1"/>
          </p:cNvPicPr>
          <p:nvPr/>
        </p:nvPicPr>
        <p:blipFill>
          <a:blip r:embed="rId3"/>
          <a:stretch>
            <a:fillRect/>
          </a:stretch>
        </p:blipFill>
        <p:spPr>
          <a:xfrm>
            <a:off x="70555" y="3465322"/>
            <a:ext cx="5094111" cy="3392678"/>
          </a:xfrm>
          <a:prstGeom prst="rect">
            <a:avLst/>
          </a:prstGeom>
        </p:spPr>
      </p:pic>
      <p:sp>
        <p:nvSpPr>
          <p:cNvPr id="4" name="Rectangle 3"/>
          <p:cNvSpPr/>
          <p:nvPr/>
        </p:nvSpPr>
        <p:spPr>
          <a:xfrm>
            <a:off x="6732037" y="6530131"/>
            <a:ext cx="2333037" cy="246221"/>
          </a:xfrm>
          <a:prstGeom prst="rect">
            <a:avLst/>
          </a:prstGeom>
        </p:spPr>
        <p:txBody>
          <a:bodyPr wrap="square">
            <a:spAutoFit/>
          </a:bodyPr>
          <a:lstStyle/>
          <a:p>
            <a:r>
              <a:rPr lang="en-US" sz="1000" dirty="0" smtClean="0"/>
              <a:t>Image credit: </a:t>
            </a:r>
            <a:r>
              <a:rPr lang="en-US" sz="1000" dirty="0" smtClean="0">
                <a:hlinkClick r:id="rId4"/>
              </a:rPr>
              <a:t>www.speareducation.com</a:t>
            </a:r>
            <a:r>
              <a:rPr lang="en-US" sz="1000" dirty="0" smtClean="0"/>
              <a:t> </a:t>
            </a:r>
            <a:endParaRPr lang="en-US" sz="1000" dirty="0"/>
          </a:p>
        </p:txBody>
      </p:sp>
    </p:spTree>
    <p:extLst>
      <p:ext uri="{BB962C8B-B14F-4D97-AF65-F5344CB8AC3E}">
        <p14:creationId xmlns:p14="http://schemas.microsoft.com/office/powerpoint/2010/main" val="156227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600200"/>
            <a:ext cx="8508059" cy="4525963"/>
          </a:xfrm>
        </p:spPr>
        <p:txBody>
          <a:bodyPr>
            <a:normAutofit/>
          </a:bodyPr>
          <a:lstStyle/>
          <a:p>
            <a:pPr marL="0" indent="0">
              <a:buNone/>
            </a:pPr>
            <a:r>
              <a:rPr lang="en-US" sz="3000" b="1" dirty="0" smtClean="0">
                <a:solidFill>
                  <a:srgbClr val="FF0000"/>
                </a:solidFill>
                <a:latin typeface="Avenir Black"/>
                <a:cs typeface="Avenir Black"/>
              </a:rPr>
              <a:t>Differentiation:</a:t>
            </a:r>
          </a:p>
          <a:p>
            <a:pPr marL="457200" indent="-457200">
              <a:buFont typeface="+mj-lt"/>
              <a:buAutoNum type="arabicPeriod"/>
            </a:pPr>
            <a:r>
              <a:rPr lang="en-US" sz="2000" dirty="0" smtClean="0">
                <a:latin typeface="Avenir Black"/>
                <a:cs typeface="Avenir Black"/>
              </a:rPr>
              <a:t>What homework can be increased in difficulty?</a:t>
            </a:r>
          </a:p>
          <a:p>
            <a:pPr marL="457200" indent="-457200">
              <a:buFont typeface="+mj-lt"/>
              <a:buAutoNum type="arabicPeriod"/>
            </a:pPr>
            <a:r>
              <a:rPr lang="en-US" sz="2000" dirty="0" smtClean="0">
                <a:latin typeface="Avenir Black"/>
                <a:cs typeface="Avenir Black"/>
              </a:rPr>
              <a:t>Why would a student want to opt for this harder homework?</a:t>
            </a:r>
          </a:p>
          <a:p>
            <a:pPr marL="457200" indent="-457200">
              <a:buFont typeface="+mj-lt"/>
              <a:buAutoNum type="arabicPeriod"/>
            </a:pPr>
            <a:r>
              <a:rPr lang="en-US" sz="2000" dirty="0" smtClean="0">
                <a:latin typeface="Avenir Black"/>
                <a:cs typeface="Avenir Black"/>
              </a:rPr>
              <a:t>Add a chili or a vegetarian icon to add difficulty / differentiation.</a:t>
            </a:r>
            <a:endParaRPr lang="en-US" sz="2000" dirty="0">
              <a:latin typeface="Avenir Black"/>
              <a:cs typeface="Avenir Black"/>
            </a:endParaRPr>
          </a:p>
          <a:p>
            <a:pPr marL="457200" indent="-457200">
              <a:buFont typeface="+mj-lt"/>
              <a:buAutoNum type="arabicPeriod"/>
            </a:pPr>
            <a:endParaRPr lang="en-US" sz="2000" dirty="0" smtClean="0">
              <a:latin typeface="Avenir Black"/>
              <a:cs typeface="Avenir Black"/>
            </a:endParaRPr>
          </a:p>
          <a:p>
            <a:pPr marL="0" indent="0">
              <a:buNone/>
            </a:pPr>
            <a:endParaRPr lang="en-US" sz="2000" dirty="0">
              <a:latin typeface="Avenir Black"/>
              <a:cs typeface="Avenir Black"/>
            </a:endParaRPr>
          </a:p>
        </p:txBody>
      </p:sp>
      <p:sp>
        <p:nvSpPr>
          <p:cNvPr id="9" name="Title 1"/>
          <p:cNvSpPr>
            <a:spLocks noGrp="1"/>
          </p:cNvSpPr>
          <p:nvPr>
            <p:ph type="title"/>
          </p:nvPr>
        </p:nvSpPr>
        <p:spPr>
          <a:xfrm>
            <a:off x="457200" y="274638"/>
            <a:ext cx="8229600" cy="1143000"/>
          </a:xfrm>
        </p:spPr>
        <p:txBody>
          <a:bodyPr/>
          <a:lstStyle/>
          <a:p>
            <a:pPr algn="l"/>
            <a:r>
              <a:rPr lang="en-US" dirty="0" smtClean="0">
                <a:latin typeface="Impact"/>
                <a:cs typeface="Impact"/>
              </a:rPr>
              <a:t>Step by step.</a:t>
            </a:r>
            <a:endParaRPr lang="en-US" dirty="0">
              <a:latin typeface="Impact"/>
              <a:cs typeface="Impact"/>
            </a:endParaRPr>
          </a:p>
        </p:txBody>
      </p:sp>
      <p:grpSp>
        <p:nvGrpSpPr>
          <p:cNvPr id="2" name="Group 1"/>
          <p:cNvGrpSpPr/>
          <p:nvPr/>
        </p:nvGrpSpPr>
        <p:grpSpPr>
          <a:xfrm>
            <a:off x="1275584" y="3642109"/>
            <a:ext cx="5917304" cy="2847975"/>
            <a:chOff x="1275584" y="3642109"/>
            <a:chExt cx="5917304" cy="2847975"/>
          </a:xfrm>
        </p:grpSpPr>
        <p:pic>
          <p:nvPicPr>
            <p:cNvPr id="4098" name="Picture 2" descr="http://icons.iconarchive.com/icons/indeepop/rave/256/hot-chili-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747" y="3642109"/>
              <a:ext cx="847725" cy="8477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t3.gstatic.com/images?q=tbn:ANd9GcRWbje8gq2jLjCRIEcBDllpFUSLvY4qZn3I49bdDX9_aqJZipmEj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3933056"/>
              <a:ext cx="1828800" cy="19458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icons.iconarchive.com/icons/indeepop/rave/256/hot-chili-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584" y="4642234"/>
              <a:ext cx="847725" cy="8477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icons.iconarchive.com/icons/indeepop/rave/256/hot-chili-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5346" y="4627049"/>
              <a:ext cx="847725" cy="8477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icons.iconarchive.com/icons/indeepop/rave/256/hot-chili-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746" y="5642359"/>
              <a:ext cx="847725" cy="8477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icons.iconarchive.com/icons/indeepop/rave/256/hot-chili-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3282" y="5642358"/>
              <a:ext cx="847725" cy="8477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icons.iconarchive.com/icons/indeepop/rave/256/hot-chili-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344" y="5642357"/>
              <a:ext cx="847725" cy="8477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6227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000" b="1" dirty="0" smtClean="0">
                <a:solidFill>
                  <a:srgbClr val="FF0000"/>
                </a:solidFill>
                <a:latin typeface="Avenir Black"/>
                <a:cs typeface="Avenir Black"/>
              </a:rPr>
              <a:t>Context for each homework:</a:t>
            </a:r>
          </a:p>
          <a:p>
            <a:pPr marL="457200" indent="-457200">
              <a:buFont typeface="+mj-lt"/>
              <a:buAutoNum type="arabicPeriod"/>
            </a:pPr>
            <a:r>
              <a:rPr lang="en-US" sz="2000" dirty="0" smtClean="0">
                <a:latin typeface="Avenir Black"/>
                <a:cs typeface="Avenir Black"/>
              </a:rPr>
              <a:t>What is the homework?</a:t>
            </a:r>
          </a:p>
          <a:p>
            <a:pPr marL="457200" indent="-457200">
              <a:buFont typeface="+mj-lt"/>
              <a:buAutoNum type="arabicPeriod"/>
            </a:pPr>
            <a:r>
              <a:rPr lang="en-US" sz="2000" dirty="0" smtClean="0">
                <a:latin typeface="Avenir Black"/>
                <a:cs typeface="Avenir Black"/>
              </a:rPr>
              <a:t>Why will this homework add value to (student) learning?</a:t>
            </a:r>
          </a:p>
          <a:p>
            <a:pPr marL="457200" indent="-457200">
              <a:buFont typeface="+mj-lt"/>
              <a:buAutoNum type="arabicPeriod"/>
            </a:pPr>
            <a:r>
              <a:rPr lang="en-US" sz="2000" dirty="0" smtClean="0">
                <a:latin typeface="Avenir Black"/>
                <a:cs typeface="Avenir Black"/>
              </a:rPr>
              <a:t>How do you provide a snapshot?</a:t>
            </a:r>
          </a:p>
          <a:p>
            <a:pPr marL="457200" indent="-457200">
              <a:buFont typeface="+mj-lt"/>
              <a:buAutoNum type="arabicPeriod"/>
            </a:pPr>
            <a:endParaRPr lang="en-US" sz="2000" dirty="0">
              <a:latin typeface="Avenir Black"/>
              <a:cs typeface="Avenir Black"/>
            </a:endParaRPr>
          </a:p>
          <a:p>
            <a:pPr marL="0" indent="0">
              <a:buNone/>
            </a:pPr>
            <a:r>
              <a:rPr lang="en-US" sz="2000" dirty="0" smtClean="0">
                <a:latin typeface="Avenir Black"/>
                <a:cs typeface="Avenir Black"/>
              </a:rPr>
              <a:t>For example:</a:t>
            </a:r>
          </a:p>
          <a:p>
            <a:pPr marL="0" indent="0">
              <a:buNone/>
            </a:pPr>
            <a:r>
              <a:rPr lang="en-US" sz="2000" dirty="0">
                <a:cs typeface="Impact"/>
              </a:rPr>
              <a:t>Include a </a:t>
            </a:r>
            <a:r>
              <a:rPr lang="en-US" sz="2000" dirty="0">
                <a:solidFill>
                  <a:srgbClr val="FF0000"/>
                </a:solidFill>
                <a:cs typeface="Impact"/>
              </a:rPr>
              <a:t>statement</a:t>
            </a:r>
            <a:r>
              <a:rPr lang="en-US" sz="2000" dirty="0">
                <a:cs typeface="Impact"/>
              </a:rPr>
              <a:t> for each </a:t>
            </a:r>
            <a:r>
              <a:rPr lang="en-US" sz="2000" dirty="0" smtClean="0">
                <a:cs typeface="Impact"/>
              </a:rPr>
              <a:t>homework. A simple sentence will do.</a:t>
            </a:r>
            <a:endParaRPr lang="en-US" sz="2000" dirty="0">
              <a:cs typeface="Impact"/>
            </a:endParaRPr>
          </a:p>
          <a:p>
            <a:pPr marL="0" indent="0">
              <a:buNone/>
            </a:pPr>
            <a:endParaRPr lang="en-US" sz="2000" dirty="0" smtClean="0">
              <a:latin typeface="Avenir Black"/>
              <a:cs typeface="Avenir Black"/>
            </a:endParaRPr>
          </a:p>
          <a:p>
            <a:pPr marL="457200" indent="-457200">
              <a:buFont typeface="+mj-lt"/>
              <a:buAutoNum type="arabicPeriod"/>
            </a:pPr>
            <a:endParaRPr lang="en-US" sz="2000" dirty="0" smtClean="0">
              <a:latin typeface="Avenir Black"/>
              <a:cs typeface="Avenir Black"/>
            </a:endParaRPr>
          </a:p>
          <a:p>
            <a:pPr marL="0" indent="0">
              <a:buNone/>
            </a:pPr>
            <a:endParaRPr lang="en-US" sz="2000" dirty="0">
              <a:latin typeface="Avenir Black"/>
              <a:cs typeface="Avenir Black"/>
            </a:endParaRPr>
          </a:p>
        </p:txBody>
      </p:sp>
      <p:sp>
        <p:nvSpPr>
          <p:cNvPr id="9" name="Title 1"/>
          <p:cNvSpPr>
            <a:spLocks noGrp="1"/>
          </p:cNvSpPr>
          <p:nvPr>
            <p:ph type="title"/>
          </p:nvPr>
        </p:nvSpPr>
        <p:spPr>
          <a:xfrm>
            <a:off x="457200" y="274638"/>
            <a:ext cx="8229600" cy="1143000"/>
          </a:xfrm>
        </p:spPr>
        <p:txBody>
          <a:bodyPr/>
          <a:lstStyle/>
          <a:p>
            <a:pPr algn="l"/>
            <a:r>
              <a:rPr lang="en-US" dirty="0" smtClean="0">
                <a:latin typeface="Impact"/>
                <a:cs typeface="Impact"/>
              </a:rPr>
              <a:t>Step by step.</a:t>
            </a:r>
            <a:endParaRPr lang="en-US" dirty="0">
              <a:latin typeface="Impact"/>
              <a:cs typeface="Impact"/>
            </a:endParaRPr>
          </a:p>
        </p:txBody>
      </p:sp>
      <p:sp>
        <p:nvSpPr>
          <p:cNvPr id="2" name="AutoShape 2"/>
          <p:cNvSpPr>
            <a:spLocks noChangeArrowheads="1"/>
          </p:cNvSpPr>
          <p:nvPr/>
        </p:nvSpPr>
        <p:spPr bwMode="auto">
          <a:xfrm>
            <a:off x="2679700" y="4343400"/>
            <a:ext cx="3797300" cy="2247900"/>
          </a:xfrm>
          <a:prstGeom prst="flowChartAlternateProcess">
            <a:avLst/>
          </a:prstGeom>
          <a:solidFill>
            <a:srgbClr val="99CC00"/>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GB" altLang="en-US" sz="2800" b="1" i="0" u="none" strike="noStrike" cap="none" normalizeH="0" baseline="0" dirty="0" smtClean="0">
                <a:ln>
                  <a:noFill/>
                </a:ln>
                <a:solidFill>
                  <a:srgbClr val="800000"/>
                </a:solidFill>
                <a:effectLst/>
                <a:latin typeface="MV Boli" pitchFamily="2" charset="0"/>
                <a:cs typeface="Arial" pitchFamily="34" charset="0"/>
              </a:rPr>
              <a:t>Director’s Ideas *</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altLang="en-US" sz="1600" b="1" i="0" u="none" strike="noStrike" cap="none" normalizeH="0" baseline="0" dirty="0" smtClean="0">
                <a:ln>
                  <a:noFill/>
                </a:ln>
                <a:solidFill>
                  <a:srgbClr val="800000"/>
                </a:solidFill>
                <a:effectLst/>
                <a:latin typeface="Corbel" pitchFamily="34" charset="0"/>
                <a:cs typeface="Arial" pitchFamily="34" charset="0"/>
              </a:rPr>
              <a:t>Annotate a piece of script </a:t>
            </a:r>
            <a:r>
              <a:rPr kumimoji="0" lang="en-GB" altLang="en-US" sz="1600" b="0" i="0" u="none" strike="noStrike" cap="none" normalizeH="0" baseline="0" dirty="0" smtClean="0">
                <a:ln>
                  <a:noFill/>
                </a:ln>
                <a:solidFill>
                  <a:srgbClr val="800000"/>
                </a:solidFill>
                <a:effectLst/>
                <a:latin typeface="Corbel" pitchFamily="34" charset="0"/>
                <a:cs typeface="Arial" pitchFamily="34" charset="0"/>
              </a:rPr>
              <a:t> from the play you have been exploring, </a:t>
            </a:r>
            <a:r>
              <a:rPr kumimoji="0" lang="en-GB" altLang="en-US" sz="1600" b="1" i="0" u="sng" strike="noStrike" cap="none" normalizeH="0" baseline="0" dirty="0" smtClean="0">
                <a:ln>
                  <a:noFill/>
                </a:ln>
                <a:solidFill>
                  <a:srgbClr val="800000"/>
                </a:solidFill>
                <a:effectLst/>
                <a:latin typeface="Corbel" pitchFamily="34" charset="0"/>
                <a:cs typeface="Arial" pitchFamily="34" charset="0"/>
              </a:rPr>
              <a:t>so that </a:t>
            </a:r>
            <a:r>
              <a:rPr kumimoji="0" lang="en-GB" altLang="en-US" sz="1600" b="0" i="0" u="none" strike="noStrike" cap="none" normalizeH="0" baseline="0" dirty="0" smtClean="0">
                <a:ln>
                  <a:noFill/>
                </a:ln>
                <a:solidFill>
                  <a:srgbClr val="800000"/>
                </a:solidFill>
                <a:effectLst/>
                <a:latin typeface="Corbel" pitchFamily="34" charset="0"/>
                <a:cs typeface="Arial" pitchFamily="34" charset="0"/>
              </a:rPr>
              <a:t>you can consider decisions for stage directions, actions &amp; sound effects.</a:t>
            </a:r>
            <a:endParaRPr kumimoji="0" lang="en-US" altLang="en-US"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56227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43797"/>
            <a:ext cx="8338930" cy="1470025"/>
          </a:xfrm>
        </p:spPr>
        <p:txBody>
          <a:bodyPr>
            <a:normAutofit fontScale="90000"/>
          </a:bodyPr>
          <a:lstStyle/>
          <a:p>
            <a:pPr algn="l"/>
            <a:r>
              <a:rPr lang="en-US" sz="5600" b="1" dirty="0" smtClean="0">
                <a:latin typeface="Century Gothic"/>
                <a:cs typeface="Century Gothic"/>
              </a:rPr>
              <a:t>Homework.</a:t>
            </a:r>
            <a:br>
              <a:rPr lang="en-US" sz="5600" b="1" dirty="0" smtClean="0">
                <a:latin typeface="Century Gothic"/>
                <a:cs typeface="Century Gothic"/>
              </a:rPr>
            </a:br>
            <a:r>
              <a:rPr lang="en-US" b="1" dirty="0">
                <a:latin typeface="Century Gothic"/>
                <a:cs typeface="Century Gothic"/>
              </a:rPr>
              <a:t/>
            </a:r>
            <a:br>
              <a:rPr lang="en-US" b="1" dirty="0">
                <a:latin typeface="Century Gothic"/>
                <a:cs typeface="Century Gothic"/>
              </a:rPr>
            </a:br>
            <a:r>
              <a:rPr lang="en-US" sz="3300" b="1" dirty="0" smtClean="0">
                <a:latin typeface="Century Gothic"/>
                <a:cs typeface="Century Gothic"/>
              </a:rPr>
              <a:t>by </a:t>
            </a:r>
            <a:r>
              <a:rPr lang="en-US" sz="3300" b="1" dirty="0" smtClean="0">
                <a:solidFill>
                  <a:srgbClr val="FF0000"/>
                </a:solidFill>
                <a:latin typeface="Century Gothic"/>
                <a:cs typeface="Century Gothic"/>
              </a:rPr>
              <a:t>Ross M. McGill</a:t>
            </a:r>
            <a:br>
              <a:rPr lang="en-US" sz="3300" b="1" dirty="0" smtClean="0">
                <a:solidFill>
                  <a:srgbClr val="FF0000"/>
                </a:solidFill>
                <a:latin typeface="Century Gothic"/>
                <a:cs typeface="Century Gothic"/>
              </a:rPr>
            </a:br>
            <a:r>
              <a:rPr lang="en-US" sz="2800" b="1" dirty="0" smtClean="0">
                <a:latin typeface="Century Gothic"/>
                <a:cs typeface="Century Gothic"/>
              </a:rPr>
              <a:t>Deputy Headteacher</a:t>
            </a:r>
            <a:br>
              <a:rPr lang="en-US" sz="2800" b="1" dirty="0" smtClean="0">
                <a:latin typeface="Century Gothic"/>
                <a:cs typeface="Century Gothic"/>
              </a:rPr>
            </a:br>
            <a:r>
              <a:rPr lang="en-US" sz="2800" b="1" dirty="0" smtClean="0">
                <a:latin typeface="Century Gothic"/>
                <a:cs typeface="Century Gothic"/>
              </a:rPr>
              <a:t>Quintin Kynaston</a:t>
            </a:r>
            <a:br>
              <a:rPr lang="en-US" sz="2800" b="1" dirty="0" smtClean="0">
                <a:latin typeface="Century Gothic"/>
                <a:cs typeface="Century Gothic"/>
              </a:rPr>
            </a:br>
            <a:r>
              <a:rPr lang="en-US" sz="2800" b="1" dirty="0" smtClean="0">
                <a:latin typeface="Century Gothic"/>
                <a:cs typeface="Century Gothic"/>
              </a:rPr>
              <a:t/>
            </a:r>
            <a:br>
              <a:rPr lang="en-US" sz="2800" b="1" dirty="0" smtClean="0">
                <a:latin typeface="Century Gothic"/>
                <a:cs typeface="Century Gothic"/>
              </a:rPr>
            </a:br>
            <a:r>
              <a:rPr lang="en-US" sz="2800" b="1" dirty="0" smtClean="0">
                <a:solidFill>
                  <a:srgbClr val="FF0000"/>
                </a:solidFill>
                <a:latin typeface="Century Gothic"/>
                <a:cs typeface="Century Gothic"/>
              </a:rPr>
              <a:t>@TeacherToolkit</a:t>
            </a:r>
            <a:br>
              <a:rPr lang="en-US" sz="2800" b="1" dirty="0" smtClean="0">
                <a:solidFill>
                  <a:srgbClr val="FF0000"/>
                </a:solidFill>
                <a:latin typeface="Century Gothic"/>
                <a:cs typeface="Century Gothic"/>
              </a:rPr>
            </a:br>
            <a:r>
              <a:rPr lang="en-US" sz="2800" b="1" dirty="0" smtClean="0">
                <a:solidFill>
                  <a:srgbClr val="FF0000"/>
                </a:solidFill>
                <a:latin typeface="Century Gothic"/>
                <a:cs typeface="Century Gothic"/>
              </a:rPr>
              <a:t>www.TeacherToolkit.me</a:t>
            </a:r>
            <a:endParaRPr lang="en-US" sz="2800" dirty="0">
              <a:solidFill>
                <a:srgbClr val="FF0000"/>
              </a:solidFill>
              <a:latin typeface="Century Gothic"/>
              <a:cs typeface="Century Gothic"/>
            </a:endParaRPr>
          </a:p>
        </p:txBody>
      </p:sp>
      <p:grpSp>
        <p:nvGrpSpPr>
          <p:cNvPr id="9" name="Group 8"/>
          <p:cNvGrpSpPr/>
          <p:nvPr/>
        </p:nvGrpSpPr>
        <p:grpSpPr>
          <a:xfrm>
            <a:off x="4572000" y="5091041"/>
            <a:ext cx="4362824" cy="1562090"/>
            <a:chOff x="4380450" y="4554328"/>
            <a:chExt cx="4362824" cy="1562090"/>
          </a:xfrm>
        </p:grpSpPr>
        <p:pic>
          <p:nvPicPr>
            <p:cNvPr id="3" name="Picture 2"/>
            <p:cNvPicPr>
              <a:picLocks noChangeAspect="1"/>
            </p:cNvPicPr>
            <p:nvPr/>
          </p:nvPicPr>
          <p:blipFill>
            <a:blip r:embed="rId2"/>
            <a:stretch>
              <a:fillRect/>
            </a:stretch>
          </p:blipFill>
          <p:spPr>
            <a:xfrm>
              <a:off x="5937124" y="4554328"/>
              <a:ext cx="2806150" cy="1562090"/>
            </a:xfrm>
            <a:prstGeom prst="rect">
              <a:avLst/>
            </a:prstGeom>
          </p:spPr>
        </p:pic>
        <p:pic>
          <p:nvPicPr>
            <p:cNvPr id="4" name="Picture 3"/>
            <p:cNvPicPr>
              <a:picLocks noChangeAspect="1"/>
            </p:cNvPicPr>
            <p:nvPr/>
          </p:nvPicPr>
          <p:blipFill>
            <a:blip r:embed="rId3"/>
            <a:stretch>
              <a:fillRect/>
            </a:stretch>
          </p:blipFill>
          <p:spPr>
            <a:xfrm>
              <a:off x="4380450" y="4554328"/>
              <a:ext cx="1556674" cy="1556674"/>
            </a:xfrm>
            <a:prstGeom prst="rect">
              <a:avLst/>
            </a:prstGeom>
          </p:spPr>
        </p:pic>
      </p:gr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86868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000" b="1" dirty="0" smtClean="0">
                <a:solidFill>
                  <a:srgbClr val="FF0000"/>
                </a:solidFill>
                <a:latin typeface="Avenir Black"/>
                <a:cs typeface="Avenir Black"/>
              </a:rPr>
              <a:t>Success criteria:</a:t>
            </a:r>
          </a:p>
          <a:p>
            <a:pPr marL="457200" indent="-457200">
              <a:buFont typeface="+mj-lt"/>
              <a:buAutoNum type="arabicPeriod"/>
            </a:pPr>
            <a:r>
              <a:rPr lang="en-US" sz="2000" dirty="0" smtClean="0">
                <a:latin typeface="Avenir Black"/>
                <a:cs typeface="Avenir Black"/>
              </a:rPr>
              <a:t>What is the success criteria for each homework?</a:t>
            </a:r>
          </a:p>
          <a:p>
            <a:pPr marL="457200" indent="-457200">
              <a:buFont typeface="+mj-lt"/>
              <a:buAutoNum type="arabicPeriod"/>
            </a:pPr>
            <a:r>
              <a:rPr lang="en-US" sz="2000" dirty="0" smtClean="0">
                <a:latin typeface="Avenir Black"/>
                <a:cs typeface="Avenir Black"/>
              </a:rPr>
              <a:t>Why? Does that assessment and completing that homework add value to the learning / progress?</a:t>
            </a:r>
          </a:p>
          <a:p>
            <a:pPr marL="457200" indent="-457200">
              <a:buFont typeface="+mj-lt"/>
              <a:buAutoNum type="arabicPeriod"/>
            </a:pPr>
            <a:r>
              <a:rPr lang="en-US" sz="2000" dirty="0" smtClean="0">
                <a:latin typeface="Avenir Black"/>
                <a:cs typeface="Avenir Black"/>
              </a:rPr>
              <a:t>A second crib-sheet with success-criteria may need to be considered.</a:t>
            </a:r>
          </a:p>
          <a:p>
            <a:pPr marL="457200" indent="-457200">
              <a:buFont typeface="+mj-lt"/>
              <a:buAutoNum type="arabicPeriod"/>
            </a:pPr>
            <a:endParaRPr lang="en-US" sz="2000" dirty="0">
              <a:latin typeface="Avenir Black"/>
              <a:cs typeface="Avenir Black"/>
            </a:endParaRPr>
          </a:p>
          <a:p>
            <a:pPr marL="0" indent="0">
              <a:buNone/>
            </a:pPr>
            <a:r>
              <a:rPr lang="en-US" sz="2000" dirty="0" smtClean="0">
                <a:latin typeface="Avenir Black"/>
                <a:cs typeface="Avenir Black"/>
              </a:rPr>
              <a:t>I will discuss how to assess #TakeAwayHmk later … </a:t>
            </a:r>
            <a:endParaRPr lang="en-US" sz="2000" dirty="0">
              <a:latin typeface="Avenir Black"/>
              <a:cs typeface="Avenir Black"/>
            </a:endParaRPr>
          </a:p>
          <a:p>
            <a:pPr marL="457200" indent="-457200">
              <a:buFont typeface="+mj-lt"/>
              <a:buAutoNum type="arabicPeriod"/>
            </a:pPr>
            <a:endParaRPr lang="en-US" sz="2000" dirty="0" smtClean="0">
              <a:latin typeface="Avenir Black"/>
              <a:cs typeface="Avenir Black"/>
            </a:endParaRPr>
          </a:p>
          <a:p>
            <a:pPr marL="0" indent="0">
              <a:buNone/>
            </a:pPr>
            <a:endParaRPr lang="en-US" sz="2000" dirty="0">
              <a:latin typeface="Avenir Black"/>
              <a:cs typeface="Avenir Black"/>
            </a:endParaRPr>
          </a:p>
        </p:txBody>
      </p:sp>
      <p:sp>
        <p:nvSpPr>
          <p:cNvPr id="9" name="Title 1"/>
          <p:cNvSpPr>
            <a:spLocks noGrp="1"/>
          </p:cNvSpPr>
          <p:nvPr>
            <p:ph type="title"/>
          </p:nvPr>
        </p:nvSpPr>
        <p:spPr>
          <a:xfrm>
            <a:off x="457200" y="274638"/>
            <a:ext cx="8229600" cy="1143000"/>
          </a:xfrm>
        </p:spPr>
        <p:txBody>
          <a:bodyPr/>
          <a:lstStyle/>
          <a:p>
            <a:pPr algn="l"/>
            <a:r>
              <a:rPr lang="en-US" dirty="0" smtClean="0">
                <a:latin typeface="Impact"/>
                <a:cs typeface="Impact"/>
              </a:rPr>
              <a:t>Step by step.</a:t>
            </a:r>
            <a:endParaRPr lang="en-US" dirty="0">
              <a:latin typeface="Impact"/>
              <a:cs typeface="Impact"/>
            </a:endParaRPr>
          </a:p>
        </p:txBody>
      </p:sp>
      <p:pic>
        <p:nvPicPr>
          <p:cNvPr id="2" name="Picture 1"/>
          <p:cNvPicPr>
            <a:picLocks noChangeAspect="1"/>
          </p:cNvPicPr>
          <p:nvPr/>
        </p:nvPicPr>
        <p:blipFill>
          <a:blip r:embed="rId3"/>
          <a:stretch>
            <a:fillRect/>
          </a:stretch>
        </p:blipFill>
        <p:spPr>
          <a:xfrm>
            <a:off x="5979444" y="4512921"/>
            <a:ext cx="3085630" cy="2345079"/>
          </a:xfrm>
          <a:prstGeom prst="rect">
            <a:avLst/>
          </a:prstGeom>
        </p:spPr>
      </p:pic>
      <p:sp>
        <p:nvSpPr>
          <p:cNvPr id="4" name="Rectangle 3"/>
          <p:cNvSpPr/>
          <p:nvPr/>
        </p:nvSpPr>
        <p:spPr>
          <a:xfrm>
            <a:off x="137939" y="6499297"/>
            <a:ext cx="1496749" cy="246221"/>
          </a:xfrm>
          <a:prstGeom prst="rect">
            <a:avLst/>
          </a:prstGeom>
        </p:spPr>
        <p:txBody>
          <a:bodyPr wrap="none">
            <a:spAutoFit/>
          </a:bodyPr>
          <a:lstStyle/>
          <a:p>
            <a:r>
              <a:rPr lang="en-US" sz="1000" dirty="0" smtClean="0"/>
              <a:t>Image credit: </a:t>
            </a:r>
            <a:r>
              <a:rPr lang="en-US" sz="1000" dirty="0" err="1" smtClean="0"/>
              <a:t>haynet.info</a:t>
            </a:r>
            <a:endParaRPr lang="en-US" sz="1000" dirty="0"/>
          </a:p>
        </p:txBody>
      </p:sp>
    </p:spTree>
    <p:extLst>
      <p:ext uri="{BB962C8B-B14F-4D97-AF65-F5344CB8AC3E}">
        <p14:creationId xmlns:p14="http://schemas.microsoft.com/office/powerpoint/2010/main" val="156227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944338" y="3654754"/>
            <a:ext cx="2742462" cy="3100175"/>
          </a:xfrm>
          <a:prstGeom prst="rect">
            <a:avLst/>
          </a:prstGeom>
        </p:spPr>
      </p:pic>
      <p:sp>
        <p:nvSpPr>
          <p:cNvPr id="3" name="Content Placeholder 2"/>
          <p:cNvSpPr>
            <a:spLocks noGrp="1"/>
          </p:cNvSpPr>
          <p:nvPr>
            <p:ph idx="1"/>
          </p:nvPr>
        </p:nvSpPr>
        <p:spPr/>
        <p:txBody>
          <a:bodyPr>
            <a:normAutofit/>
          </a:bodyPr>
          <a:lstStyle/>
          <a:p>
            <a:pPr marL="0" indent="0">
              <a:buNone/>
            </a:pPr>
            <a:r>
              <a:rPr lang="en-US" sz="2000" dirty="0" smtClean="0">
                <a:solidFill>
                  <a:srgbClr val="FF0000"/>
                </a:solidFill>
                <a:latin typeface="Century Gothic" panose="020B0502020202020204" pitchFamily="34" charset="0"/>
                <a:cs typeface="Avenir Black"/>
              </a:rPr>
              <a:t>Take-Away means Take it Away!</a:t>
            </a:r>
          </a:p>
          <a:p>
            <a:pPr marL="457200" indent="-457200">
              <a:buFont typeface="+mj-lt"/>
              <a:buAutoNum type="arabicPeriod"/>
            </a:pPr>
            <a:r>
              <a:rPr lang="en-US" sz="2000" dirty="0" smtClean="0">
                <a:latin typeface="Century Gothic" panose="020B0502020202020204" pitchFamily="34" charset="0"/>
                <a:cs typeface="Avenir Black"/>
              </a:rPr>
              <a:t>Remember how the concept came about. Meaningful homework that is: differentiated; </a:t>
            </a:r>
            <a:r>
              <a:rPr lang="en-US" sz="2000" dirty="0" err="1" smtClean="0">
                <a:latin typeface="Century Gothic" panose="020B0502020202020204" pitchFamily="34" charset="0"/>
                <a:cs typeface="Avenir Black"/>
              </a:rPr>
              <a:t>personalised</a:t>
            </a:r>
            <a:r>
              <a:rPr lang="en-US" sz="2000" dirty="0" smtClean="0">
                <a:latin typeface="Century Gothic" panose="020B0502020202020204" pitchFamily="34" charset="0"/>
                <a:cs typeface="Avenir Black"/>
              </a:rPr>
              <a:t>; </a:t>
            </a:r>
          </a:p>
          <a:p>
            <a:pPr marL="457200" indent="-457200">
              <a:buFont typeface="+mj-lt"/>
              <a:buAutoNum type="arabicPeriod"/>
            </a:pPr>
            <a:r>
              <a:rPr lang="en-US" sz="2000" dirty="0" smtClean="0">
                <a:latin typeface="Century Gothic" panose="020B0502020202020204" pitchFamily="34" charset="0"/>
                <a:cs typeface="Avenir Black"/>
              </a:rPr>
              <a:t>Why? So that it is self-selecting and inspiring.</a:t>
            </a:r>
          </a:p>
          <a:p>
            <a:pPr marL="457200" indent="-457200">
              <a:buFont typeface="+mj-lt"/>
              <a:buAutoNum type="arabicPeriod"/>
            </a:pPr>
            <a:r>
              <a:rPr lang="en-US" sz="2000" dirty="0" smtClean="0">
                <a:latin typeface="Century Gothic" panose="020B0502020202020204" pitchFamily="34" charset="0"/>
                <a:cs typeface="Avenir Black"/>
              </a:rPr>
              <a:t>How</a:t>
            </a:r>
            <a:r>
              <a:rPr lang="en-US" sz="2000" dirty="0">
                <a:latin typeface="Century Gothic" panose="020B0502020202020204" pitchFamily="34" charset="0"/>
                <a:cs typeface="Avenir Black"/>
              </a:rPr>
              <a:t>? </a:t>
            </a:r>
            <a:r>
              <a:rPr lang="en-US" sz="2000" dirty="0" smtClean="0">
                <a:latin typeface="Century Gothic" panose="020B0502020202020204" pitchFamily="34" charset="0"/>
                <a:cs typeface="Avenir Black"/>
              </a:rPr>
              <a:t>By adding </a:t>
            </a:r>
            <a:r>
              <a:rPr lang="en-US" sz="2000" dirty="0">
                <a:latin typeface="Century Gothic" panose="020B0502020202020204" pitchFamily="34" charset="0"/>
                <a:cs typeface="Avenir Black"/>
              </a:rPr>
              <a:t>value to the </a:t>
            </a:r>
            <a:r>
              <a:rPr lang="en-US" sz="2000" dirty="0" smtClean="0">
                <a:latin typeface="Century Gothic" panose="020B0502020202020204" pitchFamily="34" charset="0"/>
                <a:cs typeface="Avenir Black"/>
              </a:rPr>
              <a:t>learning, supported by </a:t>
            </a:r>
            <a:r>
              <a:rPr lang="en-US" sz="2000" dirty="0">
                <a:latin typeface="Century Gothic" panose="020B0502020202020204" pitchFamily="34" charset="0"/>
                <a:cs typeface="Avenir Black"/>
              </a:rPr>
              <a:t>medium-term planning/deadlines</a:t>
            </a:r>
            <a:r>
              <a:rPr lang="en-US" sz="2000" dirty="0" smtClean="0">
                <a:latin typeface="Century Gothic" panose="020B0502020202020204" pitchFamily="34" charset="0"/>
                <a:cs typeface="Avenir Black"/>
              </a:rPr>
              <a:t>. Give extended deadlines.</a:t>
            </a:r>
          </a:p>
          <a:p>
            <a:pPr marL="457200" indent="-457200">
              <a:buFont typeface="+mj-lt"/>
              <a:buAutoNum type="arabicPeriod"/>
            </a:pPr>
            <a:r>
              <a:rPr lang="en-US" sz="2000" dirty="0" smtClean="0">
                <a:latin typeface="Century Gothic" panose="020B0502020202020204" pitchFamily="34" charset="0"/>
                <a:cs typeface="Avenir Black"/>
              </a:rPr>
              <a:t>This will add consolidation space between lessons… </a:t>
            </a:r>
            <a:endParaRPr lang="en-US" sz="2000" dirty="0">
              <a:latin typeface="Century Gothic" panose="020B0502020202020204" pitchFamily="34" charset="0"/>
              <a:cs typeface="Avenir Black"/>
            </a:endParaRPr>
          </a:p>
          <a:p>
            <a:pPr marL="457200" indent="-457200">
              <a:buFont typeface="+mj-lt"/>
              <a:buAutoNum type="arabicPeriod"/>
            </a:pPr>
            <a:endParaRPr lang="en-US" sz="2000" dirty="0">
              <a:latin typeface="Century Gothic" panose="020B0502020202020204" pitchFamily="34" charset="0"/>
              <a:cs typeface="Avenir Black"/>
            </a:endParaRPr>
          </a:p>
          <a:p>
            <a:pPr marL="457200" indent="-457200">
              <a:buFont typeface="+mj-lt"/>
              <a:buAutoNum type="arabicPeriod"/>
            </a:pPr>
            <a:endParaRPr lang="en-US" sz="2000" dirty="0" smtClean="0">
              <a:latin typeface="Century Gothic" panose="020B0502020202020204" pitchFamily="34" charset="0"/>
              <a:cs typeface="Avenir Black"/>
            </a:endParaRPr>
          </a:p>
          <a:p>
            <a:pPr marL="0" indent="0">
              <a:buNone/>
            </a:pPr>
            <a:endParaRPr lang="en-US" sz="2000" dirty="0">
              <a:latin typeface="Century Gothic" panose="020B0502020202020204" pitchFamily="34" charset="0"/>
              <a:cs typeface="Avenir Black"/>
            </a:endParaRPr>
          </a:p>
        </p:txBody>
      </p:sp>
      <p:sp>
        <p:nvSpPr>
          <p:cNvPr id="9" name="Title 1"/>
          <p:cNvSpPr>
            <a:spLocks noGrp="1"/>
          </p:cNvSpPr>
          <p:nvPr>
            <p:ph type="title"/>
          </p:nvPr>
        </p:nvSpPr>
        <p:spPr>
          <a:xfrm>
            <a:off x="457200" y="274638"/>
            <a:ext cx="8229600" cy="1143000"/>
          </a:xfrm>
        </p:spPr>
        <p:txBody>
          <a:bodyPr/>
          <a:lstStyle/>
          <a:p>
            <a:pPr algn="l"/>
            <a:r>
              <a:rPr lang="en-US" dirty="0" smtClean="0">
                <a:latin typeface="Impact"/>
                <a:cs typeface="Impact"/>
              </a:rPr>
              <a:t>Step by step.</a:t>
            </a:r>
            <a:endParaRPr lang="en-US" dirty="0">
              <a:latin typeface="Impact"/>
              <a:cs typeface="Impact"/>
            </a:endParaRPr>
          </a:p>
        </p:txBody>
      </p:sp>
      <p:sp>
        <p:nvSpPr>
          <p:cNvPr id="10" name="Rectangle 9"/>
          <p:cNvSpPr/>
          <p:nvPr/>
        </p:nvSpPr>
        <p:spPr>
          <a:xfrm>
            <a:off x="137595" y="6508708"/>
            <a:ext cx="1689610" cy="246221"/>
          </a:xfrm>
          <a:prstGeom prst="rect">
            <a:avLst/>
          </a:prstGeom>
        </p:spPr>
        <p:txBody>
          <a:bodyPr wrap="none">
            <a:spAutoFit/>
          </a:bodyPr>
          <a:lstStyle/>
          <a:p>
            <a:r>
              <a:rPr lang="en-US" sz="1000" dirty="0" smtClean="0"/>
              <a:t>Image credit: link2power.org </a:t>
            </a:r>
            <a:endParaRPr lang="en-US" sz="1000" dirty="0"/>
          </a:p>
        </p:txBody>
      </p:sp>
    </p:spTree>
    <p:extLst>
      <p:ext uri="{BB962C8B-B14F-4D97-AF65-F5344CB8AC3E}">
        <p14:creationId xmlns:p14="http://schemas.microsoft.com/office/powerpoint/2010/main" val="156227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wd">
                                    <p:tmAbs val="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type="wd">
                                    <p:tmAbs val="0"/>
                                  </p:iterate>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type="wd">
                                    <p:tmAbs val="0"/>
                                  </p:iterate>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type="wd">
                                    <p:tmAbs val="0"/>
                                  </p:iterate>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type="wd">
                                    <p:tmAbs val="0"/>
                                  </p:iterate>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1630" y="893704"/>
            <a:ext cx="8663486" cy="5569185"/>
          </a:xfrm>
        </p:spPr>
        <p:txBody>
          <a:bodyPr>
            <a:normAutofit/>
          </a:bodyPr>
          <a:lstStyle/>
          <a:p>
            <a:pPr marL="0" indent="0">
              <a:buNone/>
            </a:pPr>
            <a:r>
              <a:rPr lang="en-US" sz="3900" b="1" dirty="0" smtClean="0">
                <a:latin typeface="Century Gothic" panose="020B0502020202020204" pitchFamily="34" charset="0"/>
                <a:cs typeface="Impact"/>
              </a:rPr>
              <a:t>Reflection Questions:</a:t>
            </a:r>
          </a:p>
          <a:p>
            <a:pPr marL="0" indent="0">
              <a:buNone/>
            </a:pPr>
            <a:endParaRPr lang="en-US" sz="2000" b="1" dirty="0" smtClean="0">
              <a:solidFill>
                <a:srgbClr val="FF0000"/>
              </a:solidFill>
              <a:latin typeface="Century Gothic" panose="020B0502020202020204" pitchFamily="34" charset="0"/>
              <a:cs typeface="Impact"/>
            </a:endParaRPr>
          </a:p>
          <a:p>
            <a:pPr marL="0" indent="0">
              <a:buNone/>
            </a:pPr>
            <a:r>
              <a:rPr lang="en-US" sz="3900" b="1" dirty="0" smtClean="0">
                <a:solidFill>
                  <a:srgbClr val="FF0000"/>
                </a:solidFill>
                <a:latin typeface="Century Gothic" panose="020B0502020202020204" pitchFamily="34" charset="0"/>
                <a:cs typeface="Impact"/>
              </a:rPr>
              <a:t>Progress</a:t>
            </a:r>
            <a:r>
              <a:rPr lang="en-US" sz="3900" b="1" dirty="0">
                <a:solidFill>
                  <a:srgbClr val="FF0000"/>
                </a:solidFill>
                <a:latin typeface="Century Gothic" panose="020B0502020202020204" pitchFamily="34" charset="0"/>
                <a:cs typeface="Impact"/>
              </a:rPr>
              <a:t>:</a:t>
            </a:r>
          </a:p>
          <a:p>
            <a:pPr marL="514350" indent="-514350">
              <a:buFont typeface="+mj-lt"/>
              <a:buAutoNum type="arabicPeriod"/>
            </a:pPr>
            <a:r>
              <a:rPr lang="en-US" sz="2200" dirty="0" smtClean="0">
                <a:latin typeface="Century Gothic" panose="020B0502020202020204" pitchFamily="34" charset="0"/>
              </a:rPr>
              <a:t>Is your homework rigorous</a:t>
            </a:r>
            <a:r>
              <a:rPr lang="en-US" sz="2200" dirty="0">
                <a:latin typeface="Century Gothic" panose="020B0502020202020204" pitchFamily="34" charset="0"/>
              </a:rPr>
              <a:t>? </a:t>
            </a:r>
            <a:endParaRPr lang="en-US" sz="2200" dirty="0" smtClean="0">
              <a:latin typeface="Century Gothic" panose="020B0502020202020204" pitchFamily="34" charset="0"/>
            </a:endParaRPr>
          </a:p>
          <a:p>
            <a:pPr marL="514350" indent="-514350">
              <a:buFont typeface="+mj-lt"/>
              <a:buAutoNum type="arabicPeriod"/>
            </a:pPr>
            <a:r>
              <a:rPr lang="en-US" sz="2200" dirty="0" smtClean="0">
                <a:latin typeface="Century Gothic" panose="020B0502020202020204" pitchFamily="34" charset="0"/>
              </a:rPr>
              <a:t>Does each homework </a:t>
            </a:r>
            <a:r>
              <a:rPr lang="en-US" sz="2200" dirty="0">
                <a:latin typeface="Century Gothic" panose="020B0502020202020204" pitchFamily="34" charset="0"/>
              </a:rPr>
              <a:t>challenge </a:t>
            </a:r>
            <a:r>
              <a:rPr lang="en-US" sz="2200" dirty="0" smtClean="0">
                <a:latin typeface="Century Gothic" panose="020B0502020202020204" pitchFamily="34" charset="0"/>
              </a:rPr>
              <a:t>students at all levels?</a:t>
            </a:r>
            <a:endParaRPr lang="en-US" sz="2200" dirty="0">
              <a:latin typeface="Century Gothic" panose="020B0502020202020204" pitchFamily="34" charset="0"/>
            </a:endParaRPr>
          </a:p>
          <a:p>
            <a:pPr marL="514350" indent="-514350">
              <a:buFont typeface="+mj-lt"/>
              <a:buAutoNum type="arabicPeriod"/>
            </a:pPr>
            <a:r>
              <a:rPr lang="en-US" sz="2200" dirty="0" smtClean="0">
                <a:latin typeface="Century Gothic" panose="020B0502020202020204" pitchFamily="34" charset="0"/>
              </a:rPr>
              <a:t>How will the homework be assessed?</a:t>
            </a:r>
          </a:p>
          <a:p>
            <a:pPr marL="514350" indent="-514350">
              <a:buFont typeface="+mj-lt"/>
              <a:buAutoNum type="arabicPeriod"/>
            </a:pPr>
            <a:r>
              <a:rPr lang="en-US" sz="2200" dirty="0" smtClean="0">
                <a:latin typeface="Century Gothic" panose="020B0502020202020204" pitchFamily="34" charset="0"/>
              </a:rPr>
              <a:t>If 25 students handed in 25 different formats / pieces of homework, how would you go about assessment?</a:t>
            </a:r>
          </a:p>
          <a:p>
            <a:pPr marL="514350" indent="-514350">
              <a:buFont typeface="+mj-lt"/>
              <a:buAutoNum type="arabicPeriod"/>
            </a:pPr>
            <a:r>
              <a:rPr lang="en-US" sz="2200" dirty="0" smtClean="0">
                <a:latin typeface="Century Gothic" panose="020B0502020202020204" pitchFamily="34" charset="0"/>
              </a:rPr>
              <a:t>What feedback can students expect from you? What improvements would you insist?</a:t>
            </a:r>
            <a:endParaRPr lang="en-US" sz="2200" dirty="0">
              <a:latin typeface="Century Gothic" panose="020B0502020202020204" pitchFamily="34" charset="0"/>
            </a:endParaRPr>
          </a:p>
        </p:txBody>
      </p:sp>
    </p:spTree>
    <p:extLst>
      <p:ext uri="{BB962C8B-B14F-4D97-AF65-F5344CB8AC3E}">
        <p14:creationId xmlns:p14="http://schemas.microsoft.com/office/powerpoint/2010/main" val="52022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0506" y="4717829"/>
            <a:ext cx="6427694" cy="1143000"/>
          </a:xfrm>
        </p:spPr>
        <p:txBody>
          <a:bodyPr>
            <a:noAutofit/>
          </a:bodyPr>
          <a:lstStyle/>
          <a:p>
            <a:pPr algn="r"/>
            <a:r>
              <a:rPr lang="en-US" sz="10000" dirty="0" smtClean="0">
                <a:ln>
                  <a:solidFill>
                    <a:schemeClr val="tx1"/>
                  </a:solidFill>
                </a:ln>
                <a:solidFill>
                  <a:srgbClr val="FF0000"/>
                </a:solidFill>
                <a:latin typeface="Impact"/>
                <a:cs typeface="Impact"/>
              </a:rPr>
              <a:t>End</a:t>
            </a:r>
            <a:r>
              <a:rPr lang="en-US" sz="10000" dirty="0" smtClean="0">
                <a:latin typeface="Impact"/>
                <a:cs typeface="Impact"/>
              </a:rPr>
              <a:t> </a:t>
            </a:r>
            <a:br>
              <a:rPr lang="en-US" sz="10000" dirty="0" smtClean="0">
                <a:latin typeface="Impact"/>
                <a:cs typeface="Impact"/>
              </a:rPr>
            </a:br>
            <a:r>
              <a:rPr lang="en-US" sz="2000" dirty="0" smtClean="0">
                <a:latin typeface="Impact"/>
                <a:cs typeface="Impact"/>
              </a:rPr>
              <a:t>of </a:t>
            </a:r>
            <a:br>
              <a:rPr lang="en-US" sz="2000" dirty="0" smtClean="0">
                <a:latin typeface="Impact"/>
                <a:cs typeface="Impact"/>
              </a:rPr>
            </a:br>
            <a:r>
              <a:rPr lang="en-US" sz="2000" dirty="0" smtClean="0">
                <a:latin typeface="Impact"/>
                <a:cs typeface="Impact"/>
              </a:rPr>
              <a:t>step by step</a:t>
            </a:r>
            <a:endParaRPr lang="en-US" sz="2000" dirty="0">
              <a:latin typeface="Impact"/>
              <a:cs typeface="Impact"/>
            </a:endParaRPr>
          </a:p>
        </p:txBody>
      </p:sp>
      <p:pic>
        <p:nvPicPr>
          <p:cNvPr id="9" name="Picture 8"/>
          <p:cNvPicPr>
            <a:picLocks noChangeAspect="1"/>
          </p:cNvPicPr>
          <p:nvPr/>
        </p:nvPicPr>
        <p:blipFill>
          <a:blip r:embed="rId3"/>
          <a:stretch>
            <a:fillRect/>
          </a:stretch>
        </p:blipFill>
        <p:spPr>
          <a:xfrm>
            <a:off x="193792" y="5104448"/>
            <a:ext cx="4453467" cy="1753552"/>
          </a:xfrm>
          <a:prstGeom prst="rect">
            <a:avLst/>
          </a:prstGeom>
        </p:spPr>
      </p:pic>
      <p:sp>
        <p:nvSpPr>
          <p:cNvPr id="10" name="Rectangle 9"/>
          <p:cNvSpPr/>
          <p:nvPr/>
        </p:nvSpPr>
        <p:spPr>
          <a:xfrm>
            <a:off x="84667" y="95396"/>
            <a:ext cx="1514593" cy="246221"/>
          </a:xfrm>
          <a:prstGeom prst="rect">
            <a:avLst/>
          </a:prstGeom>
        </p:spPr>
        <p:txBody>
          <a:bodyPr wrap="square">
            <a:spAutoFit/>
          </a:bodyPr>
          <a:lstStyle/>
          <a:p>
            <a:r>
              <a:rPr lang="en-US" sz="1000" dirty="0" smtClean="0"/>
              <a:t>Image: </a:t>
            </a:r>
            <a:r>
              <a:rPr lang="en-US" sz="1000" dirty="0" smtClean="0">
                <a:hlinkClick r:id="rId4"/>
              </a:rPr>
              <a:t>www.kaushik.net</a:t>
            </a:r>
            <a:r>
              <a:rPr lang="en-US" sz="1000" dirty="0" smtClean="0"/>
              <a:t> </a:t>
            </a:r>
            <a:endParaRPr lang="en-US" sz="1000" dirty="0"/>
          </a:p>
        </p:txBody>
      </p:sp>
    </p:spTree>
    <p:extLst>
      <p:ext uri="{BB962C8B-B14F-4D97-AF65-F5344CB8AC3E}">
        <p14:creationId xmlns:p14="http://schemas.microsoft.com/office/powerpoint/2010/main" val="139371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873" y="3144551"/>
            <a:ext cx="8229600" cy="1143000"/>
          </a:xfrm>
        </p:spPr>
        <p:txBody>
          <a:bodyPr>
            <a:noAutofit/>
          </a:bodyPr>
          <a:lstStyle/>
          <a:p>
            <a:r>
              <a:rPr lang="en-US" sz="10000" dirty="0" smtClean="0">
                <a:latin typeface="Impact"/>
                <a:cs typeface="Impact"/>
              </a:rPr>
              <a:t>Questions?</a:t>
            </a:r>
            <a:br>
              <a:rPr lang="en-US" sz="10000" dirty="0" smtClean="0">
                <a:latin typeface="Impact"/>
                <a:cs typeface="Impact"/>
              </a:rPr>
            </a:br>
            <a:r>
              <a:rPr lang="en-US" sz="10000" dirty="0">
                <a:latin typeface="Impact"/>
                <a:cs typeface="Impact"/>
              </a:rPr>
              <a:t/>
            </a:r>
            <a:br>
              <a:rPr lang="en-US" sz="10000" dirty="0">
                <a:latin typeface="Impact"/>
                <a:cs typeface="Impact"/>
              </a:rPr>
            </a:br>
            <a:endParaRPr lang="en-US" sz="2000" dirty="0">
              <a:solidFill>
                <a:srgbClr val="FF0000"/>
              </a:solidFill>
              <a:latin typeface="Impact"/>
              <a:cs typeface="Impact"/>
            </a:endParaRPr>
          </a:p>
        </p:txBody>
      </p:sp>
      <p:sp>
        <p:nvSpPr>
          <p:cNvPr id="8" name="Rectangle 7"/>
          <p:cNvSpPr/>
          <p:nvPr/>
        </p:nvSpPr>
        <p:spPr>
          <a:xfrm>
            <a:off x="4905477" y="6355483"/>
            <a:ext cx="4044697" cy="369332"/>
          </a:xfrm>
          <a:prstGeom prst="rect">
            <a:avLst/>
          </a:prstGeom>
        </p:spPr>
        <p:txBody>
          <a:bodyPr wrap="none">
            <a:spAutoFit/>
          </a:bodyPr>
          <a:lstStyle/>
          <a:p>
            <a:r>
              <a:rPr lang="en-US" dirty="0" smtClean="0">
                <a:solidFill>
                  <a:srgbClr val="FF0000"/>
                </a:solidFill>
                <a:latin typeface="Impact"/>
                <a:cs typeface="Impact"/>
              </a:rPr>
              <a:t>Coming up: </a:t>
            </a:r>
            <a:r>
              <a:rPr lang="en-US" dirty="0" smtClean="0">
                <a:latin typeface="Impact"/>
                <a:cs typeface="Impact"/>
              </a:rPr>
              <a:t>The importance of homework</a:t>
            </a:r>
            <a:endParaRPr lang="en-GB" dirty="0"/>
          </a:p>
        </p:txBody>
      </p:sp>
    </p:spTree>
    <p:extLst>
      <p:ext uri="{BB962C8B-B14F-4D97-AF65-F5344CB8AC3E}">
        <p14:creationId xmlns:p14="http://schemas.microsoft.com/office/powerpoint/2010/main" val="316248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3" name="Picture 2"/>
          <p:cNvPicPr>
            <a:picLocks noChangeAspect="1"/>
          </p:cNvPicPr>
          <p:nvPr/>
        </p:nvPicPr>
        <p:blipFill>
          <a:blip r:embed="rId4"/>
          <a:stretch>
            <a:fillRect/>
          </a:stretch>
        </p:blipFill>
        <p:spPr>
          <a:xfrm>
            <a:off x="0" y="1828800"/>
            <a:ext cx="9144000" cy="3184428"/>
          </a:xfrm>
          <a:prstGeom prst="rect">
            <a:avLst/>
          </a:prstGeom>
        </p:spPr>
      </p:pic>
    </p:spTree>
    <p:extLst>
      <p:ext uri="{BB962C8B-B14F-4D97-AF65-F5344CB8AC3E}">
        <p14:creationId xmlns:p14="http://schemas.microsoft.com/office/powerpoint/2010/main" val="401017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5658848" y="1365100"/>
            <a:ext cx="2695322" cy="2646806"/>
          </a:xfrm>
          <a:prstGeom prst="rect">
            <a:avLst/>
          </a:prstGeom>
        </p:spPr>
      </p:pic>
      <p:sp>
        <p:nvSpPr>
          <p:cNvPr id="2" name="Title 1"/>
          <p:cNvSpPr>
            <a:spLocks noGrp="1"/>
          </p:cNvSpPr>
          <p:nvPr>
            <p:ph type="title"/>
          </p:nvPr>
        </p:nvSpPr>
        <p:spPr>
          <a:xfrm>
            <a:off x="213217" y="2384792"/>
            <a:ext cx="8473583" cy="1143000"/>
          </a:xfrm>
        </p:spPr>
        <p:txBody>
          <a:bodyPr>
            <a:noAutofit/>
          </a:bodyPr>
          <a:lstStyle/>
          <a:p>
            <a:pPr algn="l"/>
            <a:r>
              <a:rPr lang="en-US" sz="6000" dirty="0" smtClean="0">
                <a:latin typeface="Impact"/>
                <a:cs typeface="Impact"/>
              </a:rPr>
              <a:t>The </a:t>
            </a:r>
            <a:r>
              <a:rPr lang="en-US" sz="6000" dirty="0" smtClean="0">
                <a:solidFill>
                  <a:srgbClr val="FF0000"/>
                </a:solidFill>
                <a:latin typeface="Impact"/>
                <a:cs typeface="Impact"/>
              </a:rPr>
              <a:t>importance</a:t>
            </a:r>
            <a:br>
              <a:rPr lang="en-US" sz="6000" dirty="0" smtClean="0">
                <a:solidFill>
                  <a:srgbClr val="FF0000"/>
                </a:solidFill>
                <a:latin typeface="Impact"/>
                <a:cs typeface="Impact"/>
              </a:rPr>
            </a:br>
            <a:r>
              <a:rPr lang="en-US" sz="6000" dirty="0" smtClean="0">
                <a:solidFill>
                  <a:srgbClr val="FF0000"/>
                </a:solidFill>
                <a:latin typeface="Impact"/>
                <a:cs typeface="Impact"/>
              </a:rPr>
              <a:t/>
            </a:r>
            <a:br>
              <a:rPr lang="en-US" sz="6000" dirty="0" smtClean="0">
                <a:solidFill>
                  <a:srgbClr val="FF0000"/>
                </a:solidFill>
                <a:latin typeface="Impact"/>
                <a:cs typeface="Impact"/>
              </a:rPr>
            </a:br>
            <a:r>
              <a:rPr lang="en-US" sz="6000" dirty="0">
                <a:latin typeface="Impact"/>
                <a:cs typeface="Impact"/>
              </a:rPr>
              <a:t/>
            </a:r>
            <a:br>
              <a:rPr lang="en-US" sz="6000" dirty="0">
                <a:latin typeface="Impact"/>
                <a:cs typeface="Impact"/>
              </a:rPr>
            </a:br>
            <a:r>
              <a:rPr lang="en-US" sz="6000" dirty="0" smtClean="0">
                <a:latin typeface="Impact"/>
                <a:cs typeface="Impact"/>
              </a:rPr>
              <a:t>of setting homework</a:t>
            </a:r>
            <a:endParaRPr lang="en-US" sz="6000" dirty="0">
              <a:latin typeface="Impact"/>
              <a:cs typeface="Impact"/>
            </a:endParaRPr>
          </a:p>
        </p:txBody>
      </p:sp>
      <p:sp>
        <p:nvSpPr>
          <p:cNvPr id="11" name="Freeform 10"/>
          <p:cNvSpPr/>
          <p:nvPr/>
        </p:nvSpPr>
        <p:spPr>
          <a:xfrm rot="19877667">
            <a:off x="3171550" y="3610503"/>
            <a:ext cx="507198" cy="636203"/>
          </a:xfrm>
          <a:custGeom>
            <a:avLst/>
            <a:gdLst>
              <a:gd name="connsiteX0" fmla="*/ 0 w 556218"/>
              <a:gd name="connsiteY0" fmla="*/ 556242 h 556242"/>
              <a:gd name="connsiteX1" fmla="*/ 27811 w 556218"/>
              <a:gd name="connsiteY1" fmla="*/ 491347 h 556242"/>
              <a:gd name="connsiteX2" fmla="*/ 64892 w 556218"/>
              <a:gd name="connsiteY2" fmla="*/ 389369 h 556242"/>
              <a:gd name="connsiteX3" fmla="*/ 92703 w 556218"/>
              <a:gd name="connsiteY3" fmla="*/ 343016 h 556242"/>
              <a:gd name="connsiteX4" fmla="*/ 157595 w 556218"/>
              <a:gd name="connsiteY4" fmla="*/ 259580 h 556242"/>
              <a:gd name="connsiteX5" fmla="*/ 203947 w 556218"/>
              <a:gd name="connsiteY5" fmla="*/ 176143 h 556242"/>
              <a:gd name="connsiteX6" fmla="*/ 241028 w 556218"/>
              <a:gd name="connsiteY6" fmla="*/ 148331 h 556242"/>
              <a:gd name="connsiteX7" fmla="*/ 305920 w 556218"/>
              <a:gd name="connsiteY7" fmla="*/ 101978 h 556242"/>
              <a:gd name="connsiteX8" fmla="*/ 324461 w 556218"/>
              <a:gd name="connsiteY8" fmla="*/ 74166 h 556242"/>
              <a:gd name="connsiteX9" fmla="*/ 361542 w 556218"/>
              <a:gd name="connsiteY9" fmla="*/ 64895 h 556242"/>
              <a:gd name="connsiteX10" fmla="*/ 398623 w 556218"/>
              <a:gd name="connsiteY10" fmla="*/ 46354 h 556242"/>
              <a:gd name="connsiteX11" fmla="*/ 454245 w 556218"/>
              <a:gd name="connsiteY11" fmla="*/ 27812 h 556242"/>
              <a:gd name="connsiteX12" fmla="*/ 509867 w 556218"/>
              <a:gd name="connsiteY12" fmla="*/ 9271 h 556242"/>
              <a:gd name="connsiteX13" fmla="*/ 556218 w 556218"/>
              <a:gd name="connsiteY13" fmla="*/ 0 h 55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6218" h="556242">
                <a:moveTo>
                  <a:pt x="0" y="556242"/>
                </a:moveTo>
                <a:cubicBezTo>
                  <a:pt x="9270" y="534610"/>
                  <a:pt x="19363" y="513313"/>
                  <a:pt x="27811" y="491347"/>
                </a:cubicBezTo>
                <a:cubicBezTo>
                  <a:pt x="42235" y="453842"/>
                  <a:pt x="47078" y="424999"/>
                  <a:pt x="64892" y="389369"/>
                </a:cubicBezTo>
                <a:cubicBezTo>
                  <a:pt x="72950" y="373253"/>
                  <a:pt x="81892" y="357431"/>
                  <a:pt x="92703" y="343016"/>
                </a:cubicBezTo>
                <a:cubicBezTo>
                  <a:pt x="121498" y="304621"/>
                  <a:pt x="138351" y="317318"/>
                  <a:pt x="157595" y="259580"/>
                </a:cubicBezTo>
                <a:cubicBezTo>
                  <a:pt x="167699" y="229266"/>
                  <a:pt x="175611" y="197396"/>
                  <a:pt x="203947" y="176143"/>
                </a:cubicBezTo>
                <a:cubicBezTo>
                  <a:pt x="216307" y="166872"/>
                  <a:pt x="229297" y="158386"/>
                  <a:pt x="241028" y="148331"/>
                </a:cubicBezTo>
                <a:cubicBezTo>
                  <a:pt x="293643" y="103231"/>
                  <a:pt x="241268" y="134305"/>
                  <a:pt x="305920" y="101978"/>
                </a:cubicBezTo>
                <a:cubicBezTo>
                  <a:pt x="312100" y="92707"/>
                  <a:pt x="315191" y="80347"/>
                  <a:pt x="324461" y="74166"/>
                </a:cubicBezTo>
                <a:cubicBezTo>
                  <a:pt x="335062" y="67098"/>
                  <a:pt x="349612" y="69369"/>
                  <a:pt x="361542" y="64895"/>
                </a:cubicBezTo>
                <a:cubicBezTo>
                  <a:pt x="374481" y="60043"/>
                  <a:pt x="385792" y="51487"/>
                  <a:pt x="398623" y="46354"/>
                </a:cubicBezTo>
                <a:cubicBezTo>
                  <a:pt x="416769" y="39095"/>
                  <a:pt x="435704" y="33993"/>
                  <a:pt x="454245" y="27812"/>
                </a:cubicBezTo>
                <a:cubicBezTo>
                  <a:pt x="472786" y="21632"/>
                  <a:pt x="490703" y="13104"/>
                  <a:pt x="509867" y="9271"/>
                </a:cubicBezTo>
                <a:lnTo>
                  <a:pt x="556218"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2452682" y="2937877"/>
            <a:ext cx="310411" cy="308205"/>
          </a:xfrm>
          <a:custGeom>
            <a:avLst/>
            <a:gdLst>
              <a:gd name="connsiteX0" fmla="*/ 282059 w 310411"/>
              <a:gd name="connsiteY0" fmla="*/ 28747 h 308205"/>
              <a:gd name="connsiteX1" fmla="*/ 235707 w 310411"/>
              <a:gd name="connsiteY1" fmla="*/ 935 h 308205"/>
              <a:gd name="connsiteX2" fmla="*/ 96653 w 310411"/>
              <a:gd name="connsiteY2" fmla="*/ 28747 h 308205"/>
              <a:gd name="connsiteX3" fmla="*/ 41031 w 310411"/>
              <a:gd name="connsiteY3" fmla="*/ 56559 h 308205"/>
              <a:gd name="connsiteX4" fmla="*/ 31761 w 310411"/>
              <a:gd name="connsiteY4" fmla="*/ 251244 h 308205"/>
              <a:gd name="connsiteX5" fmla="*/ 50301 w 310411"/>
              <a:gd name="connsiteY5" fmla="*/ 279056 h 308205"/>
              <a:gd name="connsiteX6" fmla="*/ 161545 w 310411"/>
              <a:gd name="connsiteY6" fmla="*/ 288326 h 308205"/>
              <a:gd name="connsiteX7" fmla="*/ 300599 w 310411"/>
              <a:gd name="connsiteY7" fmla="*/ 297597 h 308205"/>
              <a:gd name="connsiteX8" fmla="*/ 309870 w 310411"/>
              <a:gd name="connsiteY8" fmla="*/ 232702 h 30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411" h="308205">
                <a:moveTo>
                  <a:pt x="282059" y="28747"/>
                </a:moveTo>
                <a:cubicBezTo>
                  <a:pt x="266608" y="19476"/>
                  <a:pt x="253544" y="3483"/>
                  <a:pt x="235707" y="935"/>
                </a:cubicBezTo>
                <a:cubicBezTo>
                  <a:pt x="199583" y="-4226"/>
                  <a:pt x="132212" y="12942"/>
                  <a:pt x="96653" y="28747"/>
                </a:cubicBezTo>
                <a:cubicBezTo>
                  <a:pt x="-11172" y="76671"/>
                  <a:pt x="142458" y="22748"/>
                  <a:pt x="41031" y="56559"/>
                </a:cubicBezTo>
                <a:cubicBezTo>
                  <a:pt x="-23544" y="121137"/>
                  <a:pt x="-220" y="83334"/>
                  <a:pt x="31761" y="251244"/>
                </a:cubicBezTo>
                <a:cubicBezTo>
                  <a:pt x="33846" y="262189"/>
                  <a:pt x="39588" y="275995"/>
                  <a:pt x="50301" y="279056"/>
                </a:cubicBezTo>
                <a:cubicBezTo>
                  <a:pt x="86079" y="289279"/>
                  <a:pt x="124464" y="285236"/>
                  <a:pt x="161545" y="288326"/>
                </a:cubicBezTo>
                <a:cubicBezTo>
                  <a:pt x="206861" y="299656"/>
                  <a:pt x="253393" y="321201"/>
                  <a:pt x="300599" y="297597"/>
                </a:cubicBezTo>
                <a:cubicBezTo>
                  <a:pt x="313779" y="291007"/>
                  <a:pt x="309870" y="237880"/>
                  <a:pt x="309870" y="23270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2818174" y="2901729"/>
            <a:ext cx="324460" cy="344856"/>
          </a:xfrm>
          <a:custGeom>
            <a:avLst/>
            <a:gdLst>
              <a:gd name="connsiteX0" fmla="*/ 203946 w 324460"/>
              <a:gd name="connsiteY0" fmla="*/ 0 h 344856"/>
              <a:gd name="connsiteX1" fmla="*/ 83432 w 324460"/>
              <a:gd name="connsiteY1" fmla="*/ 9271 h 344856"/>
              <a:gd name="connsiteX2" fmla="*/ 46351 w 324460"/>
              <a:gd name="connsiteY2" fmla="*/ 37083 h 344856"/>
              <a:gd name="connsiteX3" fmla="*/ 0 w 324460"/>
              <a:gd name="connsiteY3" fmla="*/ 92707 h 344856"/>
              <a:gd name="connsiteX4" fmla="*/ 37081 w 324460"/>
              <a:gd name="connsiteY4" fmla="*/ 296662 h 344856"/>
              <a:gd name="connsiteX5" fmla="*/ 46351 w 324460"/>
              <a:gd name="connsiteY5" fmla="*/ 324474 h 344856"/>
              <a:gd name="connsiteX6" fmla="*/ 101973 w 324460"/>
              <a:gd name="connsiteY6" fmla="*/ 343016 h 344856"/>
              <a:gd name="connsiteX7" fmla="*/ 287379 w 324460"/>
              <a:gd name="connsiteY7" fmla="*/ 305933 h 344856"/>
              <a:gd name="connsiteX8" fmla="*/ 315190 w 324460"/>
              <a:gd name="connsiteY8" fmla="*/ 222497 h 344856"/>
              <a:gd name="connsiteX9" fmla="*/ 324460 w 324460"/>
              <a:gd name="connsiteY9" fmla="*/ 194685 h 344856"/>
              <a:gd name="connsiteX10" fmla="*/ 305920 w 324460"/>
              <a:gd name="connsiteY10" fmla="*/ 55624 h 344856"/>
              <a:gd name="connsiteX11" fmla="*/ 287379 w 324460"/>
              <a:gd name="connsiteY11" fmla="*/ 27812 h 344856"/>
              <a:gd name="connsiteX12" fmla="*/ 268839 w 324460"/>
              <a:gd name="connsiteY12" fmla="*/ 18541 h 34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4460" h="344856">
                <a:moveTo>
                  <a:pt x="203946" y="0"/>
                </a:moveTo>
                <a:cubicBezTo>
                  <a:pt x="163775" y="3090"/>
                  <a:pt x="122651" y="43"/>
                  <a:pt x="83432" y="9271"/>
                </a:cubicBezTo>
                <a:cubicBezTo>
                  <a:pt x="68392" y="12810"/>
                  <a:pt x="58082" y="27028"/>
                  <a:pt x="46351" y="37083"/>
                </a:cubicBezTo>
                <a:cubicBezTo>
                  <a:pt x="18592" y="60878"/>
                  <a:pt x="19073" y="64096"/>
                  <a:pt x="0" y="92707"/>
                </a:cubicBezTo>
                <a:cubicBezTo>
                  <a:pt x="20965" y="260439"/>
                  <a:pt x="2783" y="193764"/>
                  <a:pt x="37081" y="296662"/>
                </a:cubicBezTo>
                <a:cubicBezTo>
                  <a:pt x="40171" y="305933"/>
                  <a:pt x="37080" y="321384"/>
                  <a:pt x="46351" y="324474"/>
                </a:cubicBezTo>
                <a:lnTo>
                  <a:pt x="101973" y="343016"/>
                </a:lnTo>
                <a:cubicBezTo>
                  <a:pt x="137397" y="340802"/>
                  <a:pt x="250691" y="360967"/>
                  <a:pt x="287379" y="305933"/>
                </a:cubicBezTo>
                <a:cubicBezTo>
                  <a:pt x="287381" y="305930"/>
                  <a:pt x="310554" y="236405"/>
                  <a:pt x="315190" y="222497"/>
                </a:cubicBezTo>
                <a:lnTo>
                  <a:pt x="324460" y="194685"/>
                </a:lnTo>
                <a:cubicBezTo>
                  <a:pt x="322390" y="169838"/>
                  <a:pt x="324853" y="93491"/>
                  <a:pt x="305920" y="55624"/>
                </a:cubicBezTo>
                <a:cubicBezTo>
                  <a:pt x="300937" y="45658"/>
                  <a:pt x="295257" y="35691"/>
                  <a:pt x="287379" y="27812"/>
                </a:cubicBezTo>
                <a:cubicBezTo>
                  <a:pt x="282493" y="22926"/>
                  <a:pt x="275019" y="21631"/>
                  <a:pt x="268839" y="1854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3124094" y="2827494"/>
            <a:ext cx="370986" cy="566230"/>
          </a:xfrm>
          <a:custGeom>
            <a:avLst/>
            <a:gdLst>
              <a:gd name="connsiteX0" fmla="*/ 315190 w 370986"/>
              <a:gd name="connsiteY0" fmla="*/ 18611 h 566230"/>
              <a:gd name="connsiteX1" fmla="*/ 268839 w 370986"/>
              <a:gd name="connsiteY1" fmla="*/ 9340 h 566230"/>
              <a:gd name="connsiteX2" fmla="*/ 241028 w 370986"/>
              <a:gd name="connsiteY2" fmla="*/ 69 h 566230"/>
              <a:gd name="connsiteX3" fmla="*/ 166865 w 370986"/>
              <a:gd name="connsiteY3" fmla="*/ 18611 h 566230"/>
              <a:gd name="connsiteX4" fmla="*/ 111243 w 370986"/>
              <a:gd name="connsiteY4" fmla="*/ 27881 h 566230"/>
              <a:gd name="connsiteX5" fmla="*/ 101973 w 370986"/>
              <a:gd name="connsiteY5" fmla="*/ 55694 h 566230"/>
              <a:gd name="connsiteX6" fmla="*/ 74162 w 370986"/>
              <a:gd name="connsiteY6" fmla="*/ 111318 h 566230"/>
              <a:gd name="connsiteX7" fmla="*/ 83433 w 370986"/>
              <a:gd name="connsiteY7" fmla="*/ 333815 h 566230"/>
              <a:gd name="connsiteX8" fmla="*/ 111243 w 370986"/>
              <a:gd name="connsiteY8" fmla="*/ 343085 h 566230"/>
              <a:gd name="connsiteX9" fmla="*/ 268839 w 370986"/>
              <a:gd name="connsiteY9" fmla="*/ 315273 h 566230"/>
              <a:gd name="connsiteX10" fmla="*/ 324461 w 370986"/>
              <a:gd name="connsiteY10" fmla="*/ 287461 h 566230"/>
              <a:gd name="connsiteX11" fmla="*/ 343001 w 370986"/>
              <a:gd name="connsiteY11" fmla="*/ 259649 h 566230"/>
              <a:gd name="connsiteX12" fmla="*/ 361542 w 370986"/>
              <a:gd name="connsiteY12" fmla="*/ 166942 h 566230"/>
              <a:gd name="connsiteX13" fmla="*/ 370812 w 370986"/>
              <a:gd name="connsiteY13" fmla="*/ 259649 h 566230"/>
              <a:gd name="connsiteX14" fmla="*/ 361542 w 370986"/>
              <a:gd name="connsiteY14" fmla="*/ 537770 h 566230"/>
              <a:gd name="connsiteX15" fmla="*/ 333731 w 370986"/>
              <a:gd name="connsiteY15" fmla="*/ 556311 h 566230"/>
              <a:gd name="connsiteX16" fmla="*/ 157595 w 370986"/>
              <a:gd name="connsiteY16" fmla="*/ 565582 h 566230"/>
              <a:gd name="connsiteX17" fmla="*/ 0 w 370986"/>
              <a:gd name="connsiteY17" fmla="*/ 565582 h 56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0986" h="566230">
                <a:moveTo>
                  <a:pt x="315190" y="18611"/>
                </a:moveTo>
                <a:cubicBezTo>
                  <a:pt x="299740" y="15521"/>
                  <a:pt x="284125" y="13162"/>
                  <a:pt x="268839" y="9340"/>
                </a:cubicBezTo>
                <a:cubicBezTo>
                  <a:pt x="259359" y="6970"/>
                  <a:pt x="250760" y="-816"/>
                  <a:pt x="241028" y="69"/>
                </a:cubicBezTo>
                <a:cubicBezTo>
                  <a:pt x="215651" y="2376"/>
                  <a:pt x="191781" y="13272"/>
                  <a:pt x="166865" y="18611"/>
                </a:cubicBezTo>
                <a:cubicBezTo>
                  <a:pt x="148486" y="22550"/>
                  <a:pt x="129784" y="24791"/>
                  <a:pt x="111243" y="27881"/>
                </a:cubicBezTo>
                <a:cubicBezTo>
                  <a:pt x="108153" y="37152"/>
                  <a:pt x="106343" y="46953"/>
                  <a:pt x="101973" y="55694"/>
                </a:cubicBezTo>
                <a:cubicBezTo>
                  <a:pt x="66027" y="127592"/>
                  <a:pt x="97469" y="41401"/>
                  <a:pt x="74162" y="111318"/>
                </a:cubicBezTo>
                <a:cubicBezTo>
                  <a:pt x="77252" y="185484"/>
                  <a:pt x="71706" y="260517"/>
                  <a:pt x="83433" y="333815"/>
                </a:cubicBezTo>
                <a:cubicBezTo>
                  <a:pt x="84977" y="343464"/>
                  <a:pt x="101520" y="344057"/>
                  <a:pt x="111243" y="343085"/>
                </a:cubicBezTo>
                <a:cubicBezTo>
                  <a:pt x="164322" y="337777"/>
                  <a:pt x="216531" y="325735"/>
                  <a:pt x="268839" y="315273"/>
                </a:cubicBezTo>
                <a:cubicBezTo>
                  <a:pt x="296253" y="309790"/>
                  <a:pt x="301024" y="303086"/>
                  <a:pt x="324461" y="287461"/>
                </a:cubicBezTo>
                <a:cubicBezTo>
                  <a:pt x="330641" y="278190"/>
                  <a:pt x="338612" y="269890"/>
                  <a:pt x="343001" y="259649"/>
                </a:cubicBezTo>
                <a:cubicBezTo>
                  <a:pt x="350543" y="242050"/>
                  <a:pt x="359451" y="179486"/>
                  <a:pt x="361542" y="166942"/>
                </a:cubicBezTo>
                <a:cubicBezTo>
                  <a:pt x="364632" y="197844"/>
                  <a:pt x="370812" y="228593"/>
                  <a:pt x="370812" y="259649"/>
                </a:cubicBezTo>
                <a:cubicBezTo>
                  <a:pt x="370812" y="352407"/>
                  <a:pt x="373047" y="445728"/>
                  <a:pt x="361542" y="537770"/>
                </a:cubicBezTo>
                <a:cubicBezTo>
                  <a:pt x="360160" y="548826"/>
                  <a:pt x="344770" y="554806"/>
                  <a:pt x="333731" y="556311"/>
                </a:cubicBezTo>
                <a:cubicBezTo>
                  <a:pt x="275477" y="564255"/>
                  <a:pt x="216366" y="563949"/>
                  <a:pt x="157595" y="565582"/>
                </a:cubicBezTo>
                <a:cubicBezTo>
                  <a:pt x="105084" y="567041"/>
                  <a:pt x="52532" y="565582"/>
                  <a:pt x="0" y="56558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3439284" y="2836834"/>
            <a:ext cx="57111" cy="185414"/>
          </a:xfrm>
          <a:custGeom>
            <a:avLst/>
            <a:gdLst>
              <a:gd name="connsiteX0" fmla="*/ 0 w 57111"/>
              <a:gd name="connsiteY0" fmla="*/ 0 h 185414"/>
              <a:gd name="connsiteX1" fmla="*/ 9271 w 57111"/>
              <a:gd name="connsiteY1" fmla="*/ 46354 h 185414"/>
              <a:gd name="connsiteX2" fmla="*/ 27811 w 57111"/>
              <a:gd name="connsiteY2" fmla="*/ 74166 h 185414"/>
              <a:gd name="connsiteX3" fmla="*/ 37081 w 57111"/>
              <a:gd name="connsiteY3" fmla="*/ 101978 h 185414"/>
              <a:gd name="connsiteX4" fmla="*/ 55622 w 57111"/>
              <a:gd name="connsiteY4" fmla="*/ 139061 h 185414"/>
              <a:gd name="connsiteX5" fmla="*/ 55622 w 57111"/>
              <a:gd name="connsiteY5" fmla="*/ 185414 h 1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11" h="185414">
                <a:moveTo>
                  <a:pt x="0" y="0"/>
                </a:moveTo>
                <a:cubicBezTo>
                  <a:pt x="3090" y="15451"/>
                  <a:pt x="3738" y="31600"/>
                  <a:pt x="9271" y="46354"/>
                </a:cubicBezTo>
                <a:cubicBezTo>
                  <a:pt x="13183" y="56786"/>
                  <a:pt x="22829" y="64200"/>
                  <a:pt x="27811" y="74166"/>
                </a:cubicBezTo>
                <a:cubicBezTo>
                  <a:pt x="32181" y="82907"/>
                  <a:pt x="33232" y="92996"/>
                  <a:pt x="37081" y="101978"/>
                </a:cubicBezTo>
                <a:cubicBezTo>
                  <a:pt x="42525" y="114681"/>
                  <a:pt x="52624" y="125570"/>
                  <a:pt x="55622" y="139061"/>
                </a:cubicBezTo>
                <a:cubicBezTo>
                  <a:pt x="58974" y="154144"/>
                  <a:pt x="55622" y="169963"/>
                  <a:pt x="55622" y="185414"/>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3003580" y="2892458"/>
            <a:ext cx="92703" cy="18554"/>
          </a:xfrm>
          <a:custGeom>
            <a:avLst/>
            <a:gdLst>
              <a:gd name="connsiteX0" fmla="*/ 0 w 92703"/>
              <a:gd name="connsiteY0" fmla="*/ 0 h 18554"/>
              <a:gd name="connsiteX1" fmla="*/ 46351 w 92703"/>
              <a:gd name="connsiteY1" fmla="*/ 9271 h 18554"/>
              <a:gd name="connsiteX2" fmla="*/ 92703 w 92703"/>
              <a:gd name="connsiteY2" fmla="*/ 18542 h 18554"/>
            </a:gdLst>
            <a:ahLst/>
            <a:cxnLst>
              <a:cxn ang="0">
                <a:pos x="connsiteX0" y="connsiteY0"/>
              </a:cxn>
              <a:cxn ang="0">
                <a:pos x="connsiteX1" y="connsiteY1"/>
              </a:cxn>
              <a:cxn ang="0">
                <a:pos x="connsiteX2" y="connsiteY2"/>
              </a:cxn>
            </a:cxnLst>
            <a:rect l="l" t="t" r="r" b="b"/>
            <a:pathLst>
              <a:path w="92703" h="18554">
                <a:moveTo>
                  <a:pt x="0" y="0"/>
                </a:moveTo>
                <a:cubicBezTo>
                  <a:pt x="15450" y="3090"/>
                  <a:pt x="30970" y="5853"/>
                  <a:pt x="46351" y="9271"/>
                </a:cubicBezTo>
                <a:cubicBezTo>
                  <a:pt x="91440" y="19291"/>
                  <a:pt x="69477" y="18542"/>
                  <a:pt x="92703" y="1854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3550528" y="2799751"/>
            <a:ext cx="278109" cy="352287"/>
          </a:xfrm>
          <a:custGeom>
            <a:avLst/>
            <a:gdLst>
              <a:gd name="connsiteX0" fmla="*/ 0 w 278109"/>
              <a:gd name="connsiteY0" fmla="*/ 0 h 352287"/>
              <a:gd name="connsiteX1" fmla="*/ 9270 w 278109"/>
              <a:gd name="connsiteY1" fmla="*/ 250309 h 352287"/>
              <a:gd name="connsiteX2" fmla="*/ 37081 w 278109"/>
              <a:gd name="connsiteY2" fmla="*/ 305933 h 352287"/>
              <a:gd name="connsiteX3" fmla="*/ 46351 w 278109"/>
              <a:gd name="connsiteY3" fmla="*/ 46354 h 352287"/>
              <a:gd name="connsiteX4" fmla="*/ 55622 w 278109"/>
              <a:gd name="connsiteY4" fmla="*/ 18542 h 352287"/>
              <a:gd name="connsiteX5" fmla="*/ 83433 w 278109"/>
              <a:gd name="connsiteY5" fmla="*/ 9271 h 352287"/>
              <a:gd name="connsiteX6" fmla="*/ 176136 w 278109"/>
              <a:gd name="connsiteY6" fmla="*/ 18542 h 352287"/>
              <a:gd name="connsiteX7" fmla="*/ 250298 w 278109"/>
              <a:gd name="connsiteY7" fmla="*/ 55624 h 352287"/>
              <a:gd name="connsiteX8" fmla="*/ 268839 w 278109"/>
              <a:gd name="connsiteY8" fmla="*/ 111249 h 352287"/>
              <a:gd name="connsiteX9" fmla="*/ 278109 w 278109"/>
              <a:gd name="connsiteY9" fmla="*/ 139061 h 352287"/>
              <a:gd name="connsiteX10" fmla="*/ 259569 w 278109"/>
              <a:gd name="connsiteY10" fmla="*/ 352287 h 352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109" h="352287">
                <a:moveTo>
                  <a:pt x="0" y="0"/>
                </a:moveTo>
                <a:cubicBezTo>
                  <a:pt x="3090" y="83436"/>
                  <a:pt x="2337" y="167104"/>
                  <a:pt x="9270" y="250309"/>
                </a:cubicBezTo>
                <a:cubicBezTo>
                  <a:pt x="19600" y="374278"/>
                  <a:pt x="22345" y="350143"/>
                  <a:pt x="37081" y="305933"/>
                </a:cubicBezTo>
                <a:cubicBezTo>
                  <a:pt x="40171" y="219407"/>
                  <a:pt x="40777" y="132756"/>
                  <a:pt x="46351" y="46354"/>
                </a:cubicBezTo>
                <a:cubicBezTo>
                  <a:pt x="46980" y="36602"/>
                  <a:pt x="48712" y="25452"/>
                  <a:pt x="55622" y="18542"/>
                </a:cubicBezTo>
                <a:cubicBezTo>
                  <a:pt x="62532" y="11632"/>
                  <a:pt x="74163" y="12361"/>
                  <a:pt x="83433" y="9271"/>
                </a:cubicBezTo>
                <a:cubicBezTo>
                  <a:pt x="114334" y="12361"/>
                  <a:pt x="146214" y="10230"/>
                  <a:pt x="176136" y="18542"/>
                </a:cubicBezTo>
                <a:cubicBezTo>
                  <a:pt x="202766" y="25940"/>
                  <a:pt x="250298" y="55624"/>
                  <a:pt x="250298" y="55624"/>
                </a:cubicBezTo>
                <a:lnTo>
                  <a:pt x="268839" y="111249"/>
                </a:lnTo>
                <a:lnTo>
                  <a:pt x="278109" y="139061"/>
                </a:lnTo>
                <a:cubicBezTo>
                  <a:pt x="252936" y="277523"/>
                  <a:pt x="259569" y="206488"/>
                  <a:pt x="259569" y="35228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3921340" y="2818293"/>
            <a:ext cx="18541" cy="305933"/>
          </a:xfrm>
          <a:custGeom>
            <a:avLst/>
            <a:gdLst>
              <a:gd name="connsiteX0" fmla="*/ 0 w 18541"/>
              <a:gd name="connsiteY0" fmla="*/ 0 h 305933"/>
              <a:gd name="connsiteX1" fmla="*/ 9271 w 18541"/>
              <a:gd name="connsiteY1" fmla="*/ 213226 h 305933"/>
              <a:gd name="connsiteX2" fmla="*/ 18541 w 18541"/>
              <a:gd name="connsiteY2" fmla="*/ 305933 h 305933"/>
            </a:gdLst>
            <a:ahLst/>
            <a:cxnLst>
              <a:cxn ang="0">
                <a:pos x="connsiteX0" y="connsiteY0"/>
              </a:cxn>
              <a:cxn ang="0">
                <a:pos x="connsiteX1" y="connsiteY1"/>
              </a:cxn>
              <a:cxn ang="0">
                <a:pos x="connsiteX2" y="connsiteY2"/>
              </a:cxn>
            </a:cxnLst>
            <a:rect l="l" t="t" r="r" b="b"/>
            <a:pathLst>
              <a:path w="18541" h="305933">
                <a:moveTo>
                  <a:pt x="0" y="0"/>
                </a:moveTo>
                <a:cubicBezTo>
                  <a:pt x="3090" y="71075"/>
                  <a:pt x="4967" y="142214"/>
                  <a:pt x="9271" y="213226"/>
                </a:cubicBezTo>
                <a:cubicBezTo>
                  <a:pt x="11150" y="244226"/>
                  <a:pt x="18541" y="305933"/>
                  <a:pt x="18541" y="30593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4078935" y="2567984"/>
            <a:ext cx="268839" cy="501740"/>
          </a:xfrm>
          <a:custGeom>
            <a:avLst/>
            <a:gdLst>
              <a:gd name="connsiteX0" fmla="*/ 0 w 268839"/>
              <a:gd name="connsiteY0" fmla="*/ 0 h 501740"/>
              <a:gd name="connsiteX1" fmla="*/ 9271 w 268839"/>
              <a:gd name="connsiteY1" fmla="*/ 203955 h 501740"/>
              <a:gd name="connsiteX2" fmla="*/ 27811 w 268839"/>
              <a:gd name="connsiteY2" fmla="*/ 278121 h 501740"/>
              <a:gd name="connsiteX3" fmla="*/ 37082 w 268839"/>
              <a:gd name="connsiteY3" fmla="*/ 333745 h 501740"/>
              <a:gd name="connsiteX4" fmla="*/ 46352 w 268839"/>
              <a:gd name="connsiteY4" fmla="*/ 380098 h 501740"/>
              <a:gd name="connsiteX5" fmla="*/ 55622 w 268839"/>
              <a:gd name="connsiteY5" fmla="*/ 463535 h 501740"/>
              <a:gd name="connsiteX6" fmla="*/ 64893 w 268839"/>
              <a:gd name="connsiteY6" fmla="*/ 491347 h 501740"/>
              <a:gd name="connsiteX7" fmla="*/ 101974 w 268839"/>
              <a:gd name="connsiteY7" fmla="*/ 500618 h 501740"/>
              <a:gd name="connsiteX8" fmla="*/ 268839 w 268839"/>
              <a:gd name="connsiteY8" fmla="*/ 500618 h 50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839" h="501740">
                <a:moveTo>
                  <a:pt x="0" y="0"/>
                </a:moveTo>
                <a:cubicBezTo>
                  <a:pt x="3090" y="67985"/>
                  <a:pt x="4244" y="136086"/>
                  <a:pt x="9271" y="203955"/>
                </a:cubicBezTo>
                <a:cubicBezTo>
                  <a:pt x="13723" y="264055"/>
                  <a:pt x="17735" y="232778"/>
                  <a:pt x="27811" y="278121"/>
                </a:cubicBezTo>
                <a:cubicBezTo>
                  <a:pt x="31889" y="296471"/>
                  <a:pt x="33720" y="315251"/>
                  <a:pt x="37082" y="333745"/>
                </a:cubicBezTo>
                <a:cubicBezTo>
                  <a:pt x="39901" y="349248"/>
                  <a:pt x="44124" y="364499"/>
                  <a:pt x="46352" y="380098"/>
                </a:cubicBezTo>
                <a:cubicBezTo>
                  <a:pt x="50309" y="407800"/>
                  <a:pt x="51022" y="435932"/>
                  <a:pt x="55622" y="463535"/>
                </a:cubicBezTo>
                <a:cubicBezTo>
                  <a:pt x="57228" y="473174"/>
                  <a:pt x="57262" y="485242"/>
                  <a:pt x="64893" y="491347"/>
                </a:cubicBezTo>
                <a:cubicBezTo>
                  <a:pt x="74842" y="499306"/>
                  <a:pt x="89246" y="500039"/>
                  <a:pt x="101974" y="500618"/>
                </a:cubicBezTo>
                <a:cubicBezTo>
                  <a:pt x="157538" y="503144"/>
                  <a:pt x="213217" y="500618"/>
                  <a:pt x="268839" y="500618"/>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3902800" y="2752776"/>
            <a:ext cx="482056" cy="9892"/>
          </a:xfrm>
          <a:custGeom>
            <a:avLst/>
            <a:gdLst>
              <a:gd name="connsiteX0" fmla="*/ 0 w 482056"/>
              <a:gd name="connsiteY0" fmla="*/ 9892 h 9892"/>
              <a:gd name="connsiteX1" fmla="*/ 482056 w 482056"/>
              <a:gd name="connsiteY1" fmla="*/ 622 h 9892"/>
            </a:gdLst>
            <a:ahLst/>
            <a:cxnLst>
              <a:cxn ang="0">
                <a:pos x="connsiteX0" y="connsiteY0"/>
              </a:cxn>
              <a:cxn ang="0">
                <a:pos x="connsiteX1" y="connsiteY1"/>
              </a:cxn>
            </a:cxnLst>
            <a:rect l="l" t="t" r="r" b="b"/>
            <a:pathLst>
              <a:path w="482056" h="9892">
                <a:moveTo>
                  <a:pt x="0" y="9892"/>
                </a:moveTo>
                <a:cubicBezTo>
                  <a:pt x="296554" y="-3587"/>
                  <a:pt x="135894" y="622"/>
                  <a:pt x="482056" y="62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4477558" y="2744127"/>
            <a:ext cx="0" cy="315203"/>
          </a:xfrm>
          <a:custGeom>
            <a:avLst/>
            <a:gdLst>
              <a:gd name="connsiteX0" fmla="*/ 0 w 0"/>
              <a:gd name="connsiteY0" fmla="*/ 0 h 315203"/>
              <a:gd name="connsiteX1" fmla="*/ 0 w 0"/>
              <a:gd name="connsiteY1" fmla="*/ 315203 h 315203"/>
            </a:gdLst>
            <a:ahLst/>
            <a:cxnLst>
              <a:cxn ang="0">
                <a:pos x="connsiteX0" y="connsiteY0"/>
              </a:cxn>
              <a:cxn ang="0">
                <a:pos x="connsiteX1" y="connsiteY1"/>
              </a:cxn>
            </a:cxnLst>
            <a:rect l="l" t="t" r="r" b="b"/>
            <a:pathLst>
              <a:path h="315203">
                <a:moveTo>
                  <a:pt x="0" y="0"/>
                </a:moveTo>
                <a:lnTo>
                  <a:pt x="0" y="315203"/>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4598073" y="2577254"/>
            <a:ext cx="287379" cy="407911"/>
          </a:xfrm>
          <a:custGeom>
            <a:avLst/>
            <a:gdLst>
              <a:gd name="connsiteX0" fmla="*/ 0 w 287379"/>
              <a:gd name="connsiteY0" fmla="*/ 64961 h 315270"/>
              <a:gd name="connsiteX1" fmla="*/ 18540 w 287379"/>
              <a:gd name="connsiteY1" fmla="*/ 129856 h 315270"/>
              <a:gd name="connsiteX2" fmla="*/ 27811 w 287379"/>
              <a:gd name="connsiteY2" fmla="*/ 157668 h 315270"/>
              <a:gd name="connsiteX3" fmla="*/ 55622 w 287379"/>
              <a:gd name="connsiteY3" fmla="*/ 204022 h 315270"/>
              <a:gd name="connsiteX4" fmla="*/ 92703 w 287379"/>
              <a:gd name="connsiteY4" fmla="*/ 241105 h 315270"/>
              <a:gd name="connsiteX5" fmla="*/ 101973 w 287379"/>
              <a:gd name="connsiteY5" fmla="*/ 268917 h 315270"/>
              <a:gd name="connsiteX6" fmla="*/ 139054 w 287379"/>
              <a:gd name="connsiteY6" fmla="*/ 315270 h 315270"/>
              <a:gd name="connsiteX7" fmla="*/ 166865 w 287379"/>
              <a:gd name="connsiteY7" fmla="*/ 268917 h 315270"/>
              <a:gd name="connsiteX8" fmla="*/ 185406 w 287379"/>
              <a:gd name="connsiteY8" fmla="*/ 241105 h 315270"/>
              <a:gd name="connsiteX9" fmla="*/ 194676 w 287379"/>
              <a:gd name="connsiteY9" fmla="*/ 166939 h 315270"/>
              <a:gd name="connsiteX10" fmla="*/ 222487 w 287379"/>
              <a:gd name="connsiteY10" fmla="*/ 102044 h 315270"/>
              <a:gd name="connsiteX11" fmla="*/ 259568 w 287379"/>
              <a:gd name="connsiteY11" fmla="*/ 18608 h 315270"/>
              <a:gd name="connsiteX12" fmla="*/ 287379 w 287379"/>
              <a:gd name="connsiteY12" fmla="*/ 66 h 31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379" h="315270">
                <a:moveTo>
                  <a:pt x="0" y="64961"/>
                </a:moveTo>
                <a:cubicBezTo>
                  <a:pt x="6180" y="86593"/>
                  <a:pt x="12076" y="108308"/>
                  <a:pt x="18540" y="129856"/>
                </a:cubicBezTo>
                <a:cubicBezTo>
                  <a:pt x="21348" y="139216"/>
                  <a:pt x="23441" y="148927"/>
                  <a:pt x="27811" y="157668"/>
                </a:cubicBezTo>
                <a:cubicBezTo>
                  <a:pt x="35869" y="173785"/>
                  <a:pt x="44560" y="189798"/>
                  <a:pt x="55622" y="204022"/>
                </a:cubicBezTo>
                <a:cubicBezTo>
                  <a:pt x="66354" y="217821"/>
                  <a:pt x="80343" y="228744"/>
                  <a:pt x="92703" y="241105"/>
                </a:cubicBezTo>
                <a:cubicBezTo>
                  <a:pt x="95793" y="250376"/>
                  <a:pt x="95869" y="261286"/>
                  <a:pt x="101973" y="268917"/>
                </a:cubicBezTo>
                <a:cubicBezTo>
                  <a:pt x="149895" y="328822"/>
                  <a:pt x="115753" y="245363"/>
                  <a:pt x="139054" y="315270"/>
                </a:cubicBezTo>
                <a:cubicBezTo>
                  <a:pt x="148324" y="299819"/>
                  <a:pt x="157315" y="284197"/>
                  <a:pt x="166865" y="268917"/>
                </a:cubicBezTo>
                <a:cubicBezTo>
                  <a:pt x="172770" y="259469"/>
                  <a:pt x="182474" y="251854"/>
                  <a:pt x="185406" y="241105"/>
                </a:cubicBezTo>
                <a:cubicBezTo>
                  <a:pt x="191961" y="217068"/>
                  <a:pt x="190219" y="191452"/>
                  <a:pt x="194676" y="166939"/>
                </a:cubicBezTo>
                <a:cubicBezTo>
                  <a:pt x="199648" y="139591"/>
                  <a:pt x="211837" y="128671"/>
                  <a:pt x="222487" y="102044"/>
                </a:cubicBezTo>
                <a:cubicBezTo>
                  <a:pt x="243067" y="50592"/>
                  <a:pt x="231034" y="54278"/>
                  <a:pt x="259568" y="18608"/>
                </a:cubicBezTo>
                <a:cubicBezTo>
                  <a:pt x="276149" y="-2119"/>
                  <a:pt x="270834" y="66"/>
                  <a:pt x="287379" y="6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3"/>
          <p:cNvSpPr/>
          <p:nvPr/>
        </p:nvSpPr>
        <p:spPr>
          <a:xfrm>
            <a:off x="4885452" y="2612964"/>
            <a:ext cx="519138" cy="409283"/>
          </a:xfrm>
          <a:custGeom>
            <a:avLst/>
            <a:gdLst>
              <a:gd name="connsiteX0" fmla="*/ 0 w 435704"/>
              <a:gd name="connsiteY0" fmla="*/ 195123 h 324912"/>
              <a:gd name="connsiteX1" fmla="*/ 120514 w 435704"/>
              <a:gd name="connsiteY1" fmla="*/ 176581 h 324912"/>
              <a:gd name="connsiteX2" fmla="*/ 194676 w 435704"/>
              <a:gd name="connsiteY2" fmla="*/ 167310 h 324912"/>
              <a:gd name="connsiteX3" fmla="*/ 259568 w 435704"/>
              <a:gd name="connsiteY3" fmla="*/ 158040 h 324912"/>
              <a:gd name="connsiteX4" fmla="*/ 324461 w 435704"/>
              <a:gd name="connsiteY4" fmla="*/ 102416 h 324912"/>
              <a:gd name="connsiteX5" fmla="*/ 343001 w 435704"/>
              <a:gd name="connsiteY5" fmla="*/ 83874 h 324912"/>
              <a:gd name="connsiteX6" fmla="*/ 333731 w 435704"/>
              <a:gd name="connsiteY6" fmla="*/ 18979 h 324912"/>
              <a:gd name="connsiteX7" fmla="*/ 287379 w 435704"/>
              <a:gd name="connsiteY7" fmla="*/ 438 h 324912"/>
              <a:gd name="connsiteX8" fmla="*/ 101973 w 435704"/>
              <a:gd name="connsiteY8" fmla="*/ 9709 h 324912"/>
              <a:gd name="connsiteX9" fmla="*/ 74162 w 435704"/>
              <a:gd name="connsiteY9" fmla="*/ 46791 h 324912"/>
              <a:gd name="connsiteX10" fmla="*/ 55622 w 435704"/>
              <a:gd name="connsiteY10" fmla="*/ 102416 h 324912"/>
              <a:gd name="connsiteX11" fmla="*/ 64892 w 435704"/>
              <a:gd name="connsiteY11" fmla="*/ 241476 h 324912"/>
              <a:gd name="connsiteX12" fmla="*/ 101973 w 435704"/>
              <a:gd name="connsiteY12" fmla="*/ 260017 h 324912"/>
              <a:gd name="connsiteX13" fmla="*/ 120514 w 435704"/>
              <a:gd name="connsiteY13" fmla="*/ 278559 h 324912"/>
              <a:gd name="connsiteX14" fmla="*/ 185406 w 435704"/>
              <a:gd name="connsiteY14" fmla="*/ 297100 h 324912"/>
              <a:gd name="connsiteX15" fmla="*/ 296650 w 435704"/>
              <a:gd name="connsiteY15" fmla="*/ 324912 h 324912"/>
              <a:gd name="connsiteX16" fmla="*/ 426434 w 435704"/>
              <a:gd name="connsiteY16" fmla="*/ 278559 h 324912"/>
              <a:gd name="connsiteX17" fmla="*/ 435704 w 435704"/>
              <a:gd name="connsiteY17" fmla="*/ 260017 h 32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704" h="324912">
                <a:moveTo>
                  <a:pt x="0" y="195123"/>
                </a:moveTo>
                <a:lnTo>
                  <a:pt x="120514" y="176581"/>
                </a:lnTo>
                <a:cubicBezTo>
                  <a:pt x="145177" y="173057"/>
                  <a:pt x="169981" y="170603"/>
                  <a:pt x="194676" y="167310"/>
                </a:cubicBezTo>
                <a:lnTo>
                  <a:pt x="259568" y="158040"/>
                </a:lnTo>
                <a:cubicBezTo>
                  <a:pt x="301499" y="116107"/>
                  <a:pt x="250006" y="166237"/>
                  <a:pt x="324461" y="102416"/>
                </a:cubicBezTo>
                <a:cubicBezTo>
                  <a:pt x="331097" y="96728"/>
                  <a:pt x="336821" y="90055"/>
                  <a:pt x="343001" y="83874"/>
                </a:cubicBezTo>
                <a:cubicBezTo>
                  <a:pt x="339911" y="62242"/>
                  <a:pt x="345852" y="37161"/>
                  <a:pt x="333731" y="18979"/>
                </a:cubicBezTo>
                <a:cubicBezTo>
                  <a:pt x="324501" y="5133"/>
                  <a:pt x="304007" y="1103"/>
                  <a:pt x="287379" y="438"/>
                </a:cubicBezTo>
                <a:cubicBezTo>
                  <a:pt x="225549" y="-2035"/>
                  <a:pt x="163775" y="6619"/>
                  <a:pt x="101973" y="9709"/>
                </a:cubicBezTo>
                <a:cubicBezTo>
                  <a:pt x="92703" y="22070"/>
                  <a:pt x="81071" y="32971"/>
                  <a:pt x="74162" y="46791"/>
                </a:cubicBezTo>
                <a:cubicBezTo>
                  <a:pt x="65422" y="64272"/>
                  <a:pt x="55622" y="102416"/>
                  <a:pt x="55622" y="102416"/>
                </a:cubicBezTo>
                <a:cubicBezTo>
                  <a:pt x="58712" y="148769"/>
                  <a:pt x="51784" y="196907"/>
                  <a:pt x="64892" y="241476"/>
                </a:cubicBezTo>
                <a:cubicBezTo>
                  <a:pt x="68791" y="254734"/>
                  <a:pt x="90475" y="252351"/>
                  <a:pt x="101973" y="260017"/>
                </a:cubicBezTo>
                <a:cubicBezTo>
                  <a:pt x="109245" y="264866"/>
                  <a:pt x="113019" y="274062"/>
                  <a:pt x="120514" y="278559"/>
                </a:cubicBezTo>
                <a:cubicBezTo>
                  <a:pt x="129625" y="284026"/>
                  <a:pt x="178985" y="295673"/>
                  <a:pt x="185406" y="297100"/>
                </a:cubicBezTo>
                <a:cubicBezTo>
                  <a:pt x="277751" y="317621"/>
                  <a:pt x="182437" y="292279"/>
                  <a:pt x="296650" y="324912"/>
                </a:cubicBezTo>
                <a:cubicBezTo>
                  <a:pt x="421663" y="314495"/>
                  <a:pt x="391254" y="348923"/>
                  <a:pt x="426434" y="278559"/>
                </a:cubicBezTo>
                <a:lnTo>
                  <a:pt x="435704" y="260017"/>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a:off x="3837907" y="2651420"/>
            <a:ext cx="56065" cy="37083"/>
          </a:xfrm>
          <a:custGeom>
            <a:avLst/>
            <a:gdLst>
              <a:gd name="connsiteX0" fmla="*/ 0 w 56065"/>
              <a:gd name="connsiteY0" fmla="*/ 0 h 37083"/>
              <a:gd name="connsiteX1" fmla="*/ 55622 w 56065"/>
              <a:gd name="connsiteY1" fmla="*/ 37083 h 37083"/>
            </a:gdLst>
            <a:ahLst/>
            <a:cxnLst>
              <a:cxn ang="0">
                <a:pos x="connsiteX0" y="connsiteY0"/>
              </a:cxn>
              <a:cxn ang="0">
                <a:pos x="connsiteX1" y="connsiteY1"/>
              </a:cxn>
            </a:cxnLst>
            <a:rect l="l" t="t" r="r" b="b"/>
            <a:pathLst>
              <a:path w="56065" h="37083">
                <a:moveTo>
                  <a:pt x="0" y="0"/>
                </a:moveTo>
                <a:cubicBezTo>
                  <a:pt x="64767" y="10795"/>
                  <a:pt x="55622" y="-9525"/>
                  <a:pt x="55622" y="3708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4431207" y="2577254"/>
            <a:ext cx="46352" cy="46507"/>
          </a:xfrm>
          <a:custGeom>
            <a:avLst/>
            <a:gdLst>
              <a:gd name="connsiteX0" fmla="*/ 0 w 46352"/>
              <a:gd name="connsiteY0" fmla="*/ 0 h 46507"/>
              <a:gd name="connsiteX1" fmla="*/ 46352 w 46352"/>
              <a:gd name="connsiteY1" fmla="*/ 46354 h 46507"/>
            </a:gdLst>
            <a:ahLst/>
            <a:cxnLst>
              <a:cxn ang="0">
                <a:pos x="connsiteX0" y="connsiteY0"/>
              </a:cxn>
              <a:cxn ang="0">
                <a:pos x="connsiteX1" y="connsiteY1"/>
              </a:cxn>
            </a:cxnLst>
            <a:rect l="l" t="t" r="r" b="b"/>
            <a:pathLst>
              <a:path w="46352" h="46507">
                <a:moveTo>
                  <a:pt x="0" y="0"/>
                </a:moveTo>
                <a:cubicBezTo>
                  <a:pt x="30991" y="51654"/>
                  <a:pt x="9792" y="46354"/>
                  <a:pt x="46352" y="46354"/>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9503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429623" y="6311022"/>
            <a:ext cx="2635451" cy="430887"/>
          </a:xfrm>
          <a:prstGeom prst="rect">
            <a:avLst/>
          </a:prstGeom>
        </p:spPr>
        <p:txBody>
          <a:bodyPr wrap="none">
            <a:spAutoFit/>
          </a:bodyPr>
          <a:lstStyle/>
          <a:p>
            <a:r>
              <a:rPr lang="en-US" sz="1100" dirty="0" smtClean="0"/>
              <a:t>Photo credit: </a:t>
            </a:r>
            <a:r>
              <a:rPr lang="en-US" sz="1100" dirty="0" smtClean="0">
                <a:hlinkClick r:id="rId3"/>
              </a:rPr>
              <a:t>www.sitelogicmarketing.com</a:t>
            </a:r>
            <a:endParaRPr lang="en-US" sz="1100" dirty="0"/>
          </a:p>
          <a:p>
            <a:endParaRPr lang="en-US" sz="1100" dirty="0"/>
          </a:p>
        </p:txBody>
      </p:sp>
      <p:sp>
        <p:nvSpPr>
          <p:cNvPr id="29" name="Title 1"/>
          <p:cNvSpPr>
            <a:spLocks noGrp="1"/>
          </p:cNvSpPr>
          <p:nvPr>
            <p:ph type="title"/>
          </p:nvPr>
        </p:nvSpPr>
        <p:spPr>
          <a:xfrm>
            <a:off x="3103373" y="1244495"/>
            <a:ext cx="4932325" cy="1143000"/>
          </a:xfrm>
        </p:spPr>
        <p:txBody>
          <a:bodyPr>
            <a:noAutofit/>
          </a:bodyPr>
          <a:lstStyle/>
          <a:p>
            <a:r>
              <a:rPr lang="en-US" sz="6000" dirty="0" smtClean="0">
                <a:latin typeface="Impact"/>
                <a:cs typeface="Impact"/>
              </a:rPr>
              <a:t>Time to </a:t>
            </a:r>
            <a:r>
              <a:rPr lang="en-US" sz="6000" dirty="0" smtClean="0">
                <a:solidFill>
                  <a:srgbClr val="FF0000"/>
                </a:solidFill>
                <a:latin typeface="Impact"/>
                <a:cs typeface="Impact"/>
              </a:rPr>
              <a:t>think</a:t>
            </a:r>
            <a:r>
              <a:rPr lang="en-US" sz="6000" dirty="0" smtClean="0">
                <a:latin typeface="Impact"/>
                <a:cs typeface="Impact"/>
              </a:rPr>
              <a:t>!</a:t>
            </a:r>
            <a:endParaRPr lang="en-US" sz="6000" dirty="0">
              <a:latin typeface="Impact"/>
              <a:cs typeface="Impact"/>
            </a:endParaRPr>
          </a:p>
        </p:txBody>
      </p:sp>
      <p:pic>
        <p:nvPicPr>
          <p:cNvPr id="2" name="Picture 1"/>
          <p:cNvPicPr>
            <a:picLocks noChangeAspect="1"/>
          </p:cNvPicPr>
          <p:nvPr/>
        </p:nvPicPr>
        <p:blipFill>
          <a:blip r:embed="rId4"/>
          <a:stretch>
            <a:fillRect/>
          </a:stretch>
        </p:blipFill>
        <p:spPr>
          <a:xfrm>
            <a:off x="0" y="3339630"/>
            <a:ext cx="4608079" cy="3518370"/>
          </a:xfrm>
          <a:prstGeom prst="rect">
            <a:avLst/>
          </a:prstGeom>
        </p:spPr>
      </p:pic>
    </p:spTree>
    <p:extLst>
      <p:ext uri="{BB962C8B-B14F-4D97-AF65-F5344CB8AC3E}">
        <p14:creationId xmlns:p14="http://schemas.microsoft.com/office/powerpoint/2010/main" val="69237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566608" y="0"/>
            <a:ext cx="4577391" cy="6857998"/>
          </a:xfrm>
          <a:prstGeom prst="rect">
            <a:avLst/>
          </a:prstGeom>
        </p:spPr>
      </p:pic>
      <p:sp>
        <p:nvSpPr>
          <p:cNvPr id="3" name="Content Placeholder 2"/>
          <p:cNvSpPr>
            <a:spLocks noGrp="1"/>
          </p:cNvSpPr>
          <p:nvPr>
            <p:ph idx="1"/>
          </p:nvPr>
        </p:nvSpPr>
        <p:spPr>
          <a:xfrm>
            <a:off x="242047" y="203956"/>
            <a:ext cx="4324561" cy="6135534"/>
          </a:xfrm>
        </p:spPr>
        <p:txBody>
          <a:bodyPr>
            <a:noAutofit/>
          </a:bodyPr>
          <a:lstStyle/>
          <a:p>
            <a:pPr marL="0" indent="0">
              <a:buNone/>
            </a:pPr>
            <a:r>
              <a:rPr lang="en-US" sz="4400" dirty="0" smtClean="0">
                <a:solidFill>
                  <a:srgbClr val="FF0000"/>
                </a:solidFill>
                <a:latin typeface="Impact"/>
                <a:cs typeface="Impact"/>
              </a:rPr>
              <a:t>Reminder!</a:t>
            </a:r>
            <a:endParaRPr lang="en-US" sz="4400" dirty="0">
              <a:solidFill>
                <a:srgbClr val="FF0000"/>
              </a:solidFill>
              <a:latin typeface="Impact"/>
              <a:cs typeface="Impact"/>
            </a:endParaRPr>
          </a:p>
          <a:p>
            <a:pPr marL="0" indent="0">
              <a:buNone/>
            </a:pPr>
            <a:endParaRPr lang="en-US" sz="2800" dirty="0" smtClean="0">
              <a:latin typeface="Impact"/>
              <a:cs typeface="Impact"/>
            </a:endParaRPr>
          </a:p>
          <a:p>
            <a:pPr marL="514350" indent="-514350">
              <a:buFont typeface="+mj-lt"/>
              <a:buAutoNum type="arabicPeriod"/>
            </a:pPr>
            <a:r>
              <a:rPr lang="en-US" sz="2800" dirty="0" smtClean="0">
                <a:latin typeface="Impact"/>
                <a:cs typeface="Impact"/>
              </a:rPr>
              <a:t>Homework should always be </a:t>
            </a:r>
            <a:r>
              <a:rPr lang="en-US" sz="2800" dirty="0" smtClean="0">
                <a:solidFill>
                  <a:srgbClr val="FF0000"/>
                </a:solidFill>
                <a:latin typeface="Impact"/>
                <a:cs typeface="Impact"/>
              </a:rPr>
              <a:t>planned</a:t>
            </a:r>
            <a:r>
              <a:rPr lang="en-US" sz="2800" dirty="0" smtClean="0">
                <a:latin typeface="Impact"/>
                <a:cs typeface="Impact"/>
              </a:rPr>
              <a:t>.</a:t>
            </a:r>
          </a:p>
          <a:p>
            <a:pPr marL="0" indent="0">
              <a:buNone/>
            </a:pPr>
            <a:endParaRPr lang="en-US" sz="2800" dirty="0" smtClean="0">
              <a:latin typeface="Impact"/>
              <a:cs typeface="Impact"/>
            </a:endParaRPr>
          </a:p>
          <a:p>
            <a:pPr marL="514350" indent="-514350">
              <a:buFont typeface="+mj-lt"/>
              <a:buAutoNum type="arabicPeriod"/>
            </a:pPr>
            <a:r>
              <a:rPr lang="en-US" sz="2800" dirty="0" smtClean="0">
                <a:latin typeface="Impact"/>
                <a:cs typeface="Impact"/>
              </a:rPr>
              <a:t>Homework should be </a:t>
            </a:r>
            <a:r>
              <a:rPr lang="en-US" sz="2800" dirty="0" smtClean="0">
                <a:solidFill>
                  <a:srgbClr val="FF0000"/>
                </a:solidFill>
                <a:latin typeface="Impact"/>
                <a:cs typeface="Impact"/>
              </a:rPr>
              <a:t>differentiated</a:t>
            </a:r>
            <a:r>
              <a:rPr lang="en-US" sz="2800" dirty="0" smtClean="0">
                <a:latin typeface="Impact"/>
                <a:cs typeface="Impact"/>
              </a:rPr>
              <a:t>.</a:t>
            </a:r>
          </a:p>
          <a:p>
            <a:pPr marL="0" indent="0">
              <a:buNone/>
            </a:pPr>
            <a:endParaRPr lang="en-US" sz="2800" dirty="0" smtClean="0">
              <a:latin typeface="Impact"/>
              <a:cs typeface="Impact"/>
            </a:endParaRPr>
          </a:p>
          <a:p>
            <a:pPr marL="514350" indent="-514350">
              <a:buFont typeface="+mj-lt"/>
              <a:buAutoNum type="arabicPeriod"/>
            </a:pPr>
            <a:r>
              <a:rPr lang="en-US" sz="2800" dirty="0" smtClean="0">
                <a:latin typeface="Impact"/>
                <a:cs typeface="Impact"/>
              </a:rPr>
              <a:t>Students should expect </a:t>
            </a:r>
            <a:r>
              <a:rPr lang="en-US" sz="2800" dirty="0" smtClean="0">
                <a:solidFill>
                  <a:srgbClr val="FF0000"/>
                </a:solidFill>
                <a:latin typeface="Impact"/>
                <a:cs typeface="Impact"/>
              </a:rPr>
              <a:t>feedback </a:t>
            </a:r>
            <a:r>
              <a:rPr lang="en-US" sz="2800" dirty="0" smtClean="0">
                <a:latin typeface="Impact"/>
                <a:cs typeface="Impact"/>
              </a:rPr>
              <a:t>from you!</a:t>
            </a:r>
            <a:endParaRPr lang="en-US" sz="2800" dirty="0">
              <a:latin typeface="Impact"/>
              <a:cs typeface="Impact"/>
            </a:endParaRPr>
          </a:p>
        </p:txBody>
      </p:sp>
      <p:sp>
        <p:nvSpPr>
          <p:cNvPr id="10" name="Rectangle 9"/>
          <p:cNvSpPr/>
          <p:nvPr/>
        </p:nvSpPr>
        <p:spPr>
          <a:xfrm>
            <a:off x="106089" y="6526161"/>
            <a:ext cx="2296497" cy="261610"/>
          </a:xfrm>
          <a:prstGeom prst="rect">
            <a:avLst/>
          </a:prstGeom>
        </p:spPr>
        <p:txBody>
          <a:bodyPr wrap="none">
            <a:spAutoFit/>
          </a:bodyPr>
          <a:lstStyle/>
          <a:p>
            <a:r>
              <a:rPr lang="en-US" sz="1100" dirty="0" smtClean="0"/>
              <a:t>Photo credit: </a:t>
            </a:r>
            <a:r>
              <a:rPr lang="en-US" sz="1100" dirty="0" smtClean="0">
                <a:hlinkClick r:id="rId4"/>
              </a:rPr>
              <a:t>www.arinanikitina.com</a:t>
            </a:r>
            <a:r>
              <a:rPr lang="en-US" sz="1100" dirty="0" smtClean="0"/>
              <a:t> </a:t>
            </a:r>
            <a:endParaRPr lang="en-US" sz="1100" dirty="0"/>
          </a:p>
        </p:txBody>
      </p:sp>
    </p:spTree>
    <p:extLst>
      <p:ext uri="{BB962C8B-B14F-4D97-AF65-F5344CB8AC3E}">
        <p14:creationId xmlns:p14="http://schemas.microsoft.com/office/powerpoint/2010/main" val="374032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469" y="406341"/>
            <a:ext cx="8229600" cy="1143000"/>
          </a:xfrm>
        </p:spPr>
        <p:txBody>
          <a:bodyPr>
            <a:normAutofit/>
          </a:bodyPr>
          <a:lstStyle/>
          <a:p>
            <a:pPr algn="l"/>
            <a:r>
              <a:rPr lang="en-US" sz="4000" dirty="0" smtClean="0">
                <a:latin typeface="Impact"/>
                <a:cs typeface="Impact"/>
              </a:rPr>
              <a:t>Academic Research: </a:t>
            </a:r>
            <a:r>
              <a:rPr lang="en-US" sz="4000" dirty="0" smtClean="0">
                <a:solidFill>
                  <a:srgbClr val="FF0000"/>
                </a:solidFill>
                <a:latin typeface="Impact"/>
                <a:cs typeface="Impact"/>
              </a:rPr>
              <a:t>Effect</a:t>
            </a:r>
            <a:r>
              <a:rPr lang="en-US" sz="4000" dirty="0" smtClean="0">
                <a:latin typeface="Impact"/>
                <a:cs typeface="Impact"/>
              </a:rPr>
              <a:t> sizes</a:t>
            </a:r>
            <a:endParaRPr lang="en-US" sz="4000" dirty="0">
              <a:latin typeface="Impact"/>
              <a:cs typeface="Impact"/>
            </a:endParaRPr>
          </a:p>
        </p:txBody>
      </p:sp>
      <p:sp>
        <p:nvSpPr>
          <p:cNvPr id="4" name="Slide Number Placeholder 3"/>
          <p:cNvSpPr>
            <a:spLocks noGrp="1"/>
          </p:cNvSpPr>
          <p:nvPr>
            <p:ph type="sldNum" sz="quarter" idx="12"/>
          </p:nvPr>
        </p:nvSpPr>
        <p:spPr/>
        <p:txBody>
          <a:bodyPr/>
          <a:lstStyle/>
          <a:p>
            <a:fld id="{E3DA1528-8248-3040-874C-DD34A6D63C34}" type="slidenum">
              <a:rPr lang="en-US" smtClean="0"/>
              <a:t>39</a:t>
            </a:fld>
            <a:endParaRPr lang="en-US"/>
          </a:p>
        </p:txBody>
      </p:sp>
      <p:pic>
        <p:nvPicPr>
          <p:cNvPr id="3" name="Picture 2" descr="Screen Shot 2014-05-06 at 21.38.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3802" y="1332466"/>
            <a:ext cx="5932998" cy="5087817"/>
          </a:xfrm>
          <a:prstGeom prst="rect">
            <a:avLst/>
          </a:prstGeom>
        </p:spPr>
      </p:pic>
      <p:sp>
        <p:nvSpPr>
          <p:cNvPr id="5" name="Rectangle 4"/>
          <p:cNvSpPr/>
          <p:nvPr/>
        </p:nvSpPr>
        <p:spPr>
          <a:xfrm>
            <a:off x="283613" y="3255849"/>
            <a:ext cx="2210100" cy="1384995"/>
          </a:xfrm>
          <a:prstGeom prst="rect">
            <a:avLst/>
          </a:prstGeom>
        </p:spPr>
        <p:txBody>
          <a:bodyPr wrap="square">
            <a:spAutoFit/>
          </a:bodyPr>
          <a:lstStyle/>
          <a:p>
            <a:r>
              <a:rPr lang="en-US" sz="1200" dirty="0"/>
              <a:t>•  An effect size of 0.5 is equivalent to a one grade leap at GCSE</a:t>
            </a:r>
          </a:p>
          <a:p>
            <a:endParaRPr lang="en-US" sz="1200" dirty="0"/>
          </a:p>
          <a:p>
            <a:r>
              <a:rPr lang="en-US" sz="1200" dirty="0"/>
              <a:t>•  An effect size of 1.0 is equivalent to a two grade leap at GCSE </a:t>
            </a:r>
          </a:p>
        </p:txBody>
      </p:sp>
      <p:cxnSp>
        <p:nvCxnSpPr>
          <p:cNvPr id="7" name="Straight Arrow Connector 6"/>
          <p:cNvCxnSpPr/>
          <p:nvPr/>
        </p:nvCxnSpPr>
        <p:spPr>
          <a:xfrm flipV="1">
            <a:off x="1655010" y="3638153"/>
            <a:ext cx="1098792" cy="23061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5720301" y="3365441"/>
            <a:ext cx="630381" cy="352286"/>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788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918" y="2698345"/>
            <a:ext cx="8917156" cy="1470025"/>
          </a:xfrm>
        </p:spPr>
        <p:txBody>
          <a:bodyPr>
            <a:noAutofit/>
          </a:bodyPr>
          <a:lstStyle/>
          <a:p>
            <a:pPr>
              <a:lnSpc>
                <a:spcPct val="80000"/>
              </a:lnSpc>
            </a:pPr>
            <a:r>
              <a:rPr lang="en-US" sz="7000" b="1" dirty="0" smtClean="0">
                <a:latin typeface="Century Gothic" panose="020B0502020202020204" pitchFamily="34" charset="0"/>
                <a:cs typeface="Impact"/>
              </a:rPr>
              <a:t>The </a:t>
            </a:r>
            <a:r>
              <a:rPr lang="en-US" sz="7000" b="1" dirty="0" smtClean="0">
                <a:solidFill>
                  <a:srgbClr val="FF0000"/>
                </a:solidFill>
                <a:latin typeface="Century Gothic" panose="020B0502020202020204" pitchFamily="34" charset="0"/>
                <a:cs typeface="Impact"/>
              </a:rPr>
              <a:t>need</a:t>
            </a:r>
            <a:r>
              <a:rPr lang="en-US" sz="7000" b="1" dirty="0" smtClean="0">
                <a:latin typeface="Century Gothic" panose="020B0502020202020204" pitchFamily="34" charset="0"/>
                <a:cs typeface="Impact"/>
              </a:rPr>
              <a:t> for homework will </a:t>
            </a:r>
            <a:r>
              <a:rPr lang="en-US" sz="7000" b="1" dirty="0" smtClean="0">
                <a:solidFill>
                  <a:srgbClr val="FF0000"/>
                </a:solidFill>
                <a:latin typeface="Century Gothic" panose="020B0502020202020204" pitchFamily="34" charset="0"/>
                <a:cs typeface="Impact"/>
              </a:rPr>
              <a:t>never</a:t>
            </a:r>
            <a:r>
              <a:rPr lang="en-US" sz="7000" b="1" dirty="0" smtClean="0">
                <a:latin typeface="Century Gothic" panose="020B0502020202020204" pitchFamily="34" charset="0"/>
                <a:cs typeface="Impact"/>
              </a:rPr>
              <a:t> go away!</a:t>
            </a:r>
            <a:endParaRPr lang="en-US" sz="7000" b="1" dirty="0">
              <a:latin typeface="Century Gothic" panose="020B0502020202020204" pitchFamily="34" charset="0"/>
              <a:cs typeface="Impact"/>
            </a:endParaRPr>
          </a:p>
        </p:txBody>
      </p:sp>
    </p:spTree>
    <p:extLst>
      <p:ext uri="{BB962C8B-B14F-4D97-AF65-F5344CB8AC3E}">
        <p14:creationId xmlns:p14="http://schemas.microsoft.com/office/powerpoint/2010/main" val="398181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FF"/>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244593" y="893704"/>
            <a:ext cx="8820481" cy="5569185"/>
          </a:xfrm>
        </p:spPr>
        <p:txBody>
          <a:bodyPr>
            <a:normAutofit fontScale="70000" lnSpcReduction="20000"/>
          </a:bodyPr>
          <a:lstStyle/>
          <a:p>
            <a:pPr marL="0" indent="0">
              <a:buNone/>
            </a:pPr>
            <a:r>
              <a:rPr lang="en-US" sz="5000" dirty="0" smtClean="0">
                <a:latin typeface="Impact"/>
                <a:cs typeface="Impact"/>
              </a:rPr>
              <a:t>Questions to </a:t>
            </a:r>
            <a:r>
              <a:rPr lang="en-US" sz="5000" dirty="0" smtClean="0">
                <a:solidFill>
                  <a:srgbClr val="FF0000"/>
                </a:solidFill>
                <a:latin typeface="Impact"/>
                <a:cs typeface="Impact"/>
              </a:rPr>
              <a:t>ask students </a:t>
            </a:r>
            <a:r>
              <a:rPr lang="en-US" sz="5000" dirty="0" smtClean="0">
                <a:latin typeface="Impact"/>
                <a:cs typeface="Impact"/>
              </a:rPr>
              <a:t>(in observations) </a:t>
            </a:r>
          </a:p>
          <a:p>
            <a:pPr marL="0" indent="0">
              <a:buNone/>
            </a:pPr>
            <a:r>
              <a:rPr lang="en-US" sz="5000" dirty="0">
                <a:solidFill>
                  <a:srgbClr val="FF0000"/>
                </a:solidFill>
                <a:latin typeface="Impact"/>
                <a:cs typeface="Impact"/>
              </a:rPr>
              <a:t>	</a:t>
            </a:r>
            <a:r>
              <a:rPr lang="en-US" sz="5000" dirty="0" smtClean="0">
                <a:solidFill>
                  <a:srgbClr val="FF0000"/>
                </a:solidFill>
                <a:latin typeface="Impact"/>
                <a:cs typeface="Impact"/>
              </a:rPr>
              <a:t>											</a:t>
            </a:r>
            <a:r>
              <a:rPr lang="en-US" sz="5000" dirty="0" smtClean="0">
                <a:latin typeface="Impact"/>
                <a:cs typeface="Impact"/>
              </a:rPr>
              <a:t>about homework:</a:t>
            </a:r>
          </a:p>
          <a:p>
            <a:pPr marL="514350" indent="-514350">
              <a:buFont typeface="+mj-lt"/>
              <a:buAutoNum type="arabicPeriod"/>
            </a:pPr>
            <a:endParaRPr lang="en-US" dirty="0" smtClean="0"/>
          </a:p>
          <a:p>
            <a:pPr marL="514350" indent="-514350">
              <a:buFont typeface="+mj-lt"/>
              <a:buAutoNum type="arabicPeriod"/>
            </a:pPr>
            <a:r>
              <a:rPr lang="en-US" dirty="0"/>
              <a:t>Does your teacher set challenging </a:t>
            </a:r>
            <a:r>
              <a:rPr lang="en-US" dirty="0" smtClean="0"/>
              <a:t>homework?</a:t>
            </a:r>
          </a:p>
          <a:p>
            <a:pPr marL="514350" indent="-514350">
              <a:buFont typeface="+mj-lt"/>
              <a:buAutoNum type="arabicPeriod"/>
            </a:pPr>
            <a:r>
              <a:rPr lang="en-US" dirty="0"/>
              <a:t>Describe a typical homework to me…</a:t>
            </a:r>
          </a:p>
          <a:p>
            <a:pPr marL="514350" indent="-514350">
              <a:buFont typeface="+mj-lt"/>
              <a:buAutoNum type="arabicPeriod"/>
            </a:pPr>
            <a:r>
              <a:rPr lang="en-US" dirty="0" smtClean="0"/>
              <a:t>Is the homework at a suitable (challenging) </a:t>
            </a:r>
            <a:r>
              <a:rPr lang="en-US" dirty="0"/>
              <a:t>level </a:t>
            </a:r>
            <a:r>
              <a:rPr lang="en-US" dirty="0" smtClean="0"/>
              <a:t>for you to </a:t>
            </a:r>
            <a:r>
              <a:rPr lang="en-US" dirty="0"/>
              <a:t>learn?</a:t>
            </a:r>
          </a:p>
          <a:p>
            <a:pPr marL="514350" indent="-514350">
              <a:buFont typeface="+mj-lt"/>
              <a:buAutoNum type="arabicPeriod"/>
            </a:pPr>
            <a:r>
              <a:rPr lang="en-US" dirty="0" smtClean="0"/>
              <a:t>Can you tell me which homework has helped you learn? Why? How?</a:t>
            </a:r>
            <a:endParaRPr lang="en-US" dirty="0"/>
          </a:p>
          <a:p>
            <a:pPr marL="514350" indent="-514350">
              <a:buFont typeface="+mj-lt"/>
              <a:buAutoNum type="arabicPeriod"/>
            </a:pPr>
            <a:r>
              <a:rPr lang="en-US" dirty="0" smtClean="0"/>
              <a:t>How </a:t>
            </a:r>
            <a:r>
              <a:rPr lang="en-US" dirty="0"/>
              <a:t>often is your </a:t>
            </a:r>
            <a:r>
              <a:rPr lang="en-US" dirty="0" smtClean="0"/>
              <a:t>homework </a:t>
            </a:r>
            <a:r>
              <a:rPr lang="en-US" dirty="0"/>
              <a:t>marked?</a:t>
            </a:r>
          </a:p>
          <a:p>
            <a:pPr marL="514350" indent="-514350">
              <a:buFont typeface="+mj-lt"/>
              <a:buAutoNum type="arabicPeriod"/>
            </a:pPr>
            <a:r>
              <a:rPr lang="en-US" dirty="0"/>
              <a:t>Do you receive </a:t>
            </a:r>
            <a:r>
              <a:rPr lang="en-US" dirty="0" smtClean="0"/>
              <a:t>feedback on your homework? </a:t>
            </a:r>
            <a:r>
              <a:rPr lang="en-US" dirty="0"/>
              <a:t>Give me an example…</a:t>
            </a:r>
          </a:p>
          <a:p>
            <a:pPr marL="514350" indent="-514350">
              <a:buFont typeface="+mj-lt"/>
              <a:buAutoNum type="arabicPeriod"/>
            </a:pPr>
            <a:r>
              <a:rPr lang="en-US" dirty="0"/>
              <a:t>Are you allowed time to improve (re-draft) your </a:t>
            </a:r>
            <a:r>
              <a:rPr lang="en-US" dirty="0" smtClean="0"/>
              <a:t>homework</a:t>
            </a:r>
            <a:r>
              <a:rPr lang="en-US" dirty="0"/>
              <a:t>?</a:t>
            </a:r>
          </a:p>
          <a:p>
            <a:pPr marL="514350" indent="-514350">
              <a:buFont typeface="+mj-lt"/>
              <a:buAutoNum type="arabicPeriod"/>
            </a:pPr>
            <a:r>
              <a:rPr lang="en-US" dirty="0"/>
              <a:t>Is it okay to make mistakes?</a:t>
            </a:r>
          </a:p>
          <a:p>
            <a:pPr marL="514350" indent="-514350">
              <a:buFont typeface="+mj-lt"/>
              <a:buAutoNum type="arabicPeriod"/>
            </a:pPr>
            <a:r>
              <a:rPr lang="en-US" dirty="0" smtClean="0"/>
              <a:t>Do </a:t>
            </a:r>
            <a:r>
              <a:rPr lang="en-US" dirty="0"/>
              <a:t>you enjoy </a:t>
            </a:r>
            <a:r>
              <a:rPr lang="en-US" dirty="0" smtClean="0"/>
              <a:t>completing homework in the subject? </a:t>
            </a:r>
            <a:r>
              <a:rPr lang="en-US" dirty="0"/>
              <a:t>Why?</a:t>
            </a:r>
          </a:p>
          <a:p>
            <a:pPr marL="514350" indent="-514350">
              <a:buFont typeface="+mj-lt"/>
              <a:buAutoNum type="arabicPeriod"/>
            </a:pPr>
            <a:r>
              <a:rPr lang="en-US" dirty="0" smtClean="0"/>
              <a:t>Does </a:t>
            </a:r>
            <a:r>
              <a:rPr lang="en-US" dirty="0"/>
              <a:t>your teacher links what you are learning in </a:t>
            </a:r>
            <a:r>
              <a:rPr lang="en-US" dirty="0" smtClean="0"/>
              <a:t>homework, </a:t>
            </a:r>
            <a:r>
              <a:rPr lang="en-US" dirty="0"/>
              <a:t>to what you have </a:t>
            </a:r>
            <a:r>
              <a:rPr lang="en-US" dirty="0" smtClean="0"/>
              <a:t>learnt in class? All of the time?</a:t>
            </a:r>
            <a:endParaRPr lang="en-US" dirty="0"/>
          </a:p>
        </p:txBody>
      </p:sp>
    </p:spTree>
    <p:extLst>
      <p:ext uri="{BB962C8B-B14F-4D97-AF65-F5344CB8AC3E}">
        <p14:creationId xmlns:p14="http://schemas.microsoft.com/office/powerpoint/2010/main" val="196252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wd">
                                    <p:tmPct val="10000"/>
                                  </p:iterate>
                                  <p:childTnLst>
                                    <p:set>
                                      <p:cBhvr>
                                        <p:cTn id="15" dur="1" fill="hold">
                                          <p:stCondLst>
                                            <p:cond delay="0"/>
                                          </p:stCondLst>
                                        </p:cTn>
                                        <p:tgtEl>
                                          <p:spTgt spid="2">
                                            <p:txEl>
                                              <p:pRg st="1" end="1"/>
                                            </p:txEl>
                                          </p:spTgt>
                                        </p:tgtEl>
                                        <p:attrNameLst>
                                          <p:attrName>style.visibility</p:attrName>
                                        </p:attrNameLst>
                                      </p:cBhvr>
                                      <p:to>
                                        <p:strVal val="visible"/>
                                      </p:to>
                                    </p:set>
                                    <p:anim calcmode="lin" valueType="num">
                                      <p:cBhvr>
                                        <p:cTn id="16" dur="500" fill="hold"/>
                                        <p:tgtEl>
                                          <p:spTgt spid="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wd">
                                    <p:tmPct val="10000"/>
                                  </p:iterate>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p:cTn id="25" dur="500" fill="hold"/>
                                        <p:tgtEl>
                                          <p:spTgt spid="2">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
                                            <p:txEl>
                                              <p:pRg st="3" end="3"/>
                                            </p:txEl>
                                          </p:spTgt>
                                        </p:tgtEl>
                                        <p:attrNameLst>
                                          <p:attrName>ppt_y</p:attrName>
                                        </p:attrNameLst>
                                      </p:cBhvr>
                                      <p:tavLst>
                                        <p:tav tm="0">
                                          <p:val>
                                            <p:strVal val="#ppt_y"/>
                                          </p:val>
                                        </p:tav>
                                        <p:tav tm="100000">
                                          <p:val>
                                            <p:strVal val="#ppt_y"/>
                                          </p:val>
                                        </p:tav>
                                      </p:tavLst>
                                    </p:anim>
                                    <p:anim calcmode="lin" valueType="num">
                                      <p:cBhvr>
                                        <p:cTn id="27" dur="500" fill="hold"/>
                                        <p:tgtEl>
                                          <p:spTgt spid="2">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wd">
                                    <p:tmPct val="10000"/>
                                  </p:iterate>
                                  <p:childTnLst>
                                    <p:set>
                                      <p:cBhvr>
                                        <p:cTn id="33" dur="1" fill="hold">
                                          <p:stCondLst>
                                            <p:cond delay="0"/>
                                          </p:stCondLst>
                                        </p:cTn>
                                        <p:tgtEl>
                                          <p:spTgt spid="2">
                                            <p:txEl>
                                              <p:pRg st="4" end="4"/>
                                            </p:txEl>
                                          </p:spTgt>
                                        </p:tgtEl>
                                        <p:attrNameLst>
                                          <p:attrName>style.visibility</p:attrName>
                                        </p:attrNameLst>
                                      </p:cBhvr>
                                      <p:to>
                                        <p:strVal val="visible"/>
                                      </p:to>
                                    </p:set>
                                    <p:anim calcmode="lin" valueType="num">
                                      <p:cBhvr>
                                        <p:cTn id="34" dur="500" fill="hold"/>
                                        <p:tgtEl>
                                          <p:spTgt spid="2">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
                                            <p:txEl>
                                              <p:pRg st="4" end="4"/>
                                            </p:txEl>
                                          </p:spTgt>
                                        </p:tgtEl>
                                        <p:attrNameLst>
                                          <p:attrName>ppt_y</p:attrName>
                                        </p:attrNameLst>
                                      </p:cBhvr>
                                      <p:tavLst>
                                        <p:tav tm="0">
                                          <p:val>
                                            <p:strVal val="#ppt_y"/>
                                          </p:val>
                                        </p:tav>
                                        <p:tav tm="100000">
                                          <p:val>
                                            <p:strVal val="#ppt_y"/>
                                          </p:val>
                                        </p:tav>
                                      </p:tavLst>
                                    </p:anim>
                                    <p:anim calcmode="lin" valueType="num">
                                      <p:cBhvr>
                                        <p:cTn id="36" dur="500" fill="hold"/>
                                        <p:tgtEl>
                                          <p:spTgt spid="2">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wd">
                                    <p:tmPct val="10000"/>
                                  </p:iterate>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p:cTn id="43" dur="500" fill="hold"/>
                                        <p:tgtEl>
                                          <p:spTgt spid="2">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
                                            <p:txEl>
                                              <p:pRg st="5" end="5"/>
                                            </p:txEl>
                                          </p:spTgt>
                                        </p:tgtEl>
                                        <p:attrNameLst>
                                          <p:attrName>ppt_y</p:attrName>
                                        </p:attrNameLst>
                                      </p:cBhvr>
                                      <p:tavLst>
                                        <p:tav tm="0">
                                          <p:val>
                                            <p:strVal val="#ppt_y"/>
                                          </p:val>
                                        </p:tav>
                                        <p:tav tm="100000">
                                          <p:val>
                                            <p:strVal val="#ppt_y"/>
                                          </p:val>
                                        </p:tav>
                                      </p:tavLst>
                                    </p:anim>
                                    <p:anim calcmode="lin" valueType="num">
                                      <p:cBhvr>
                                        <p:cTn id="45" dur="500" fill="hold"/>
                                        <p:tgtEl>
                                          <p:spTgt spid="2">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wd">
                                    <p:tmPct val="10000"/>
                                  </p:iterate>
                                  <p:childTnLst>
                                    <p:set>
                                      <p:cBhvr>
                                        <p:cTn id="51" dur="1" fill="hold">
                                          <p:stCondLst>
                                            <p:cond delay="0"/>
                                          </p:stCondLst>
                                        </p:cTn>
                                        <p:tgtEl>
                                          <p:spTgt spid="2">
                                            <p:txEl>
                                              <p:pRg st="6" end="6"/>
                                            </p:txEl>
                                          </p:spTgt>
                                        </p:tgtEl>
                                        <p:attrNameLst>
                                          <p:attrName>style.visibility</p:attrName>
                                        </p:attrNameLst>
                                      </p:cBhvr>
                                      <p:to>
                                        <p:strVal val="visible"/>
                                      </p:to>
                                    </p:set>
                                    <p:anim calcmode="lin" valueType="num">
                                      <p:cBhvr>
                                        <p:cTn id="52" dur="500" fill="hold"/>
                                        <p:tgtEl>
                                          <p:spTgt spid="2">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
                                            <p:txEl>
                                              <p:pRg st="6" end="6"/>
                                            </p:txEl>
                                          </p:spTgt>
                                        </p:tgtEl>
                                        <p:attrNameLst>
                                          <p:attrName>ppt_y</p:attrName>
                                        </p:attrNameLst>
                                      </p:cBhvr>
                                      <p:tavLst>
                                        <p:tav tm="0">
                                          <p:val>
                                            <p:strVal val="#ppt_y"/>
                                          </p:val>
                                        </p:tav>
                                        <p:tav tm="100000">
                                          <p:val>
                                            <p:strVal val="#ppt_y"/>
                                          </p:val>
                                        </p:tav>
                                      </p:tavLst>
                                    </p:anim>
                                    <p:anim calcmode="lin" valueType="num">
                                      <p:cBhvr>
                                        <p:cTn id="54" dur="500" fill="hold"/>
                                        <p:tgtEl>
                                          <p:spTgt spid="2">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41" presetClass="entr" presetSubtype="0" fill="hold" grpId="0" nodeType="clickEffect">
                                  <p:stCondLst>
                                    <p:cond delay="0"/>
                                  </p:stCondLst>
                                  <p:iterate type="wd">
                                    <p:tmPct val="10000"/>
                                  </p:iterate>
                                  <p:childTnLst>
                                    <p:set>
                                      <p:cBhvr>
                                        <p:cTn id="60" dur="1" fill="hold">
                                          <p:stCondLst>
                                            <p:cond delay="0"/>
                                          </p:stCondLst>
                                        </p:cTn>
                                        <p:tgtEl>
                                          <p:spTgt spid="2">
                                            <p:txEl>
                                              <p:pRg st="7" end="7"/>
                                            </p:txEl>
                                          </p:spTgt>
                                        </p:tgtEl>
                                        <p:attrNameLst>
                                          <p:attrName>style.visibility</p:attrName>
                                        </p:attrNameLst>
                                      </p:cBhvr>
                                      <p:to>
                                        <p:strVal val="visible"/>
                                      </p:to>
                                    </p:set>
                                    <p:anim calcmode="lin" valueType="num">
                                      <p:cBhvr>
                                        <p:cTn id="61" dur="500" fill="hold"/>
                                        <p:tgtEl>
                                          <p:spTgt spid="2">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2">
                                            <p:txEl>
                                              <p:pRg st="7" end="7"/>
                                            </p:txEl>
                                          </p:spTgt>
                                        </p:tgtEl>
                                        <p:attrNameLst>
                                          <p:attrName>ppt_y</p:attrName>
                                        </p:attrNameLst>
                                      </p:cBhvr>
                                      <p:tavLst>
                                        <p:tav tm="0">
                                          <p:val>
                                            <p:strVal val="#ppt_y"/>
                                          </p:val>
                                        </p:tav>
                                        <p:tav tm="100000">
                                          <p:val>
                                            <p:strVal val="#ppt_y"/>
                                          </p:val>
                                        </p:tav>
                                      </p:tavLst>
                                    </p:anim>
                                    <p:anim calcmode="lin" valueType="num">
                                      <p:cBhvr>
                                        <p:cTn id="63" dur="500" fill="hold"/>
                                        <p:tgtEl>
                                          <p:spTgt spid="2">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2">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2">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41" presetClass="entr" presetSubtype="0" fill="hold" grpId="0" nodeType="clickEffect">
                                  <p:stCondLst>
                                    <p:cond delay="0"/>
                                  </p:stCondLst>
                                  <p:iterate type="wd">
                                    <p:tmPct val="10000"/>
                                  </p:iterate>
                                  <p:childTnLst>
                                    <p:set>
                                      <p:cBhvr>
                                        <p:cTn id="69" dur="1" fill="hold">
                                          <p:stCondLst>
                                            <p:cond delay="0"/>
                                          </p:stCondLst>
                                        </p:cTn>
                                        <p:tgtEl>
                                          <p:spTgt spid="2">
                                            <p:txEl>
                                              <p:pRg st="8" end="8"/>
                                            </p:txEl>
                                          </p:spTgt>
                                        </p:tgtEl>
                                        <p:attrNameLst>
                                          <p:attrName>style.visibility</p:attrName>
                                        </p:attrNameLst>
                                      </p:cBhvr>
                                      <p:to>
                                        <p:strVal val="visible"/>
                                      </p:to>
                                    </p:set>
                                    <p:anim calcmode="lin" valueType="num">
                                      <p:cBhvr>
                                        <p:cTn id="70" dur="500" fill="hold"/>
                                        <p:tgtEl>
                                          <p:spTgt spid="2">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2">
                                            <p:txEl>
                                              <p:pRg st="8" end="8"/>
                                            </p:txEl>
                                          </p:spTgt>
                                        </p:tgtEl>
                                        <p:attrNameLst>
                                          <p:attrName>ppt_y</p:attrName>
                                        </p:attrNameLst>
                                      </p:cBhvr>
                                      <p:tavLst>
                                        <p:tav tm="0">
                                          <p:val>
                                            <p:strVal val="#ppt_y"/>
                                          </p:val>
                                        </p:tav>
                                        <p:tav tm="100000">
                                          <p:val>
                                            <p:strVal val="#ppt_y"/>
                                          </p:val>
                                        </p:tav>
                                      </p:tavLst>
                                    </p:anim>
                                    <p:anim calcmode="lin" valueType="num">
                                      <p:cBhvr>
                                        <p:cTn id="72" dur="500" fill="hold"/>
                                        <p:tgtEl>
                                          <p:spTgt spid="2">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2">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2">
                                            <p:txEl>
                                              <p:pRg st="8" end="8"/>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41" presetClass="entr" presetSubtype="0" fill="hold" grpId="0" nodeType="clickEffect">
                                  <p:stCondLst>
                                    <p:cond delay="0"/>
                                  </p:stCondLst>
                                  <p:iterate type="wd">
                                    <p:tmPct val="10000"/>
                                  </p:iterate>
                                  <p:childTnLst>
                                    <p:set>
                                      <p:cBhvr>
                                        <p:cTn id="78" dur="1" fill="hold">
                                          <p:stCondLst>
                                            <p:cond delay="0"/>
                                          </p:stCondLst>
                                        </p:cTn>
                                        <p:tgtEl>
                                          <p:spTgt spid="2">
                                            <p:txEl>
                                              <p:pRg st="9" end="9"/>
                                            </p:txEl>
                                          </p:spTgt>
                                        </p:tgtEl>
                                        <p:attrNameLst>
                                          <p:attrName>style.visibility</p:attrName>
                                        </p:attrNameLst>
                                      </p:cBhvr>
                                      <p:to>
                                        <p:strVal val="visible"/>
                                      </p:to>
                                    </p:set>
                                    <p:anim calcmode="lin" valueType="num">
                                      <p:cBhvr>
                                        <p:cTn id="79" dur="500" fill="hold"/>
                                        <p:tgtEl>
                                          <p:spTgt spid="2">
                                            <p:txEl>
                                              <p:pRg st="9" end="9"/>
                                            </p:txEl>
                                          </p:spTgt>
                                        </p:tgtEl>
                                        <p:attrNameLst>
                                          <p:attrName>ppt_x</p:attrName>
                                        </p:attrNameLst>
                                      </p:cBhvr>
                                      <p:tavLst>
                                        <p:tav tm="0">
                                          <p:val>
                                            <p:strVal val="#ppt_x"/>
                                          </p:val>
                                        </p:tav>
                                        <p:tav tm="50000">
                                          <p:val>
                                            <p:strVal val="#ppt_x+.1"/>
                                          </p:val>
                                        </p:tav>
                                        <p:tav tm="100000">
                                          <p:val>
                                            <p:strVal val="#ppt_x"/>
                                          </p:val>
                                        </p:tav>
                                      </p:tavLst>
                                    </p:anim>
                                    <p:anim calcmode="lin" valueType="num">
                                      <p:cBhvr>
                                        <p:cTn id="80" dur="500" fill="hold"/>
                                        <p:tgtEl>
                                          <p:spTgt spid="2">
                                            <p:txEl>
                                              <p:pRg st="9" end="9"/>
                                            </p:txEl>
                                          </p:spTgt>
                                        </p:tgtEl>
                                        <p:attrNameLst>
                                          <p:attrName>ppt_y</p:attrName>
                                        </p:attrNameLst>
                                      </p:cBhvr>
                                      <p:tavLst>
                                        <p:tav tm="0">
                                          <p:val>
                                            <p:strVal val="#ppt_y"/>
                                          </p:val>
                                        </p:tav>
                                        <p:tav tm="100000">
                                          <p:val>
                                            <p:strVal val="#ppt_y"/>
                                          </p:val>
                                        </p:tav>
                                      </p:tavLst>
                                    </p:anim>
                                    <p:anim calcmode="lin" valueType="num">
                                      <p:cBhvr>
                                        <p:cTn id="81" dur="500" fill="hold"/>
                                        <p:tgtEl>
                                          <p:spTgt spid="2">
                                            <p:txEl>
                                              <p:pRg st="9" end="9"/>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2" dur="500" fill="hold"/>
                                        <p:tgtEl>
                                          <p:spTgt spid="2">
                                            <p:txEl>
                                              <p:pRg st="9" end="9"/>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3" dur="500" tmFilter="0,0; .5, 1; 1, 1"/>
                                        <p:tgtEl>
                                          <p:spTgt spid="2">
                                            <p:txEl>
                                              <p:pRg st="9" end="9"/>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41" presetClass="entr" presetSubtype="0" fill="hold" grpId="0" nodeType="clickEffect">
                                  <p:stCondLst>
                                    <p:cond delay="0"/>
                                  </p:stCondLst>
                                  <p:iterate type="wd">
                                    <p:tmPct val="10000"/>
                                  </p:iterate>
                                  <p:childTnLst>
                                    <p:set>
                                      <p:cBhvr>
                                        <p:cTn id="87" dur="1" fill="hold">
                                          <p:stCondLst>
                                            <p:cond delay="0"/>
                                          </p:stCondLst>
                                        </p:cTn>
                                        <p:tgtEl>
                                          <p:spTgt spid="2">
                                            <p:txEl>
                                              <p:pRg st="10" end="10"/>
                                            </p:txEl>
                                          </p:spTgt>
                                        </p:tgtEl>
                                        <p:attrNameLst>
                                          <p:attrName>style.visibility</p:attrName>
                                        </p:attrNameLst>
                                      </p:cBhvr>
                                      <p:to>
                                        <p:strVal val="visible"/>
                                      </p:to>
                                    </p:set>
                                    <p:anim calcmode="lin" valueType="num">
                                      <p:cBhvr>
                                        <p:cTn id="88" dur="500" fill="hold"/>
                                        <p:tgtEl>
                                          <p:spTgt spid="2">
                                            <p:txEl>
                                              <p:pRg st="10" end="1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9" dur="500" fill="hold"/>
                                        <p:tgtEl>
                                          <p:spTgt spid="2">
                                            <p:txEl>
                                              <p:pRg st="10" end="10"/>
                                            </p:txEl>
                                          </p:spTgt>
                                        </p:tgtEl>
                                        <p:attrNameLst>
                                          <p:attrName>ppt_y</p:attrName>
                                        </p:attrNameLst>
                                      </p:cBhvr>
                                      <p:tavLst>
                                        <p:tav tm="0">
                                          <p:val>
                                            <p:strVal val="#ppt_y"/>
                                          </p:val>
                                        </p:tav>
                                        <p:tav tm="100000">
                                          <p:val>
                                            <p:strVal val="#ppt_y"/>
                                          </p:val>
                                        </p:tav>
                                      </p:tavLst>
                                    </p:anim>
                                    <p:anim calcmode="lin" valueType="num">
                                      <p:cBhvr>
                                        <p:cTn id="90" dur="500" fill="hold"/>
                                        <p:tgtEl>
                                          <p:spTgt spid="2">
                                            <p:txEl>
                                              <p:pRg st="10" end="1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91" dur="500" fill="hold"/>
                                        <p:tgtEl>
                                          <p:spTgt spid="2">
                                            <p:txEl>
                                              <p:pRg st="10" end="1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92" dur="500" tmFilter="0,0; .5, 1; 1, 1"/>
                                        <p:tgtEl>
                                          <p:spTgt spid="2">
                                            <p:txEl>
                                              <p:pRg st="10" end="1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41" presetClass="entr" presetSubtype="0" fill="hold" grpId="0" nodeType="clickEffect">
                                  <p:stCondLst>
                                    <p:cond delay="0"/>
                                  </p:stCondLst>
                                  <p:iterate type="wd">
                                    <p:tmPct val="10000"/>
                                  </p:iterate>
                                  <p:childTnLst>
                                    <p:set>
                                      <p:cBhvr>
                                        <p:cTn id="96" dur="1" fill="hold">
                                          <p:stCondLst>
                                            <p:cond delay="0"/>
                                          </p:stCondLst>
                                        </p:cTn>
                                        <p:tgtEl>
                                          <p:spTgt spid="2">
                                            <p:txEl>
                                              <p:pRg st="11" end="11"/>
                                            </p:txEl>
                                          </p:spTgt>
                                        </p:tgtEl>
                                        <p:attrNameLst>
                                          <p:attrName>style.visibility</p:attrName>
                                        </p:attrNameLst>
                                      </p:cBhvr>
                                      <p:to>
                                        <p:strVal val="visible"/>
                                      </p:to>
                                    </p:set>
                                    <p:anim calcmode="lin" valueType="num">
                                      <p:cBhvr>
                                        <p:cTn id="97" dur="500" fill="hold"/>
                                        <p:tgtEl>
                                          <p:spTgt spid="2">
                                            <p:txEl>
                                              <p:pRg st="11" end="11"/>
                                            </p:txEl>
                                          </p:spTgt>
                                        </p:tgtEl>
                                        <p:attrNameLst>
                                          <p:attrName>ppt_x</p:attrName>
                                        </p:attrNameLst>
                                      </p:cBhvr>
                                      <p:tavLst>
                                        <p:tav tm="0">
                                          <p:val>
                                            <p:strVal val="#ppt_x"/>
                                          </p:val>
                                        </p:tav>
                                        <p:tav tm="50000">
                                          <p:val>
                                            <p:strVal val="#ppt_x+.1"/>
                                          </p:val>
                                        </p:tav>
                                        <p:tav tm="100000">
                                          <p:val>
                                            <p:strVal val="#ppt_x"/>
                                          </p:val>
                                        </p:tav>
                                      </p:tavLst>
                                    </p:anim>
                                    <p:anim calcmode="lin" valueType="num">
                                      <p:cBhvr>
                                        <p:cTn id="98" dur="500" fill="hold"/>
                                        <p:tgtEl>
                                          <p:spTgt spid="2">
                                            <p:txEl>
                                              <p:pRg st="11" end="11"/>
                                            </p:txEl>
                                          </p:spTgt>
                                        </p:tgtEl>
                                        <p:attrNameLst>
                                          <p:attrName>ppt_y</p:attrName>
                                        </p:attrNameLst>
                                      </p:cBhvr>
                                      <p:tavLst>
                                        <p:tav tm="0">
                                          <p:val>
                                            <p:strVal val="#ppt_y"/>
                                          </p:val>
                                        </p:tav>
                                        <p:tav tm="100000">
                                          <p:val>
                                            <p:strVal val="#ppt_y"/>
                                          </p:val>
                                        </p:tav>
                                      </p:tavLst>
                                    </p:anim>
                                    <p:anim calcmode="lin" valueType="num">
                                      <p:cBhvr>
                                        <p:cTn id="99" dur="500" fill="hold"/>
                                        <p:tgtEl>
                                          <p:spTgt spid="2">
                                            <p:txEl>
                                              <p:pRg st="11" end="1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0" dur="500" fill="hold"/>
                                        <p:tgtEl>
                                          <p:spTgt spid="2">
                                            <p:txEl>
                                              <p:pRg st="11" end="1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01" dur="500" tmFilter="0,0; .5, 1; 1, 1"/>
                                        <p:tgtEl>
                                          <p:spTgt spid="2">
                                            <p:txEl>
                                              <p:pRg st="11" end="11"/>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41" presetClass="entr" presetSubtype="0" fill="hold" grpId="0" nodeType="clickEffect">
                                  <p:stCondLst>
                                    <p:cond delay="0"/>
                                  </p:stCondLst>
                                  <p:iterate type="wd">
                                    <p:tmPct val="10000"/>
                                  </p:iterate>
                                  <p:childTnLst>
                                    <p:set>
                                      <p:cBhvr>
                                        <p:cTn id="105" dur="1" fill="hold">
                                          <p:stCondLst>
                                            <p:cond delay="0"/>
                                          </p:stCondLst>
                                        </p:cTn>
                                        <p:tgtEl>
                                          <p:spTgt spid="2">
                                            <p:txEl>
                                              <p:pRg st="12" end="12"/>
                                            </p:txEl>
                                          </p:spTgt>
                                        </p:tgtEl>
                                        <p:attrNameLst>
                                          <p:attrName>style.visibility</p:attrName>
                                        </p:attrNameLst>
                                      </p:cBhvr>
                                      <p:to>
                                        <p:strVal val="visible"/>
                                      </p:to>
                                    </p:set>
                                    <p:anim calcmode="lin" valueType="num">
                                      <p:cBhvr>
                                        <p:cTn id="106" dur="500" fill="hold"/>
                                        <p:tgtEl>
                                          <p:spTgt spid="2">
                                            <p:txEl>
                                              <p:pRg st="12" end="1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7" dur="500" fill="hold"/>
                                        <p:tgtEl>
                                          <p:spTgt spid="2">
                                            <p:txEl>
                                              <p:pRg st="12" end="12"/>
                                            </p:txEl>
                                          </p:spTgt>
                                        </p:tgtEl>
                                        <p:attrNameLst>
                                          <p:attrName>ppt_y</p:attrName>
                                        </p:attrNameLst>
                                      </p:cBhvr>
                                      <p:tavLst>
                                        <p:tav tm="0">
                                          <p:val>
                                            <p:strVal val="#ppt_y"/>
                                          </p:val>
                                        </p:tav>
                                        <p:tav tm="100000">
                                          <p:val>
                                            <p:strVal val="#ppt_y"/>
                                          </p:val>
                                        </p:tav>
                                      </p:tavLst>
                                    </p:anim>
                                    <p:anim calcmode="lin" valueType="num">
                                      <p:cBhvr>
                                        <p:cTn id="108" dur="500" fill="hold"/>
                                        <p:tgtEl>
                                          <p:spTgt spid="2">
                                            <p:txEl>
                                              <p:pRg st="12" end="1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9" dur="500" fill="hold"/>
                                        <p:tgtEl>
                                          <p:spTgt spid="2">
                                            <p:txEl>
                                              <p:pRg st="12" end="1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0" dur="500" tmFilter="0,0; .5, 1; 1, 1"/>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383038" y="1048000"/>
            <a:ext cx="2750327" cy="1143000"/>
          </a:xfrm>
        </p:spPr>
        <p:txBody>
          <a:bodyPr>
            <a:normAutofit fontScale="90000"/>
          </a:bodyPr>
          <a:lstStyle/>
          <a:p>
            <a:pPr algn="l"/>
            <a:r>
              <a:rPr lang="en-US" dirty="0" smtClean="0">
                <a:latin typeface="Impact"/>
                <a:cs typeface="Impact"/>
              </a:rPr>
              <a:t>Cognitive </a:t>
            </a:r>
            <a:br>
              <a:rPr lang="en-US" dirty="0" smtClean="0">
                <a:latin typeface="Impact"/>
                <a:cs typeface="Impact"/>
              </a:rPr>
            </a:br>
            <a:r>
              <a:rPr lang="en-US" dirty="0" smtClean="0">
                <a:latin typeface="Impact"/>
                <a:cs typeface="Impact"/>
              </a:rPr>
              <a:t>homework </a:t>
            </a:r>
            <a:br>
              <a:rPr lang="en-US" dirty="0" smtClean="0">
                <a:latin typeface="Impact"/>
                <a:cs typeface="Impact"/>
              </a:rPr>
            </a:br>
            <a:r>
              <a:rPr lang="en-US" dirty="0" smtClean="0">
                <a:latin typeface="Impact"/>
                <a:cs typeface="Impact"/>
              </a:rPr>
              <a:t>planning?</a:t>
            </a:r>
            <a:endParaRPr lang="en-US" dirty="0">
              <a:latin typeface="Impact"/>
              <a:cs typeface="Impact"/>
            </a:endParaRPr>
          </a:p>
        </p:txBody>
      </p:sp>
      <p:sp>
        <p:nvSpPr>
          <p:cNvPr id="13" name="Title 1"/>
          <p:cNvSpPr txBox="1">
            <a:spLocks/>
          </p:cNvSpPr>
          <p:nvPr/>
        </p:nvSpPr>
        <p:spPr>
          <a:xfrm rot="589117">
            <a:off x="6009616" y="1289954"/>
            <a:ext cx="2935865"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500" dirty="0" smtClean="0">
                <a:solidFill>
                  <a:srgbClr val="FF0000"/>
                </a:solidFill>
                <a:latin typeface="Impact"/>
                <a:cs typeface="Impact"/>
              </a:rPr>
              <a:t>Going whole-school?</a:t>
            </a:r>
            <a:endParaRPr lang="en-US" sz="2500" dirty="0">
              <a:solidFill>
                <a:srgbClr val="FF0000"/>
              </a:solidFill>
              <a:latin typeface="Impact"/>
              <a:cs typeface="Impact"/>
            </a:endParaRPr>
          </a:p>
        </p:txBody>
      </p:sp>
      <p:sp>
        <p:nvSpPr>
          <p:cNvPr id="2" name="Rectangle 1"/>
          <p:cNvSpPr/>
          <p:nvPr/>
        </p:nvSpPr>
        <p:spPr>
          <a:xfrm>
            <a:off x="548035" y="3290500"/>
            <a:ext cx="5015753" cy="1200329"/>
          </a:xfrm>
          <a:prstGeom prst="rect">
            <a:avLst/>
          </a:prstGeom>
        </p:spPr>
        <p:txBody>
          <a:bodyPr wrap="square">
            <a:spAutoFit/>
          </a:bodyPr>
          <a:lstStyle/>
          <a:p>
            <a:r>
              <a:rPr lang="en-GB" dirty="0"/>
              <a:t>The guidelines for secondary school children are:</a:t>
            </a:r>
          </a:p>
          <a:p>
            <a:pPr lvl="0"/>
            <a:r>
              <a:rPr lang="en-GB" dirty="0"/>
              <a:t>Years 7 and 8 - 45 to 90 minutes per day</a:t>
            </a:r>
          </a:p>
          <a:p>
            <a:pPr lvl="0"/>
            <a:r>
              <a:rPr lang="en-GB" dirty="0"/>
              <a:t>Year 9 - 1 to 2 hours per day</a:t>
            </a:r>
          </a:p>
          <a:p>
            <a:pPr lvl="0"/>
            <a:r>
              <a:rPr lang="en-GB" b="1" dirty="0"/>
              <a:t>Years 10</a:t>
            </a:r>
            <a:r>
              <a:rPr lang="en-GB" dirty="0"/>
              <a:t> and 11 - </a:t>
            </a:r>
            <a:r>
              <a:rPr lang="en-GB" b="1" dirty="0"/>
              <a:t>1.5 to 2.5 hours per day</a:t>
            </a: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8159">
            <a:off x="5230946" y="2055230"/>
            <a:ext cx="3182553"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326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383037" y="1048000"/>
            <a:ext cx="7456597" cy="1143000"/>
          </a:xfrm>
        </p:spPr>
        <p:txBody>
          <a:bodyPr>
            <a:normAutofit/>
          </a:bodyPr>
          <a:lstStyle/>
          <a:p>
            <a:r>
              <a:rPr lang="en-US" dirty="0" smtClean="0">
                <a:latin typeface="Impact"/>
                <a:cs typeface="Impact"/>
              </a:rPr>
              <a:t>Questions about</a:t>
            </a:r>
            <a:r>
              <a:rPr lang="en-US" dirty="0" smtClean="0">
                <a:solidFill>
                  <a:srgbClr val="FF0000"/>
                </a:solidFill>
                <a:latin typeface="Impact"/>
                <a:cs typeface="Impact"/>
              </a:rPr>
              <a:t> </a:t>
            </a:r>
            <a:r>
              <a:rPr lang="en-US" dirty="0">
                <a:solidFill>
                  <a:srgbClr val="FF0000"/>
                </a:solidFill>
                <a:latin typeface="Impact"/>
                <a:cs typeface="Impact"/>
              </a:rPr>
              <a:t>whole-school?</a:t>
            </a:r>
          </a:p>
        </p:txBody>
      </p:sp>
      <p:sp>
        <p:nvSpPr>
          <p:cNvPr id="2" name="Rectangle 1"/>
          <p:cNvSpPr/>
          <p:nvPr/>
        </p:nvSpPr>
        <p:spPr>
          <a:xfrm>
            <a:off x="472785" y="2413338"/>
            <a:ext cx="8496403" cy="2231380"/>
          </a:xfrm>
          <a:prstGeom prst="rect">
            <a:avLst/>
          </a:prstGeom>
        </p:spPr>
        <p:txBody>
          <a:bodyPr wrap="square">
            <a:spAutoFit/>
          </a:bodyPr>
          <a:lstStyle/>
          <a:p>
            <a:pPr marL="342900" indent="-342900">
              <a:lnSpc>
                <a:spcPct val="110000"/>
              </a:lnSpc>
              <a:buFont typeface="+mj-lt"/>
              <a:buAutoNum type="arabicPeriod"/>
            </a:pPr>
            <a:r>
              <a:rPr lang="en-US" sz="2200" dirty="0" smtClean="0"/>
              <a:t>What does homework do for your students?</a:t>
            </a:r>
          </a:p>
          <a:p>
            <a:pPr marL="342900" indent="-342900">
              <a:lnSpc>
                <a:spcPct val="110000"/>
              </a:lnSpc>
              <a:buFont typeface="+mj-lt"/>
              <a:buAutoNum type="arabicPeriod"/>
            </a:pPr>
            <a:r>
              <a:rPr lang="en-US" sz="2200" dirty="0" smtClean="0"/>
              <a:t>Why don’t all students complete homework?</a:t>
            </a:r>
          </a:p>
          <a:p>
            <a:pPr marL="342900" indent="-342900">
              <a:lnSpc>
                <a:spcPct val="110000"/>
              </a:lnSpc>
              <a:buFont typeface="+mj-lt"/>
              <a:buAutoNum type="arabicPeriod"/>
            </a:pPr>
            <a:r>
              <a:rPr lang="en-US" sz="2200" dirty="0" smtClean="0"/>
              <a:t>What are the rewards and sanctions?</a:t>
            </a:r>
          </a:p>
          <a:p>
            <a:pPr marL="342900" indent="-342900">
              <a:lnSpc>
                <a:spcPct val="110000"/>
              </a:lnSpc>
              <a:buFont typeface="+mj-lt"/>
              <a:buAutoNum type="arabicPeriod"/>
            </a:pPr>
            <a:r>
              <a:rPr lang="en-US" sz="2200" dirty="0" smtClean="0"/>
              <a:t>What makes the most difference to homework completion / quality?</a:t>
            </a:r>
          </a:p>
          <a:p>
            <a:pPr marL="342900" indent="-342900">
              <a:lnSpc>
                <a:spcPct val="110000"/>
              </a:lnSpc>
              <a:buFont typeface="+mj-lt"/>
              <a:buAutoNum type="arabicPeriod"/>
            </a:pPr>
            <a:r>
              <a:rPr lang="en-US" sz="2200" dirty="0" smtClean="0"/>
              <a:t>Why do we set homework? For what purpose?</a:t>
            </a:r>
            <a:endParaRPr lang="en-US" sz="2200" dirty="0"/>
          </a:p>
          <a:p>
            <a:pPr marL="342900" indent="-342900">
              <a:buFont typeface="+mj-lt"/>
              <a:buAutoNum type="arabicPeriod"/>
            </a:pPr>
            <a:endParaRPr lang="en-US" dirty="0"/>
          </a:p>
        </p:txBody>
      </p:sp>
    </p:spTree>
    <p:extLst>
      <p:ext uri="{BB962C8B-B14F-4D97-AF65-F5344CB8AC3E}">
        <p14:creationId xmlns:p14="http://schemas.microsoft.com/office/powerpoint/2010/main" val="215340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nspt4kids.com/wp-content/uploads/2011/01/child-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94379"/>
            <a:ext cx="2476500" cy="440055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383037" y="1048000"/>
            <a:ext cx="7456597" cy="1143000"/>
          </a:xfrm>
        </p:spPr>
        <p:txBody>
          <a:bodyPr>
            <a:normAutofit/>
          </a:bodyPr>
          <a:lstStyle/>
          <a:p>
            <a:pPr algn="l"/>
            <a:r>
              <a:rPr lang="en-US" dirty="0" smtClean="0">
                <a:latin typeface="Impact"/>
                <a:cs typeface="Impact"/>
              </a:rPr>
              <a:t>Homework: </a:t>
            </a:r>
            <a:r>
              <a:rPr lang="en-US" dirty="0" smtClean="0">
                <a:solidFill>
                  <a:srgbClr val="FF0000"/>
                </a:solidFill>
                <a:latin typeface="Impact"/>
                <a:cs typeface="Impact"/>
              </a:rPr>
              <a:t>DO NOT</a:t>
            </a:r>
            <a:r>
              <a:rPr lang="en-US" dirty="0">
                <a:latin typeface="Impact"/>
                <a:cs typeface="Impact"/>
              </a:rPr>
              <a:t> </a:t>
            </a:r>
            <a:r>
              <a:rPr lang="en-US" dirty="0" smtClean="0">
                <a:solidFill>
                  <a:srgbClr val="FF0000"/>
                </a:solidFill>
                <a:latin typeface="Impact"/>
                <a:cs typeface="Impact"/>
              </a:rPr>
              <a:t>SET</a:t>
            </a:r>
            <a:endParaRPr lang="en-US" dirty="0">
              <a:solidFill>
                <a:srgbClr val="FF0000"/>
              </a:solidFill>
              <a:latin typeface="Impact"/>
              <a:cs typeface="Impact"/>
            </a:endParaRPr>
          </a:p>
        </p:txBody>
      </p:sp>
      <p:sp>
        <p:nvSpPr>
          <p:cNvPr id="2" name="Rectangle 1"/>
          <p:cNvSpPr/>
          <p:nvPr/>
        </p:nvSpPr>
        <p:spPr>
          <a:xfrm>
            <a:off x="2151529" y="2857091"/>
            <a:ext cx="6817659" cy="2062103"/>
          </a:xfrm>
          <a:prstGeom prst="rect">
            <a:avLst/>
          </a:prstGeom>
        </p:spPr>
        <p:txBody>
          <a:bodyPr wrap="square">
            <a:spAutoFit/>
          </a:bodyPr>
          <a:lstStyle/>
          <a:p>
            <a:pPr marL="342900" indent="-342900">
              <a:lnSpc>
                <a:spcPct val="110000"/>
              </a:lnSpc>
              <a:buFont typeface="+mj-lt"/>
              <a:buAutoNum type="arabicPeriod"/>
            </a:pPr>
            <a:r>
              <a:rPr lang="en-US" sz="2000" dirty="0" smtClean="0"/>
              <a:t>homework if you will </a:t>
            </a:r>
            <a:r>
              <a:rPr lang="en-US" sz="2000" b="1" dirty="0" smtClean="0"/>
              <a:t>not</a:t>
            </a:r>
            <a:r>
              <a:rPr lang="en-US" sz="2000" dirty="0" smtClean="0"/>
              <a:t> mark it!</a:t>
            </a:r>
          </a:p>
          <a:p>
            <a:pPr marL="342900" indent="-342900">
              <a:lnSpc>
                <a:spcPct val="110000"/>
              </a:lnSpc>
              <a:buFont typeface="+mj-lt"/>
              <a:buAutoNum type="arabicPeriod"/>
            </a:pPr>
            <a:r>
              <a:rPr lang="en-US" sz="2000" dirty="0" smtClean="0"/>
              <a:t>homework if you do </a:t>
            </a:r>
            <a:r>
              <a:rPr lang="en-US" sz="2000" b="1" dirty="0" smtClean="0"/>
              <a:t>not</a:t>
            </a:r>
            <a:r>
              <a:rPr lang="en-US" sz="2000" dirty="0" smtClean="0"/>
              <a:t> expect students to invest the time.</a:t>
            </a:r>
          </a:p>
          <a:p>
            <a:pPr marL="342900" indent="-342900">
              <a:lnSpc>
                <a:spcPct val="110000"/>
              </a:lnSpc>
              <a:buFont typeface="+mj-lt"/>
              <a:buAutoNum type="arabicPeriod"/>
            </a:pPr>
            <a:r>
              <a:rPr lang="en-US" sz="2000" dirty="0" smtClean="0"/>
              <a:t>homework if you will </a:t>
            </a:r>
            <a:r>
              <a:rPr lang="en-US" sz="2000" b="1" dirty="0" smtClean="0"/>
              <a:t>not</a:t>
            </a:r>
            <a:r>
              <a:rPr lang="en-US" sz="2000" dirty="0" smtClean="0"/>
              <a:t> give feedback.</a:t>
            </a:r>
          </a:p>
          <a:p>
            <a:pPr marL="342900" indent="-342900">
              <a:lnSpc>
                <a:spcPct val="110000"/>
              </a:lnSpc>
              <a:buFont typeface="+mj-lt"/>
              <a:buAutoNum type="arabicPeriod"/>
            </a:pPr>
            <a:r>
              <a:rPr lang="en-US" sz="2000" dirty="0" smtClean="0"/>
              <a:t>homework if students are </a:t>
            </a:r>
            <a:r>
              <a:rPr lang="en-US" sz="2000" b="1" dirty="0" smtClean="0"/>
              <a:t>not</a:t>
            </a:r>
            <a:r>
              <a:rPr lang="en-US" sz="2000" dirty="0" smtClean="0"/>
              <a:t> aware of the assessment.</a:t>
            </a:r>
          </a:p>
          <a:p>
            <a:pPr marL="342900" indent="-342900">
              <a:lnSpc>
                <a:spcPct val="110000"/>
              </a:lnSpc>
              <a:buFont typeface="+mj-lt"/>
              <a:buAutoNum type="arabicPeriod"/>
            </a:pPr>
            <a:r>
              <a:rPr lang="en-US" sz="2000" dirty="0" smtClean="0"/>
              <a:t>homework on a </a:t>
            </a:r>
            <a:r>
              <a:rPr lang="en-US" sz="2000" b="1" dirty="0" smtClean="0"/>
              <a:t>whim</a:t>
            </a:r>
            <a:r>
              <a:rPr lang="en-US" sz="2000" dirty="0" smtClean="0"/>
              <a:t>. Last minute lesson-filler.</a:t>
            </a:r>
            <a:endParaRPr lang="en-US" sz="2000" dirty="0"/>
          </a:p>
          <a:p>
            <a:pPr marL="342900" indent="-342900">
              <a:buFont typeface="+mj-lt"/>
              <a:buAutoNum type="arabicPeriod"/>
            </a:pPr>
            <a:endParaRPr lang="en-US" dirty="0"/>
          </a:p>
        </p:txBody>
      </p:sp>
    </p:spTree>
    <p:extLst>
      <p:ext uri="{BB962C8B-B14F-4D97-AF65-F5344CB8AC3E}">
        <p14:creationId xmlns:p14="http://schemas.microsoft.com/office/powerpoint/2010/main" val="299769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81331" y="149857"/>
            <a:ext cx="7456597" cy="1143000"/>
          </a:xfrm>
        </p:spPr>
        <p:txBody>
          <a:bodyPr>
            <a:normAutofit/>
          </a:bodyPr>
          <a:lstStyle/>
          <a:p>
            <a:pPr algn="l"/>
            <a:r>
              <a:rPr lang="en-US" dirty="0" smtClean="0">
                <a:latin typeface="Impact"/>
                <a:cs typeface="Impact"/>
              </a:rPr>
              <a:t>Student planner:</a:t>
            </a:r>
            <a:endParaRPr lang="en-US" dirty="0">
              <a:solidFill>
                <a:srgbClr val="FF0000"/>
              </a:solidFill>
              <a:latin typeface="Impact"/>
              <a:cs typeface="Impac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73" y="1121826"/>
            <a:ext cx="7930097" cy="5523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169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589538"/>
            <a:ext cx="4800600" cy="626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1"/>
          <p:cNvSpPr>
            <a:spLocks noGrp="1"/>
          </p:cNvSpPr>
          <p:nvPr>
            <p:ph type="title"/>
          </p:nvPr>
        </p:nvSpPr>
        <p:spPr>
          <a:xfrm>
            <a:off x="181331" y="149857"/>
            <a:ext cx="7456597" cy="1143000"/>
          </a:xfrm>
        </p:spPr>
        <p:txBody>
          <a:bodyPr>
            <a:normAutofit/>
          </a:bodyPr>
          <a:lstStyle/>
          <a:p>
            <a:pPr algn="l"/>
            <a:r>
              <a:rPr lang="en-US" dirty="0" smtClean="0">
                <a:latin typeface="Impact"/>
                <a:cs typeface="Impact"/>
              </a:rPr>
              <a:t>Timetable:</a:t>
            </a:r>
            <a:endParaRPr lang="en-US" dirty="0">
              <a:solidFill>
                <a:srgbClr val="FF0000"/>
              </a:solidFill>
              <a:latin typeface="Impact"/>
              <a:cs typeface="Impact"/>
            </a:endParaRPr>
          </a:p>
        </p:txBody>
      </p:sp>
    </p:spTree>
    <p:extLst>
      <p:ext uri="{BB962C8B-B14F-4D97-AF65-F5344CB8AC3E}">
        <p14:creationId xmlns:p14="http://schemas.microsoft.com/office/powerpoint/2010/main" val="409806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4377"/>
            <a:ext cx="8229600" cy="1143000"/>
          </a:xfrm>
        </p:spPr>
        <p:txBody>
          <a:bodyPr>
            <a:noAutofit/>
          </a:bodyPr>
          <a:lstStyle/>
          <a:p>
            <a:r>
              <a:rPr lang="en-US" sz="10000" dirty="0" smtClean="0">
                <a:latin typeface="Impact"/>
                <a:cs typeface="Impact"/>
              </a:rPr>
              <a:t>Questions?</a:t>
            </a:r>
            <a:br>
              <a:rPr lang="en-US" sz="10000" dirty="0" smtClean="0">
                <a:latin typeface="Impact"/>
                <a:cs typeface="Impact"/>
              </a:rPr>
            </a:br>
            <a:r>
              <a:rPr lang="en-US" sz="10000" dirty="0">
                <a:latin typeface="Impact"/>
                <a:cs typeface="Impact"/>
              </a:rPr>
              <a:t/>
            </a:r>
            <a:br>
              <a:rPr lang="en-US" sz="10000" dirty="0">
                <a:latin typeface="Impact"/>
                <a:cs typeface="Impact"/>
              </a:rPr>
            </a:br>
            <a:endParaRPr lang="en-US" sz="2000" dirty="0">
              <a:latin typeface="Impact"/>
              <a:cs typeface="Impact"/>
            </a:endParaRPr>
          </a:p>
        </p:txBody>
      </p:sp>
      <p:sp>
        <p:nvSpPr>
          <p:cNvPr id="8" name="Rectangle 7"/>
          <p:cNvSpPr/>
          <p:nvPr/>
        </p:nvSpPr>
        <p:spPr>
          <a:xfrm>
            <a:off x="6246268" y="6289631"/>
            <a:ext cx="2719652" cy="369332"/>
          </a:xfrm>
          <a:prstGeom prst="rect">
            <a:avLst/>
          </a:prstGeom>
        </p:spPr>
        <p:txBody>
          <a:bodyPr wrap="none">
            <a:spAutoFit/>
          </a:bodyPr>
          <a:lstStyle/>
          <a:p>
            <a:r>
              <a:rPr lang="en-US" dirty="0" smtClean="0">
                <a:solidFill>
                  <a:srgbClr val="FF0000"/>
                </a:solidFill>
                <a:latin typeface="Impact"/>
                <a:cs typeface="Impact"/>
              </a:rPr>
              <a:t>Coming up: </a:t>
            </a:r>
            <a:r>
              <a:rPr lang="en-US" dirty="0" smtClean="0">
                <a:latin typeface="Impact"/>
                <a:cs typeface="Impact"/>
              </a:rPr>
              <a:t>The boring bit…</a:t>
            </a:r>
            <a:endParaRPr lang="en-GB" dirty="0"/>
          </a:p>
        </p:txBody>
      </p:sp>
    </p:spTree>
    <p:extLst>
      <p:ext uri="{BB962C8B-B14F-4D97-AF65-F5344CB8AC3E}">
        <p14:creationId xmlns:p14="http://schemas.microsoft.com/office/powerpoint/2010/main" val="11636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2" name="Picture 1" descr="BhglK3gIAAAH_xP.jpg_lar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48" y="667453"/>
            <a:ext cx="8620517" cy="6094975"/>
          </a:xfrm>
          <a:prstGeom prst="rect">
            <a:avLst/>
          </a:prstGeom>
        </p:spPr>
      </p:pic>
    </p:spTree>
    <p:extLst>
      <p:ext uri="{BB962C8B-B14F-4D97-AF65-F5344CB8AC3E}">
        <p14:creationId xmlns:p14="http://schemas.microsoft.com/office/powerpoint/2010/main" val="269517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4575" y="2082923"/>
            <a:ext cx="9295327" cy="1470025"/>
          </a:xfrm>
        </p:spPr>
        <p:txBody>
          <a:bodyPr>
            <a:noAutofit/>
          </a:bodyPr>
          <a:lstStyle/>
          <a:p>
            <a:pPr algn="r"/>
            <a:r>
              <a:rPr lang="en-US" sz="6000" b="1" dirty="0" smtClean="0">
                <a:latin typeface="Impact"/>
                <a:cs typeface="Impact"/>
              </a:rPr>
              <a:t>The </a:t>
            </a:r>
            <a:br>
              <a:rPr lang="en-US" sz="6000" b="1" dirty="0" smtClean="0">
                <a:latin typeface="Impact"/>
                <a:cs typeface="Impact"/>
              </a:rPr>
            </a:br>
            <a:r>
              <a:rPr lang="en-US" sz="6000" b="1" dirty="0" smtClean="0">
                <a:latin typeface="Impact"/>
                <a:cs typeface="Impact"/>
              </a:rPr>
              <a:t>boring </a:t>
            </a:r>
            <a:r>
              <a:rPr lang="en-US" sz="6000" b="1" dirty="0">
                <a:latin typeface="Impact"/>
                <a:cs typeface="Impact"/>
              </a:rPr>
              <a:t/>
            </a:r>
            <a:br>
              <a:rPr lang="en-US" sz="6000" b="1" dirty="0">
                <a:latin typeface="Impact"/>
                <a:cs typeface="Impact"/>
              </a:rPr>
            </a:br>
            <a:r>
              <a:rPr lang="en-US" sz="6000" b="1" dirty="0" smtClean="0">
                <a:latin typeface="Impact"/>
                <a:cs typeface="Impact"/>
              </a:rPr>
              <a:t> bit . . . </a:t>
            </a:r>
            <a:endParaRPr lang="en-US" sz="2500" b="1" dirty="0">
              <a:solidFill>
                <a:srgbClr val="FF0000"/>
              </a:solidFill>
              <a:latin typeface="Impact"/>
              <a:cs typeface="Impact"/>
            </a:endParaRPr>
          </a:p>
        </p:txBody>
      </p:sp>
      <p:pic>
        <p:nvPicPr>
          <p:cNvPr id="3" name="Picture 2"/>
          <p:cNvPicPr>
            <a:picLocks noChangeAspect="1"/>
          </p:cNvPicPr>
          <p:nvPr/>
        </p:nvPicPr>
        <p:blipFill>
          <a:blip r:embed="rId3"/>
          <a:stretch>
            <a:fillRect/>
          </a:stretch>
        </p:blipFill>
        <p:spPr>
          <a:xfrm>
            <a:off x="0" y="0"/>
            <a:ext cx="4275015" cy="6858000"/>
          </a:xfrm>
          <a:prstGeom prst="rect">
            <a:avLst/>
          </a:prstGeom>
        </p:spPr>
      </p:pic>
    </p:spTree>
    <p:extLst>
      <p:ext uri="{BB962C8B-B14F-4D97-AF65-F5344CB8AC3E}">
        <p14:creationId xmlns:p14="http://schemas.microsoft.com/office/powerpoint/2010/main" val="205773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rgbClr val="FFFFFF"/>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4540598" y="3848416"/>
            <a:ext cx="4524476" cy="3009584"/>
          </a:xfrm>
          <a:prstGeom prst="rect">
            <a:avLst/>
          </a:prstGeom>
        </p:spPr>
      </p:pic>
      <p:sp>
        <p:nvSpPr>
          <p:cNvPr id="9" name="Rectangle 8"/>
          <p:cNvSpPr/>
          <p:nvPr/>
        </p:nvSpPr>
        <p:spPr>
          <a:xfrm>
            <a:off x="144249" y="6516272"/>
            <a:ext cx="2590492" cy="246221"/>
          </a:xfrm>
          <a:prstGeom prst="rect">
            <a:avLst/>
          </a:prstGeom>
        </p:spPr>
        <p:txBody>
          <a:bodyPr wrap="square">
            <a:spAutoFit/>
          </a:bodyPr>
          <a:lstStyle/>
          <a:p>
            <a:pPr algn="ctr"/>
            <a:r>
              <a:rPr lang="en-US" sz="1000" dirty="0" smtClean="0"/>
              <a:t>Photo credit: </a:t>
            </a:r>
            <a:r>
              <a:rPr lang="en-US" sz="1000" dirty="0" smtClean="0">
                <a:hlinkClick r:id="rId4"/>
              </a:rPr>
              <a:t>www.techyville.com</a:t>
            </a:r>
            <a:r>
              <a:rPr lang="en-US" sz="1000" dirty="0" smtClean="0"/>
              <a:t> </a:t>
            </a:r>
            <a:endParaRPr lang="en-US" sz="1000" dirty="0"/>
          </a:p>
        </p:txBody>
      </p:sp>
      <p:sp>
        <p:nvSpPr>
          <p:cNvPr id="3" name="Rectangle 2"/>
          <p:cNvSpPr/>
          <p:nvPr/>
        </p:nvSpPr>
        <p:spPr>
          <a:xfrm>
            <a:off x="733777" y="1397675"/>
            <a:ext cx="7723481" cy="2112373"/>
          </a:xfrm>
          <a:prstGeom prst="rect">
            <a:avLst/>
          </a:prstGeom>
        </p:spPr>
        <p:txBody>
          <a:bodyPr wrap="square">
            <a:spAutoFit/>
          </a:bodyPr>
          <a:lstStyle/>
          <a:p>
            <a:pPr>
              <a:lnSpc>
                <a:spcPct val="120000"/>
              </a:lnSpc>
            </a:pPr>
            <a:r>
              <a:rPr lang="en-US" sz="2200" dirty="0"/>
              <a:t>“Teachers use well-judged and often imaginative teaching strategies, including setting </a:t>
            </a:r>
            <a:r>
              <a:rPr lang="en-US" sz="2200" dirty="0">
                <a:solidFill>
                  <a:srgbClr val="FF0000"/>
                </a:solidFill>
              </a:rPr>
              <a:t>appropriate</a:t>
            </a:r>
            <a:r>
              <a:rPr lang="en-US" sz="2200" dirty="0"/>
              <a:t> homework that, together with clearly directed and timely support and intervention, </a:t>
            </a:r>
            <a:r>
              <a:rPr lang="en-US" sz="2200" dirty="0">
                <a:solidFill>
                  <a:srgbClr val="FF0000"/>
                </a:solidFill>
              </a:rPr>
              <a:t>match individual needs accurately</a:t>
            </a:r>
            <a:r>
              <a:rPr lang="en-US" sz="2200" dirty="0"/>
              <a:t>. Consequently, pupils learn exceptionally well across the curriculum.”</a:t>
            </a:r>
          </a:p>
        </p:txBody>
      </p:sp>
      <p:pic>
        <p:nvPicPr>
          <p:cNvPr id="7" name="Picture 6"/>
          <p:cNvPicPr>
            <a:picLocks noChangeAspect="1"/>
          </p:cNvPicPr>
          <p:nvPr/>
        </p:nvPicPr>
        <p:blipFill>
          <a:blip r:embed="rId5"/>
          <a:stretch>
            <a:fillRect/>
          </a:stretch>
        </p:blipFill>
        <p:spPr>
          <a:xfrm>
            <a:off x="733777" y="3952196"/>
            <a:ext cx="1378185" cy="1017232"/>
          </a:xfrm>
          <a:prstGeom prst="rect">
            <a:avLst/>
          </a:prstGeom>
        </p:spPr>
      </p:pic>
    </p:spTree>
    <p:extLst>
      <p:ext uri="{BB962C8B-B14F-4D97-AF65-F5344CB8AC3E}">
        <p14:creationId xmlns:p14="http://schemas.microsoft.com/office/powerpoint/2010/main" val="300788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413" y="967396"/>
            <a:ext cx="8831364" cy="1184134"/>
          </a:xfrm>
        </p:spPr>
        <p:txBody>
          <a:bodyPr>
            <a:noAutofit/>
          </a:bodyPr>
          <a:lstStyle/>
          <a:p>
            <a:r>
              <a:rPr lang="en-US" sz="7000" dirty="0" smtClean="0">
                <a:solidFill>
                  <a:srgbClr val="000000"/>
                </a:solidFill>
                <a:latin typeface="Impact"/>
                <a:cs typeface="Impact"/>
              </a:rPr>
              <a:t>Humph!</a:t>
            </a:r>
            <a:endParaRPr lang="en-US" sz="7000" dirty="0">
              <a:latin typeface="Impact"/>
              <a:cs typeface="Impact"/>
            </a:endParaRPr>
          </a:p>
        </p:txBody>
      </p:sp>
      <p:sp>
        <p:nvSpPr>
          <p:cNvPr id="5" name="Rectangle 4"/>
          <p:cNvSpPr/>
          <p:nvPr/>
        </p:nvSpPr>
        <p:spPr>
          <a:xfrm>
            <a:off x="6580098" y="6533707"/>
            <a:ext cx="2355132" cy="246221"/>
          </a:xfrm>
          <a:prstGeom prst="rect">
            <a:avLst/>
          </a:prstGeom>
        </p:spPr>
        <p:txBody>
          <a:bodyPr wrap="none">
            <a:spAutoFit/>
          </a:bodyPr>
          <a:lstStyle/>
          <a:p>
            <a:r>
              <a:rPr lang="en-US" sz="1000" dirty="0"/>
              <a:t>Photo credit: </a:t>
            </a:r>
            <a:r>
              <a:rPr lang="en-GB" sz="1000" dirty="0" smtClean="0">
                <a:hlinkClick r:id="rId3"/>
              </a:rPr>
              <a:t>instituteforattachment.org</a:t>
            </a:r>
            <a:endParaRPr lang="en-GB" sz="1000" dirty="0"/>
          </a:p>
        </p:txBody>
      </p:sp>
      <p:sp>
        <p:nvSpPr>
          <p:cNvPr id="12" name="Rectangle 11"/>
          <p:cNvSpPr/>
          <p:nvPr/>
        </p:nvSpPr>
        <p:spPr>
          <a:xfrm>
            <a:off x="145413" y="5951675"/>
            <a:ext cx="8831364" cy="353943"/>
          </a:xfrm>
          <a:prstGeom prst="rect">
            <a:avLst/>
          </a:prstGeom>
        </p:spPr>
        <p:txBody>
          <a:bodyPr wrap="square">
            <a:spAutoFit/>
          </a:bodyPr>
          <a:lstStyle/>
          <a:p>
            <a:pPr algn="ctr">
              <a:defRPr/>
            </a:pPr>
            <a:r>
              <a:rPr lang="en-US" sz="1700" dirty="0" smtClean="0"/>
              <a:t>#TakeAwayHmk will not solve whole-school homework issues overnight.</a:t>
            </a:r>
            <a:endParaRPr lang="en-US" sz="1700" dirty="0"/>
          </a:p>
        </p:txBody>
      </p:sp>
      <p:pic>
        <p:nvPicPr>
          <p:cNvPr id="8194" name="Picture 2" descr="http://instituteforattachment.org/wordpress/wp-content/uploads/2014/04/grumpy-stude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940" y="2084293"/>
            <a:ext cx="298132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73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848416"/>
            <a:ext cx="4524476" cy="3009584"/>
          </a:xfrm>
          <a:prstGeom prst="rect">
            <a:avLst/>
          </a:prstGeom>
        </p:spPr>
      </p:pic>
      <p:sp>
        <p:nvSpPr>
          <p:cNvPr id="9" name="Rectangle 8"/>
          <p:cNvSpPr/>
          <p:nvPr/>
        </p:nvSpPr>
        <p:spPr>
          <a:xfrm>
            <a:off x="6474582" y="6516272"/>
            <a:ext cx="2590492" cy="246221"/>
          </a:xfrm>
          <a:prstGeom prst="rect">
            <a:avLst/>
          </a:prstGeom>
        </p:spPr>
        <p:txBody>
          <a:bodyPr wrap="square">
            <a:spAutoFit/>
          </a:bodyPr>
          <a:lstStyle/>
          <a:p>
            <a:pPr algn="ctr"/>
            <a:r>
              <a:rPr lang="en-US" sz="1000" dirty="0" smtClean="0"/>
              <a:t>Photo credit: </a:t>
            </a:r>
            <a:r>
              <a:rPr lang="en-US" sz="1000" dirty="0" smtClean="0">
                <a:hlinkClick r:id="rId4"/>
              </a:rPr>
              <a:t>www.techyville.com</a:t>
            </a:r>
            <a:r>
              <a:rPr lang="en-US" sz="1000" dirty="0" smtClean="0"/>
              <a:t> </a:t>
            </a:r>
            <a:endParaRPr lang="en-US" sz="1000" dirty="0"/>
          </a:p>
        </p:txBody>
      </p:sp>
      <p:sp>
        <p:nvSpPr>
          <p:cNvPr id="6" name="Rectangle 5"/>
          <p:cNvSpPr/>
          <p:nvPr/>
        </p:nvSpPr>
        <p:spPr>
          <a:xfrm>
            <a:off x="1596080" y="2094531"/>
            <a:ext cx="4572000" cy="747897"/>
          </a:xfrm>
          <a:prstGeom prst="rect">
            <a:avLst/>
          </a:prstGeom>
        </p:spPr>
        <p:txBody>
          <a:bodyPr>
            <a:spAutoFit/>
          </a:bodyPr>
          <a:lstStyle/>
          <a:p>
            <a:pPr>
              <a:lnSpc>
                <a:spcPct val="120000"/>
              </a:lnSpc>
            </a:pPr>
            <a:r>
              <a:rPr lang="en-US" dirty="0"/>
              <a:t>Interestingly the word “</a:t>
            </a:r>
            <a:r>
              <a:rPr lang="en-US" dirty="0" smtClean="0">
                <a:solidFill>
                  <a:srgbClr val="FF0000"/>
                </a:solidFill>
              </a:rPr>
              <a:t>regular</a:t>
            </a:r>
            <a:r>
              <a:rPr lang="en-US" dirty="0" smtClean="0"/>
              <a:t>” </a:t>
            </a:r>
            <a:r>
              <a:rPr lang="en-US" dirty="0"/>
              <a:t>was removed in iterations after January 2012. </a:t>
            </a:r>
          </a:p>
        </p:txBody>
      </p:sp>
      <p:sp>
        <p:nvSpPr>
          <p:cNvPr id="2" name="Oval Callout 1"/>
          <p:cNvSpPr/>
          <p:nvPr/>
        </p:nvSpPr>
        <p:spPr>
          <a:xfrm>
            <a:off x="968963" y="1392296"/>
            <a:ext cx="6086593" cy="2116667"/>
          </a:xfrm>
          <a:prstGeom prst="wedgeEllipseCallout">
            <a:avLst>
              <a:gd name="adj1" fmla="val -19751"/>
              <a:gd name="adj2" fmla="val 100278"/>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stretch>
            <a:fillRect/>
          </a:stretch>
        </p:blipFill>
        <p:spPr>
          <a:xfrm>
            <a:off x="7055556" y="4874122"/>
            <a:ext cx="1378185" cy="1017232"/>
          </a:xfrm>
          <a:prstGeom prst="rect">
            <a:avLst/>
          </a:prstGeom>
        </p:spPr>
      </p:pic>
    </p:spTree>
    <p:extLst>
      <p:ext uri="{BB962C8B-B14F-4D97-AF65-F5344CB8AC3E}">
        <p14:creationId xmlns:p14="http://schemas.microsoft.com/office/powerpoint/2010/main" val="228673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383037" y="599588"/>
            <a:ext cx="7456597" cy="1143000"/>
          </a:xfrm>
        </p:spPr>
        <p:txBody>
          <a:bodyPr>
            <a:normAutofit/>
          </a:bodyPr>
          <a:lstStyle/>
          <a:p>
            <a:pPr algn="l"/>
            <a:r>
              <a:rPr lang="en-US" dirty="0" smtClean="0">
                <a:latin typeface="Impact"/>
                <a:cs typeface="Impact"/>
              </a:rPr>
              <a:t>Homework … </a:t>
            </a:r>
            <a:endParaRPr lang="en-US" dirty="0">
              <a:solidFill>
                <a:srgbClr val="FF0000"/>
              </a:solidFill>
              <a:latin typeface="Impact"/>
              <a:cs typeface="Impact"/>
            </a:endParaRPr>
          </a:p>
        </p:txBody>
      </p:sp>
      <p:pic>
        <p:nvPicPr>
          <p:cNvPr id="2050" name="Picture 2" descr="https://mundabor.files.wordpress.com/2012/05/homer.png"/>
          <p:cNvPicPr>
            <a:picLocks noChangeAspect="1" noChangeArrowheads="1"/>
          </p:cNvPicPr>
          <p:nvPr/>
        </p:nvPicPr>
        <p:blipFill rotWithShape="1">
          <a:blip r:embed="rId3">
            <a:extLst>
              <a:ext uri="{28A0092B-C50C-407E-A947-70E740481C1C}">
                <a14:useLocalDpi xmlns:a14="http://schemas.microsoft.com/office/drawing/2010/main" val="0"/>
              </a:ext>
            </a:extLst>
          </a:blip>
          <a:srcRect t="-1419" b="1419"/>
          <a:stretch/>
        </p:blipFill>
        <p:spPr bwMode="auto">
          <a:xfrm>
            <a:off x="0" y="3108885"/>
            <a:ext cx="3445559" cy="34455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pload.wikimedia.org/wikipedia/en/a/aa/Bart_Simpson_200p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3175" y="4222375"/>
            <a:ext cx="1565147" cy="2332069"/>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p:cNvSpPr/>
          <p:nvPr/>
        </p:nvSpPr>
        <p:spPr>
          <a:xfrm>
            <a:off x="1764675" y="1742588"/>
            <a:ext cx="4891619" cy="1973407"/>
          </a:xfrm>
          <a:prstGeom prst="wedgeEllipseCallout">
            <a:avLst>
              <a:gd name="adj1" fmla="val -38971"/>
              <a:gd name="adj2" fmla="val 60655"/>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smtClean="0">
                <a:solidFill>
                  <a:schemeClr val="tx1"/>
                </a:solidFill>
              </a:rPr>
              <a:t>Doh</a:t>
            </a:r>
            <a:r>
              <a:rPr lang="en-GB" dirty="0" smtClean="0">
                <a:solidFill>
                  <a:schemeClr val="tx1"/>
                </a:solidFill>
              </a:rPr>
              <a:t>! </a:t>
            </a:r>
          </a:p>
          <a:p>
            <a:pPr algn="ctr"/>
            <a:r>
              <a:rPr lang="en-GB" dirty="0" smtClean="0">
                <a:solidFill>
                  <a:schemeClr val="tx1"/>
                </a:solidFill>
              </a:rPr>
              <a:t>Son, if your teacher needs to set homework, the clearly cannot teach you everything they need to in that lesson … Stupid!</a:t>
            </a:r>
            <a:endParaRPr lang="en-GB" dirty="0">
              <a:solidFill>
                <a:schemeClr val="tx1"/>
              </a:solidFill>
            </a:endParaRPr>
          </a:p>
        </p:txBody>
      </p:sp>
    </p:spTree>
    <p:extLst>
      <p:ext uri="{BB962C8B-B14F-4D97-AF65-F5344CB8AC3E}">
        <p14:creationId xmlns:p14="http://schemas.microsoft.com/office/powerpoint/2010/main" val="48137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84792"/>
            <a:ext cx="8229600" cy="1143000"/>
          </a:xfrm>
        </p:spPr>
        <p:txBody>
          <a:bodyPr>
            <a:noAutofit/>
          </a:bodyPr>
          <a:lstStyle/>
          <a:p>
            <a:r>
              <a:rPr lang="en-US" sz="6000" dirty="0" smtClean="0">
                <a:latin typeface="Impact"/>
                <a:cs typeface="Impact"/>
              </a:rPr>
              <a:t>The </a:t>
            </a:r>
            <a:r>
              <a:rPr lang="en-US" sz="6000" dirty="0" smtClean="0">
                <a:solidFill>
                  <a:srgbClr val="FF0000"/>
                </a:solidFill>
                <a:latin typeface="Impact"/>
                <a:cs typeface="Impact"/>
              </a:rPr>
              <a:t>importance</a:t>
            </a:r>
            <a:r>
              <a:rPr lang="en-US" sz="6000" dirty="0" smtClean="0">
                <a:latin typeface="Impact"/>
                <a:cs typeface="Impact"/>
              </a:rPr>
              <a:t/>
            </a:r>
            <a:br>
              <a:rPr lang="en-US" sz="6000" dirty="0" smtClean="0">
                <a:latin typeface="Impact"/>
                <a:cs typeface="Impact"/>
              </a:rPr>
            </a:br>
            <a:r>
              <a:rPr lang="en-US" sz="6000" dirty="0" smtClean="0">
                <a:latin typeface="Impact"/>
                <a:cs typeface="Impact"/>
              </a:rPr>
              <a:t>evidence and impact</a:t>
            </a:r>
            <a:endParaRPr lang="en-US" sz="6000" dirty="0">
              <a:latin typeface="Impact"/>
              <a:cs typeface="Impact"/>
            </a:endParaRPr>
          </a:p>
        </p:txBody>
      </p:sp>
    </p:spTree>
    <p:extLst>
      <p:ext uri="{BB962C8B-B14F-4D97-AF65-F5344CB8AC3E}">
        <p14:creationId xmlns:p14="http://schemas.microsoft.com/office/powerpoint/2010/main" val="157086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sp>
        <p:nvSpPr>
          <p:cNvPr id="5" name="Title 4"/>
          <p:cNvSpPr>
            <a:spLocks noGrp="1"/>
          </p:cNvSpPr>
          <p:nvPr>
            <p:ph type="title"/>
          </p:nvPr>
        </p:nvSpPr>
        <p:spPr/>
        <p:txBody>
          <a:bodyPr>
            <a:normAutofit/>
          </a:bodyPr>
          <a:lstStyle/>
          <a:p>
            <a:pPr marL="0" indent="0"/>
            <a:r>
              <a:rPr lang="en-US" sz="6000" b="1" dirty="0">
                <a:latin typeface="Impact"/>
                <a:cs typeface="Impact"/>
              </a:rPr>
              <a:t>#</a:t>
            </a:r>
            <a:r>
              <a:rPr lang="en-US" sz="6000" dirty="0" err="1">
                <a:latin typeface="Impact"/>
                <a:cs typeface="Impact"/>
              </a:rPr>
              <a:t>TakeAwayHmk</a:t>
            </a:r>
            <a:endParaRPr lang="en-US" sz="6000" dirty="0">
              <a:latin typeface="Impact"/>
              <a:cs typeface="Impact"/>
            </a:endParaRPr>
          </a:p>
        </p:txBody>
      </p:sp>
      <p:pic>
        <p:nvPicPr>
          <p:cNvPr id="3" name="Picture 2"/>
          <p:cNvPicPr>
            <a:picLocks noChangeAspect="1"/>
          </p:cNvPicPr>
          <p:nvPr/>
        </p:nvPicPr>
        <p:blipFill>
          <a:blip r:embed="rId4"/>
          <a:stretch>
            <a:fillRect/>
          </a:stretch>
        </p:blipFill>
        <p:spPr>
          <a:xfrm>
            <a:off x="0" y="1636195"/>
            <a:ext cx="9144000" cy="5143500"/>
          </a:xfrm>
          <a:prstGeom prst="rect">
            <a:avLst/>
          </a:prstGeom>
        </p:spPr>
      </p:pic>
    </p:spTree>
    <p:extLst>
      <p:ext uri="{BB962C8B-B14F-4D97-AF65-F5344CB8AC3E}">
        <p14:creationId xmlns:p14="http://schemas.microsoft.com/office/powerpoint/2010/main" val="343977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2148" y="1458318"/>
            <a:ext cx="7189497" cy="1470025"/>
          </a:xfrm>
        </p:spPr>
        <p:txBody>
          <a:bodyPr>
            <a:noAutofit/>
          </a:bodyPr>
          <a:lstStyle/>
          <a:p>
            <a:pPr algn="r"/>
            <a:r>
              <a:rPr lang="en-US" sz="7200" dirty="0" smtClean="0">
                <a:latin typeface="Impact"/>
                <a:cs typeface="Impact"/>
              </a:rPr>
              <a:t>Evidence</a:t>
            </a:r>
            <a:r>
              <a:rPr lang="en-US" sz="7200" dirty="0">
                <a:latin typeface="Impact"/>
                <a:cs typeface="Impact"/>
              </a:rPr>
              <a:t>-based </a:t>
            </a:r>
            <a:r>
              <a:rPr lang="en-US" sz="7200" dirty="0" smtClean="0">
                <a:latin typeface="Impact"/>
                <a:cs typeface="Impact"/>
              </a:rPr>
              <a:t>research</a:t>
            </a:r>
            <a:endParaRPr lang="en-US" sz="7000" dirty="0">
              <a:solidFill>
                <a:srgbClr val="000000"/>
              </a:solidFill>
              <a:latin typeface="Impact"/>
              <a:cs typeface="Impact"/>
            </a:endParaRPr>
          </a:p>
        </p:txBody>
      </p:sp>
      <p:sp>
        <p:nvSpPr>
          <p:cNvPr id="5" name="Rectangle 4"/>
          <p:cNvSpPr/>
          <p:nvPr/>
        </p:nvSpPr>
        <p:spPr>
          <a:xfrm>
            <a:off x="6495002" y="6521243"/>
            <a:ext cx="2198038" cy="246221"/>
          </a:xfrm>
          <a:prstGeom prst="rect">
            <a:avLst/>
          </a:prstGeom>
        </p:spPr>
        <p:txBody>
          <a:bodyPr wrap="none">
            <a:spAutoFit/>
          </a:bodyPr>
          <a:lstStyle/>
          <a:p>
            <a:r>
              <a:rPr lang="en-US" sz="1000" dirty="0" smtClean="0"/>
              <a:t>Photo credit: </a:t>
            </a:r>
            <a:r>
              <a:rPr lang="en-US" sz="1000" dirty="0">
                <a:hlinkClick r:id="rId3"/>
              </a:rPr>
              <a:t>vip.startrankingnow.com</a:t>
            </a:r>
            <a:endParaRPr lang="en-US" sz="1000" dirty="0"/>
          </a:p>
        </p:txBody>
      </p:sp>
      <p:pic>
        <p:nvPicPr>
          <p:cNvPr id="3" name="Picture 2"/>
          <p:cNvPicPr>
            <a:picLocks noChangeAspect="1"/>
          </p:cNvPicPr>
          <p:nvPr/>
        </p:nvPicPr>
        <p:blipFill>
          <a:blip r:embed="rId4"/>
          <a:stretch>
            <a:fillRect/>
          </a:stretch>
        </p:blipFill>
        <p:spPr>
          <a:xfrm>
            <a:off x="980723" y="2389481"/>
            <a:ext cx="2667000" cy="3810000"/>
          </a:xfrm>
          <a:prstGeom prst="rect">
            <a:avLst/>
          </a:prstGeom>
        </p:spPr>
      </p:pic>
    </p:spTree>
    <p:extLst>
      <p:ext uri="{BB962C8B-B14F-4D97-AF65-F5344CB8AC3E}">
        <p14:creationId xmlns:p14="http://schemas.microsoft.com/office/powerpoint/2010/main" val="301875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200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457200" y="893705"/>
            <a:ext cx="8229600" cy="731895"/>
          </a:xfrm>
        </p:spPr>
        <p:txBody>
          <a:bodyPr>
            <a:normAutofit/>
          </a:bodyPr>
          <a:lstStyle/>
          <a:p>
            <a:pPr marL="0" indent="0">
              <a:buNone/>
            </a:pPr>
            <a:r>
              <a:rPr lang="en-US" sz="4000" dirty="0" smtClean="0">
                <a:latin typeface="Impact"/>
                <a:cs typeface="Impact"/>
              </a:rPr>
              <a:t>Putting research into </a:t>
            </a:r>
            <a:r>
              <a:rPr lang="en-US" sz="4000" dirty="0" smtClean="0">
                <a:solidFill>
                  <a:srgbClr val="FF0000"/>
                </a:solidFill>
                <a:latin typeface="Impact"/>
                <a:cs typeface="Impact"/>
              </a:rPr>
              <a:t>context</a:t>
            </a:r>
            <a:r>
              <a:rPr lang="en-US" sz="4000" dirty="0" smtClean="0">
                <a:latin typeface="Impact"/>
                <a:cs typeface="Impact"/>
              </a:rPr>
              <a:t>:</a:t>
            </a:r>
          </a:p>
          <a:p>
            <a:pPr marL="0" indent="0">
              <a:buNone/>
            </a:pPr>
            <a:endParaRPr lang="en-US" dirty="0" smtClean="0"/>
          </a:p>
        </p:txBody>
      </p:sp>
      <p:sp>
        <p:nvSpPr>
          <p:cNvPr id="11" name="Content Placeholder 1"/>
          <p:cNvSpPr txBox="1">
            <a:spLocks/>
          </p:cNvSpPr>
          <p:nvPr/>
        </p:nvSpPr>
        <p:spPr>
          <a:xfrm>
            <a:off x="457200" y="1955800"/>
            <a:ext cx="8229600" cy="45070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p>
        </p:txBody>
      </p:sp>
      <p:sp>
        <p:nvSpPr>
          <p:cNvPr id="12" name="Title 1"/>
          <p:cNvSpPr>
            <a:spLocks noGrp="1"/>
          </p:cNvSpPr>
          <p:nvPr>
            <p:ph type="title"/>
          </p:nvPr>
        </p:nvSpPr>
        <p:spPr>
          <a:xfrm>
            <a:off x="457200" y="1839162"/>
            <a:ext cx="8229600" cy="4463801"/>
          </a:xfrm>
        </p:spPr>
        <p:txBody>
          <a:bodyPr>
            <a:noAutofit/>
          </a:bodyPr>
          <a:lstStyle/>
          <a:p>
            <a:pPr algn="l">
              <a:lnSpc>
                <a:spcPct val="120000"/>
              </a:lnSpc>
            </a:pPr>
            <a:r>
              <a:rPr lang="en-GB" sz="2000" dirty="0" smtClean="0"/>
              <a:t>As ever, data is only one side of the story. </a:t>
            </a:r>
            <a:r>
              <a:rPr lang="en-GB" sz="2000" dirty="0"/>
              <a:t>W</a:t>
            </a:r>
            <a:r>
              <a:rPr lang="en-GB" sz="2000" dirty="0" smtClean="0"/>
              <a:t>e need a context for each point of reference. </a:t>
            </a:r>
            <a:br>
              <a:rPr lang="en-GB" sz="2000" dirty="0" smtClean="0"/>
            </a:br>
            <a:r>
              <a:rPr lang="en-GB" sz="2000" dirty="0" smtClean="0"/>
              <a:t/>
            </a:r>
            <a:br>
              <a:rPr lang="en-GB" sz="2000" dirty="0" smtClean="0"/>
            </a:br>
            <a:r>
              <a:rPr lang="en-GB" sz="2000" dirty="0" smtClean="0"/>
              <a:t>For example; despite me in the classroom, setting meaningful homework; providing astonishing feedback; and providing students with quality reflection time in class; </a:t>
            </a:r>
            <a:r>
              <a:rPr lang="en-GB" sz="2000" dirty="0" smtClean="0">
                <a:solidFill>
                  <a:srgbClr val="FF0000"/>
                </a:solidFill>
              </a:rPr>
              <a:t>this could all be lost if students do not have a suitable home environment in which to work</a:t>
            </a:r>
            <a:r>
              <a:rPr lang="en-GB" sz="2000" dirty="0" smtClean="0"/>
              <a:t>. Many of my students do (not have a suitable home environment for completing homework)!</a:t>
            </a:r>
            <a:br>
              <a:rPr lang="en-GB" sz="2000" dirty="0" smtClean="0"/>
            </a:br>
            <a:r>
              <a:rPr lang="en-GB" sz="2000" dirty="0" smtClean="0"/>
              <a:t/>
            </a:r>
            <a:br>
              <a:rPr lang="en-GB" sz="2000" dirty="0" smtClean="0"/>
            </a:br>
            <a:r>
              <a:rPr lang="en-GB" sz="2000" dirty="0" smtClean="0"/>
              <a:t>Just take a look at the influences of Home Effects on student achievement. These are the conditions that could </a:t>
            </a:r>
            <a:r>
              <a:rPr lang="en-GB" sz="2000" dirty="0" smtClean="0">
                <a:solidFill>
                  <a:srgbClr val="FF0000"/>
                </a:solidFill>
              </a:rPr>
              <a:t>tip the balance</a:t>
            </a:r>
            <a:r>
              <a:rPr lang="en-GB" sz="2000" dirty="0" smtClean="0"/>
              <a:t> for meaningful (set) homework being completed!</a:t>
            </a:r>
            <a:endParaRPr lang="en-GB" sz="2000" dirty="0"/>
          </a:p>
        </p:txBody>
      </p:sp>
    </p:spTree>
    <p:extLst>
      <p:ext uri="{BB962C8B-B14F-4D97-AF65-F5344CB8AC3E}">
        <p14:creationId xmlns:p14="http://schemas.microsoft.com/office/powerpoint/2010/main" val="372054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2" name="Picture 1"/>
          <p:cNvPicPr>
            <a:picLocks noChangeAspect="1"/>
          </p:cNvPicPr>
          <p:nvPr/>
        </p:nvPicPr>
        <p:blipFill>
          <a:blip r:embed="rId4"/>
          <a:stretch>
            <a:fillRect/>
          </a:stretch>
        </p:blipFill>
        <p:spPr>
          <a:xfrm>
            <a:off x="2027513" y="426580"/>
            <a:ext cx="4902141" cy="5898194"/>
          </a:xfrm>
          <a:prstGeom prst="rect">
            <a:avLst/>
          </a:prstGeom>
        </p:spPr>
      </p:pic>
      <p:sp>
        <p:nvSpPr>
          <p:cNvPr id="6" name="Oval 5"/>
          <p:cNvSpPr/>
          <p:nvPr/>
        </p:nvSpPr>
        <p:spPr>
          <a:xfrm>
            <a:off x="1725557" y="1663249"/>
            <a:ext cx="2472007" cy="2185665"/>
          </a:xfrm>
          <a:prstGeom prst="ellipse">
            <a:avLst/>
          </a:prstGeom>
          <a:solidFill>
            <a:srgbClr val="FFFFFF">
              <a:alpha val="0"/>
            </a:srgbClr>
          </a:solidFill>
          <a:ln w="22225">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ln w="38100" cmpd="sng">
                <a:solidFill>
                  <a:schemeClr val="tx1"/>
                </a:solidFill>
              </a:ln>
            </a:endParaRPr>
          </a:p>
        </p:txBody>
      </p:sp>
      <p:cxnSp>
        <p:nvCxnSpPr>
          <p:cNvPr id="4" name="Straight Arrow Connector 3"/>
          <p:cNvCxnSpPr/>
          <p:nvPr/>
        </p:nvCxnSpPr>
        <p:spPr>
          <a:xfrm>
            <a:off x="727061" y="3596845"/>
            <a:ext cx="7929808" cy="0"/>
          </a:xfrm>
          <a:prstGeom prst="straightConnector1">
            <a:avLst/>
          </a:prstGeom>
          <a:ln w="34925">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6585373" y="1680673"/>
            <a:ext cx="2210100" cy="1384995"/>
          </a:xfrm>
          <a:prstGeom prst="rect">
            <a:avLst/>
          </a:prstGeom>
        </p:spPr>
        <p:txBody>
          <a:bodyPr wrap="square">
            <a:spAutoFit/>
          </a:bodyPr>
          <a:lstStyle/>
          <a:p>
            <a:r>
              <a:rPr lang="en-US" sz="1200" dirty="0"/>
              <a:t>•  An effect size of 0.5 is equivalent to a one grade leap at GCSE</a:t>
            </a:r>
          </a:p>
          <a:p>
            <a:endParaRPr lang="en-US" sz="1200" dirty="0"/>
          </a:p>
          <a:p>
            <a:r>
              <a:rPr lang="en-US" sz="1200" dirty="0"/>
              <a:t>•  An effect size of 1.0 is equivalent to a two grade leap at GCSE </a:t>
            </a:r>
          </a:p>
        </p:txBody>
      </p:sp>
      <p:sp>
        <p:nvSpPr>
          <p:cNvPr id="9" name="Title 1"/>
          <p:cNvSpPr>
            <a:spLocks noGrp="1"/>
          </p:cNvSpPr>
          <p:nvPr>
            <p:ph type="title"/>
          </p:nvPr>
        </p:nvSpPr>
        <p:spPr>
          <a:xfrm>
            <a:off x="5656595" y="5244208"/>
            <a:ext cx="2901605" cy="1143000"/>
          </a:xfrm>
        </p:spPr>
        <p:txBody>
          <a:bodyPr>
            <a:normAutofit/>
          </a:bodyPr>
          <a:lstStyle/>
          <a:p>
            <a:pPr algn="r"/>
            <a:r>
              <a:rPr lang="en-US" sz="4000" dirty="0" smtClean="0">
                <a:latin typeface="Impact"/>
                <a:cs typeface="Impact"/>
              </a:rPr>
              <a:t>The</a:t>
            </a:r>
            <a:r>
              <a:rPr lang="en-US" sz="4000" dirty="0" smtClean="0">
                <a:solidFill>
                  <a:srgbClr val="FF0000"/>
                </a:solidFill>
                <a:latin typeface="Impact"/>
                <a:cs typeface="Impact"/>
              </a:rPr>
              <a:t> Teacher</a:t>
            </a:r>
            <a:endParaRPr lang="en-US" sz="4000" dirty="0">
              <a:latin typeface="Impact"/>
              <a:cs typeface="Impact"/>
            </a:endParaRPr>
          </a:p>
        </p:txBody>
      </p:sp>
    </p:spTree>
    <p:extLst>
      <p:ext uri="{BB962C8B-B14F-4D97-AF65-F5344CB8AC3E}">
        <p14:creationId xmlns:p14="http://schemas.microsoft.com/office/powerpoint/2010/main" val="283717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15556" y="3602661"/>
            <a:ext cx="4628444" cy="3255339"/>
          </a:xfrm>
          <a:prstGeom prst="rect">
            <a:avLst/>
          </a:prstGeom>
        </p:spPr>
      </p:pic>
      <p:sp>
        <p:nvSpPr>
          <p:cNvPr id="2" name="Content Placeholder 1"/>
          <p:cNvSpPr>
            <a:spLocks noGrp="1"/>
          </p:cNvSpPr>
          <p:nvPr>
            <p:ph idx="1"/>
          </p:nvPr>
        </p:nvSpPr>
        <p:spPr>
          <a:xfrm>
            <a:off x="296272" y="711288"/>
            <a:ext cx="8229600" cy="731895"/>
          </a:xfrm>
        </p:spPr>
        <p:txBody>
          <a:bodyPr>
            <a:normAutofit/>
          </a:bodyPr>
          <a:lstStyle/>
          <a:p>
            <a:pPr marL="0" indent="0">
              <a:buNone/>
            </a:pPr>
            <a:r>
              <a:rPr lang="en-US" sz="4000" dirty="0" smtClean="0">
                <a:latin typeface="Impact"/>
                <a:cs typeface="Impact"/>
              </a:rPr>
              <a:t>Putting research into context:</a:t>
            </a:r>
          </a:p>
          <a:p>
            <a:pPr marL="0" indent="0">
              <a:buNone/>
            </a:pPr>
            <a:endParaRPr lang="en-US" dirty="0" smtClean="0"/>
          </a:p>
        </p:txBody>
      </p:sp>
      <p:sp>
        <p:nvSpPr>
          <p:cNvPr id="11" name="Content Placeholder 1"/>
          <p:cNvSpPr txBox="1">
            <a:spLocks/>
          </p:cNvSpPr>
          <p:nvPr/>
        </p:nvSpPr>
        <p:spPr>
          <a:xfrm>
            <a:off x="457200" y="1955800"/>
            <a:ext cx="8229600" cy="45070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p>
        </p:txBody>
      </p:sp>
      <p:sp>
        <p:nvSpPr>
          <p:cNvPr id="12" name="Title 1"/>
          <p:cNvSpPr>
            <a:spLocks noGrp="1"/>
          </p:cNvSpPr>
          <p:nvPr>
            <p:ph type="title"/>
          </p:nvPr>
        </p:nvSpPr>
        <p:spPr>
          <a:xfrm>
            <a:off x="400756" y="1625600"/>
            <a:ext cx="8229600" cy="1977061"/>
          </a:xfrm>
        </p:spPr>
        <p:txBody>
          <a:bodyPr>
            <a:noAutofit/>
          </a:bodyPr>
          <a:lstStyle/>
          <a:p>
            <a:pPr algn="l"/>
            <a:r>
              <a:rPr lang="en-GB" sz="2000" dirty="0"/>
              <a:t>Regarding Hattie’s </a:t>
            </a:r>
            <a:r>
              <a:rPr lang="en-GB" sz="2000" dirty="0">
                <a:hlinkClick r:id="rId4"/>
              </a:rPr>
              <a:t>138 influences scale</a:t>
            </a:r>
            <a:r>
              <a:rPr lang="en-GB" sz="2000" dirty="0"/>
              <a:t>. Here is an overview of the Hattie effect size list that contains 138 influences and effect sizes across all areas related to student achievement. </a:t>
            </a:r>
            <a:r>
              <a:rPr lang="en-GB" sz="2000" dirty="0" smtClean="0"/>
              <a:t/>
            </a:r>
            <a:br>
              <a:rPr lang="en-GB" sz="2000" dirty="0" smtClean="0"/>
            </a:br>
            <a:r>
              <a:rPr lang="en-GB" sz="2000" dirty="0" smtClean="0"/>
              <a:t/>
            </a:r>
            <a:br>
              <a:rPr lang="en-GB" sz="2000" dirty="0" smtClean="0"/>
            </a:br>
            <a:r>
              <a:rPr lang="en-GB" sz="2000" dirty="0" smtClean="0"/>
              <a:t>Can </a:t>
            </a:r>
            <a:r>
              <a:rPr lang="en-GB" sz="2000" dirty="0"/>
              <a:t>homework be a contributing factor to student achievement? </a:t>
            </a:r>
            <a:r>
              <a:rPr lang="en-GB" sz="2000" b="1" dirty="0"/>
              <a:t>I think so!</a:t>
            </a:r>
            <a:r>
              <a:rPr lang="en-GB" sz="2000" dirty="0"/>
              <a:t> I have circled aspects that I believe are some of the instrumental </a:t>
            </a:r>
            <a:r>
              <a:rPr lang="en-GB" sz="2000" dirty="0" smtClean="0"/>
              <a:t>factors that can make a difference beyond home environment..</a:t>
            </a:r>
            <a:endParaRPr lang="en-GB" sz="2000" dirty="0"/>
          </a:p>
        </p:txBody>
      </p:sp>
      <p:sp>
        <p:nvSpPr>
          <p:cNvPr id="4" name="Rectangle 3"/>
          <p:cNvSpPr/>
          <p:nvPr/>
        </p:nvSpPr>
        <p:spPr>
          <a:xfrm>
            <a:off x="102952" y="6462889"/>
            <a:ext cx="2428870" cy="246221"/>
          </a:xfrm>
          <a:prstGeom prst="rect">
            <a:avLst/>
          </a:prstGeom>
        </p:spPr>
        <p:txBody>
          <a:bodyPr wrap="none">
            <a:spAutoFit/>
          </a:bodyPr>
          <a:lstStyle/>
          <a:p>
            <a:r>
              <a:rPr lang="en-US" sz="1000" dirty="0" smtClean="0"/>
              <a:t>Image credit: </a:t>
            </a:r>
            <a:r>
              <a:rPr lang="en-US" sz="1000" dirty="0" smtClean="0">
                <a:hlinkClick r:id="rId5"/>
              </a:rPr>
              <a:t>www.businessnewsdaily.com</a:t>
            </a:r>
            <a:r>
              <a:rPr lang="en-US" sz="1000" dirty="0" smtClean="0"/>
              <a:t> </a:t>
            </a:r>
            <a:endParaRPr lang="en-US" sz="1000" dirty="0"/>
          </a:p>
        </p:txBody>
      </p:sp>
    </p:spTree>
    <p:extLst>
      <p:ext uri="{BB962C8B-B14F-4D97-AF65-F5344CB8AC3E}">
        <p14:creationId xmlns:p14="http://schemas.microsoft.com/office/powerpoint/2010/main" val="304884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nodePh="1">
                                  <p:stCondLst>
                                    <p:cond delay="0"/>
                                  </p:stCondLst>
                                  <p:endCondLst>
                                    <p:cond evt="begin" delay="0">
                                      <p:tn val="14"/>
                                    </p:cond>
                                  </p:endCondLst>
                                  <p:iterate type="wd">
                                    <p:tmPct val="10000"/>
                                  </p:iterate>
                                  <p:childTnLst>
                                    <p:set>
                                      <p:cBhvr>
                                        <p:cTn id="15" dur="1" fill="hold">
                                          <p:stCondLst>
                                            <p:cond delay="0"/>
                                          </p:stCondLst>
                                        </p:cTn>
                                        <p:tgtEl>
                                          <p:spTgt spid="11">
                                            <p:txEl>
                                              <p:pRg st="0" end="0"/>
                                            </p:txEl>
                                          </p:spTgt>
                                        </p:tgtEl>
                                        <p:attrNameLst>
                                          <p:attrName>style.visibility</p:attrName>
                                        </p:attrNameLst>
                                      </p:cBhvr>
                                      <p:to>
                                        <p:strVal val="visible"/>
                                      </p:to>
                                    </p:set>
                                    <p:anim calcmode="lin" valueType="num">
                                      <p:cBhvr>
                                        <p:cTn id="16" dur="50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P spid="11" grpId="0" build="p" bldLvl="5"/>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4" name="Picture 3" descr="Screen Shot 2014-02-19 at 22.09.5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989" y="125586"/>
            <a:ext cx="5505178" cy="6400191"/>
          </a:xfrm>
          <a:prstGeom prst="rect">
            <a:avLst/>
          </a:prstGeom>
        </p:spPr>
      </p:pic>
      <p:sp>
        <p:nvSpPr>
          <p:cNvPr id="6" name="Content Placeholder 5"/>
          <p:cNvSpPr>
            <a:spLocks noGrp="1"/>
          </p:cNvSpPr>
          <p:nvPr>
            <p:ph idx="1"/>
          </p:nvPr>
        </p:nvSpPr>
        <p:spPr>
          <a:xfrm>
            <a:off x="5050647" y="1891050"/>
            <a:ext cx="3849423" cy="4525963"/>
          </a:xfrm>
        </p:spPr>
        <p:txBody>
          <a:bodyPr>
            <a:normAutofit/>
          </a:bodyPr>
          <a:lstStyle/>
          <a:p>
            <a:pPr marL="0" indent="0">
              <a:buNone/>
            </a:pPr>
            <a:r>
              <a:rPr lang="en-US" sz="3500" dirty="0" smtClean="0">
                <a:solidFill>
                  <a:srgbClr val="FF0000"/>
                </a:solidFill>
                <a:latin typeface="Impact"/>
                <a:cs typeface="Impact"/>
              </a:rPr>
              <a:t>Teacher:</a:t>
            </a:r>
          </a:p>
          <a:p>
            <a:pPr marL="0" indent="0">
              <a:buNone/>
            </a:pPr>
            <a:r>
              <a:rPr lang="en-US" sz="3500" dirty="0" smtClean="0">
                <a:latin typeface="Impact"/>
                <a:cs typeface="Impact"/>
              </a:rPr>
              <a:t>Effect-size and influence </a:t>
            </a:r>
            <a:r>
              <a:rPr lang="en-US" sz="3500" dirty="0" smtClean="0">
                <a:solidFill>
                  <a:srgbClr val="FF0000"/>
                </a:solidFill>
                <a:latin typeface="Impact"/>
                <a:cs typeface="Impact"/>
              </a:rPr>
              <a:t>above</a:t>
            </a:r>
            <a:r>
              <a:rPr lang="en-US" sz="3500" dirty="0" smtClean="0">
                <a:latin typeface="Impact"/>
                <a:cs typeface="Impact"/>
              </a:rPr>
              <a:t> home environment.</a:t>
            </a:r>
            <a:endParaRPr lang="en-US" sz="3500" dirty="0">
              <a:latin typeface="Impact"/>
              <a:cs typeface="Impact"/>
            </a:endParaRPr>
          </a:p>
        </p:txBody>
      </p:sp>
      <p:cxnSp>
        <p:nvCxnSpPr>
          <p:cNvPr id="3" name="Straight Arrow Connector 2"/>
          <p:cNvCxnSpPr/>
          <p:nvPr/>
        </p:nvCxnSpPr>
        <p:spPr>
          <a:xfrm flipH="1">
            <a:off x="4139400" y="4246410"/>
            <a:ext cx="2113322" cy="200686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6585373" y="5135290"/>
            <a:ext cx="2210100" cy="1384995"/>
          </a:xfrm>
          <a:prstGeom prst="rect">
            <a:avLst/>
          </a:prstGeom>
        </p:spPr>
        <p:txBody>
          <a:bodyPr wrap="square">
            <a:spAutoFit/>
          </a:bodyPr>
          <a:lstStyle/>
          <a:p>
            <a:r>
              <a:rPr lang="en-US" sz="1200" dirty="0"/>
              <a:t>•  An effect size of 0.5 is equivalent to a one grade leap at GCSE</a:t>
            </a:r>
          </a:p>
          <a:p>
            <a:endParaRPr lang="en-US" sz="1200" dirty="0"/>
          </a:p>
          <a:p>
            <a:r>
              <a:rPr lang="en-US" sz="1200" dirty="0"/>
              <a:t>•  An effect size of 1.0 is equivalent to a two grade leap at GCSE </a:t>
            </a:r>
          </a:p>
        </p:txBody>
      </p:sp>
    </p:spTree>
    <p:extLst>
      <p:ext uri="{BB962C8B-B14F-4D97-AF65-F5344CB8AC3E}">
        <p14:creationId xmlns:p14="http://schemas.microsoft.com/office/powerpoint/2010/main" val="82067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84792"/>
            <a:ext cx="8229600" cy="1143000"/>
          </a:xfrm>
        </p:spPr>
        <p:txBody>
          <a:bodyPr>
            <a:noAutofit/>
          </a:bodyPr>
          <a:lstStyle/>
          <a:p>
            <a:r>
              <a:rPr lang="en-US" sz="10000" dirty="0" smtClean="0">
                <a:latin typeface="Impact"/>
                <a:cs typeface="Impact"/>
              </a:rPr>
              <a:t>Questions?</a:t>
            </a:r>
            <a:endParaRPr lang="en-US" sz="10000" dirty="0">
              <a:latin typeface="Impact"/>
              <a:cs typeface="Impact"/>
            </a:endParaRPr>
          </a:p>
        </p:txBody>
      </p:sp>
      <p:sp>
        <p:nvSpPr>
          <p:cNvPr id="8" name="Rectangle 7"/>
          <p:cNvSpPr/>
          <p:nvPr/>
        </p:nvSpPr>
        <p:spPr>
          <a:xfrm>
            <a:off x="6692885" y="6289631"/>
            <a:ext cx="2275119" cy="369332"/>
          </a:xfrm>
          <a:prstGeom prst="rect">
            <a:avLst/>
          </a:prstGeom>
        </p:spPr>
        <p:txBody>
          <a:bodyPr wrap="none">
            <a:spAutoFit/>
          </a:bodyPr>
          <a:lstStyle/>
          <a:p>
            <a:r>
              <a:rPr lang="en-US" dirty="0" smtClean="0">
                <a:solidFill>
                  <a:srgbClr val="FF0000"/>
                </a:solidFill>
                <a:latin typeface="Impact"/>
                <a:cs typeface="Impact"/>
              </a:rPr>
              <a:t>Coming up: </a:t>
            </a:r>
            <a:r>
              <a:rPr lang="en-US" dirty="0" smtClean="0">
                <a:latin typeface="Impact"/>
                <a:cs typeface="Impact"/>
              </a:rPr>
              <a:t>The end . . .</a:t>
            </a:r>
            <a:endParaRPr lang="en-GB" dirty="0"/>
          </a:p>
        </p:txBody>
      </p:sp>
    </p:spTree>
    <p:extLst>
      <p:ext uri="{BB962C8B-B14F-4D97-AF65-F5344CB8AC3E}">
        <p14:creationId xmlns:p14="http://schemas.microsoft.com/office/powerpoint/2010/main" val="11636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8185" y="3011487"/>
            <a:ext cx="8123692" cy="1470025"/>
          </a:xfrm>
        </p:spPr>
        <p:txBody>
          <a:bodyPr>
            <a:noAutofit/>
          </a:bodyPr>
          <a:lstStyle/>
          <a:p>
            <a:pPr algn="r"/>
            <a:r>
              <a:rPr lang="en-US" sz="7000" dirty="0" smtClean="0">
                <a:solidFill>
                  <a:srgbClr val="FF0000"/>
                </a:solidFill>
                <a:latin typeface="Impact"/>
                <a:cs typeface="Impact"/>
              </a:rPr>
              <a:t>Great</a:t>
            </a:r>
            <a:r>
              <a:rPr lang="en-US" sz="7000" dirty="0" smtClean="0">
                <a:latin typeface="Impact"/>
                <a:cs typeface="Impact"/>
              </a:rPr>
              <a:t> </a:t>
            </a:r>
            <a:br>
              <a:rPr lang="en-US" sz="7000" dirty="0" smtClean="0">
                <a:latin typeface="Impact"/>
                <a:cs typeface="Impact"/>
              </a:rPr>
            </a:br>
            <a:r>
              <a:rPr lang="en-US" sz="7000" dirty="0" smtClean="0">
                <a:latin typeface="Impact"/>
                <a:cs typeface="Impact"/>
              </a:rPr>
              <a:t>teachers </a:t>
            </a:r>
            <a:br>
              <a:rPr lang="en-US" sz="7000" dirty="0" smtClean="0">
                <a:latin typeface="Impact"/>
                <a:cs typeface="Impact"/>
              </a:rPr>
            </a:br>
            <a:r>
              <a:rPr lang="en-US" sz="7000" dirty="0" smtClean="0">
                <a:latin typeface="Impact"/>
                <a:cs typeface="Impact"/>
              </a:rPr>
              <a:t>set </a:t>
            </a:r>
            <a:r>
              <a:rPr lang="en-US" sz="7000" dirty="0" smtClean="0">
                <a:solidFill>
                  <a:srgbClr val="FF0000"/>
                </a:solidFill>
                <a:latin typeface="Impact"/>
                <a:cs typeface="Impact"/>
              </a:rPr>
              <a:t>great</a:t>
            </a:r>
            <a:r>
              <a:rPr lang="en-US" sz="7000" dirty="0" smtClean="0">
                <a:latin typeface="Impact"/>
                <a:cs typeface="Impact"/>
              </a:rPr>
              <a:t/>
            </a:r>
            <a:br>
              <a:rPr lang="en-US" sz="7000" dirty="0" smtClean="0">
                <a:latin typeface="Impact"/>
                <a:cs typeface="Impact"/>
              </a:rPr>
            </a:br>
            <a:r>
              <a:rPr lang="en-US" sz="7000" dirty="0" smtClean="0">
                <a:latin typeface="Impact"/>
                <a:cs typeface="Impact"/>
              </a:rPr>
              <a:t>homework!</a:t>
            </a:r>
            <a:endParaRPr lang="en-US" sz="7000" dirty="0">
              <a:latin typeface="Impact"/>
              <a:cs typeface="Impact"/>
            </a:endParaRPr>
          </a:p>
        </p:txBody>
      </p:sp>
      <p:pic>
        <p:nvPicPr>
          <p:cNvPr id="9218" name="Picture 2" descr="http://2.bp.blogspot.com/-U-AZSiw_3VE/UEFZmXAIQkI/AAAAAAAAA88/9_AJc-mBebM/s1600/leaping-woma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762" y="1476554"/>
            <a:ext cx="2430241" cy="41846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4471" y="6463862"/>
            <a:ext cx="2286000" cy="246221"/>
          </a:xfrm>
          <a:prstGeom prst="rect">
            <a:avLst/>
          </a:prstGeom>
        </p:spPr>
        <p:txBody>
          <a:bodyPr wrap="square">
            <a:spAutoFit/>
          </a:bodyPr>
          <a:lstStyle/>
          <a:p>
            <a:r>
              <a:rPr lang="en-GB" sz="1000" dirty="0" smtClean="0"/>
              <a:t>Image credit: </a:t>
            </a:r>
            <a:r>
              <a:rPr lang="en-GB" sz="1000" dirty="0" smtClean="0">
                <a:hlinkClick r:id="rId4"/>
              </a:rPr>
              <a:t>www.toonvectors.com</a:t>
            </a:r>
            <a:r>
              <a:rPr lang="en-GB" sz="1000" dirty="0" smtClean="0"/>
              <a:t> </a:t>
            </a:r>
            <a:endParaRPr lang="en-GB" sz="1000" dirty="0"/>
          </a:p>
        </p:txBody>
      </p:sp>
      <p:sp>
        <p:nvSpPr>
          <p:cNvPr id="4" name="Arc 3"/>
          <p:cNvSpPr/>
          <p:nvPr/>
        </p:nvSpPr>
        <p:spPr>
          <a:xfrm>
            <a:off x="2599521" y="5718592"/>
            <a:ext cx="510988" cy="1048871"/>
          </a:xfrm>
          <a:prstGeom prst="arc">
            <a:avLst>
              <a:gd name="adj1" fmla="val 16200000"/>
              <a:gd name="adj2" fmla="val 31167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GB">
              <a:ln w="3175">
                <a:solidFill>
                  <a:schemeClr val="tx1"/>
                </a:solidFill>
              </a:ln>
            </a:endParaRPr>
          </a:p>
        </p:txBody>
      </p:sp>
      <p:sp>
        <p:nvSpPr>
          <p:cNvPr id="12" name="Arc 11"/>
          <p:cNvSpPr/>
          <p:nvPr/>
        </p:nvSpPr>
        <p:spPr>
          <a:xfrm>
            <a:off x="2818912" y="5661212"/>
            <a:ext cx="510988" cy="1048871"/>
          </a:xfrm>
          <a:prstGeom prst="arc">
            <a:avLst>
              <a:gd name="adj1" fmla="val 16200000"/>
              <a:gd name="adj2" fmla="val 31167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GB">
              <a:ln w="3175">
                <a:solidFill>
                  <a:schemeClr val="tx1"/>
                </a:solidFill>
              </a:ln>
            </a:endParaRPr>
          </a:p>
        </p:txBody>
      </p:sp>
    </p:spTree>
    <p:extLst>
      <p:ext uri="{BB962C8B-B14F-4D97-AF65-F5344CB8AC3E}">
        <p14:creationId xmlns:p14="http://schemas.microsoft.com/office/powerpoint/2010/main" val="348098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570" y="60386"/>
            <a:ext cx="8229600" cy="1143000"/>
          </a:xfrm>
        </p:spPr>
        <p:txBody>
          <a:bodyPr/>
          <a:lstStyle/>
          <a:p>
            <a:pPr algn="l"/>
            <a:r>
              <a:rPr lang="en-US" dirty="0" smtClean="0">
                <a:latin typeface="Impact"/>
                <a:cs typeface="Impact"/>
              </a:rPr>
              <a:t>Real-time Tweets:</a:t>
            </a:r>
            <a:endParaRPr lang="en-US" dirty="0">
              <a:latin typeface="Impact"/>
              <a:cs typeface="Impact"/>
            </a:endParaRPr>
          </a:p>
        </p:txBody>
      </p:sp>
      <p:pic>
        <p:nvPicPr>
          <p:cNvPr id="4098"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1941" y="1203386"/>
            <a:ext cx="6616835" cy="5279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097741" y="6615517"/>
            <a:ext cx="4572000" cy="246221"/>
          </a:xfrm>
          <a:prstGeom prst="rect">
            <a:avLst/>
          </a:prstGeom>
        </p:spPr>
        <p:txBody>
          <a:bodyPr>
            <a:spAutoFit/>
          </a:bodyPr>
          <a:lstStyle/>
          <a:p>
            <a:pPr algn="ctr"/>
            <a:r>
              <a:rPr lang="en-GB" sz="1000" dirty="0">
                <a:hlinkClick r:id="rId3"/>
              </a:rPr>
              <a:t>https://twitter.com/search?f=realtime&amp;q=%</a:t>
            </a:r>
            <a:r>
              <a:rPr lang="en-GB" sz="1000" dirty="0" smtClean="0">
                <a:hlinkClick r:id="rId3"/>
              </a:rPr>
              <a:t>23takeawayhmk&amp;src=tyah</a:t>
            </a:r>
            <a:r>
              <a:rPr lang="en-GB" sz="1000" dirty="0" smtClean="0"/>
              <a:t> </a:t>
            </a:r>
            <a:endParaRPr lang="en-GB" sz="1000" dirty="0"/>
          </a:p>
        </p:txBody>
      </p:sp>
    </p:spTree>
    <p:extLst>
      <p:ext uri="{BB962C8B-B14F-4D97-AF65-F5344CB8AC3E}">
        <p14:creationId xmlns:p14="http://schemas.microsoft.com/office/powerpoint/2010/main" val="243004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570" y="60386"/>
            <a:ext cx="8229600" cy="1143000"/>
          </a:xfrm>
        </p:spPr>
        <p:txBody>
          <a:bodyPr/>
          <a:lstStyle/>
          <a:p>
            <a:pPr algn="l"/>
            <a:r>
              <a:rPr lang="en-US" dirty="0" smtClean="0">
                <a:latin typeface="Impact"/>
                <a:cs typeface="Impact"/>
              </a:rPr>
              <a:t>Real-time photos:</a:t>
            </a:r>
            <a:endParaRPr lang="en-US" dirty="0">
              <a:latin typeface="Impact"/>
              <a:cs typeface="Impact"/>
            </a:endParaRPr>
          </a:p>
        </p:txBody>
      </p:sp>
      <p:pic>
        <p:nvPicPr>
          <p:cNvPr id="5122"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3529" y="1062317"/>
            <a:ext cx="4535940" cy="5266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537469" y="6494493"/>
            <a:ext cx="4572000" cy="246221"/>
          </a:xfrm>
          <a:prstGeom prst="rect">
            <a:avLst/>
          </a:prstGeom>
        </p:spPr>
        <p:txBody>
          <a:bodyPr>
            <a:spAutoFit/>
          </a:bodyPr>
          <a:lstStyle/>
          <a:p>
            <a:r>
              <a:rPr lang="en-GB" sz="1000" dirty="0">
                <a:hlinkClick r:id="rId3"/>
              </a:rPr>
              <a:t>https://twitter.com/search?q=%</a:t>
            </a:r>
            <a:r>
              <a:rPr lang="en-GB" sz="1000" dirty="0" smtClean="0">
                <a:hlinkClick r:id="rId3"/>
              </a:rPr>
              <a:t>23takeawayhmk&amp;src=tyah&amp;mode=photos</a:t>
            </a:r>
            <a:r>
              <a:rPr lang="en-GB" sz="1000" dirty="0" smtClean="0"/>
              <a:t> </a:t>
            </a:r>
            <a:endParaRPr lang="en-GB" sz="1000" dirty="0"/>
          </a:p>
        </p:txBody>
      </p:sp>
    </p:spTree>
    <p:extLst>
      <p:ext uri="{BB962C8B-B14F-4D97-AF65-F5344CB8AC3E}">
        <p14:creationId xmlns:p14="http://schemas.microsoft.com/office/powerpoint/2010/main" val="383681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84792"/>
            <a:ext cx="8229600" cy="1143000"/>
          </a:xfrm>
        </p:spPr>
        <p:txBody>
          <a:bodyPr>
            <a:noAutofit/>
          </a:bodyPr>
          <a:lstStyle/>
          <a:p>
            <a:r>
              <a:rPr lang="en-US" sz="6000" dirty="0" smtClean="0">
                <a:latin typeface="Impact"/>
                <a:cs typeface="Impact"/>
              </a:rPr>
              <a:t>Find out </a:t>
            </a:r>
            <a:r>
              <a:rPr lang="en-US" sz="6000" dirty="0" smtClean="0">
                <a:solidFill>
                  <a:srgbClr val="FF0000"/>
                </a:solidFill>
                <a:latin typeface="Impact"/>
                <a:cs typeface="Impact"/>
              </a:rPr>
              <a:t>more</a:t>
            </a:r>
            <a:r>
              <a:rPr lang="en-US" sz="6000" dirty="0" smtClean="0">
                <a:latin typeface="Impact"/>
                <a:cs typeface="Impact"/>
              </a:rPr>
              <a:t> . . .</a:t>
            </a:r>
            <a:endParaRPr lang="en-US" sz="6000" dirty="0">
              <a:latin typeface="Impact"/>
              <a:cs typeface="Impact"/>
            </a:endParaRPr>
          </a:p>
        </p:txBody>
      </p:sp>
    </p:spTree>
    <p:extLst>
      <p:ext uri="{BB962C8B-B14F-4D97-AF65-F5344CB8AC3E}">
        <p14:creationId xmlns:p14="http://schemas.microsoft.com/office/powerpoint/2010/main" val="66652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pennywize.co/wp-content/uploads/pennywise-takeaway-alternativ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975" y="599588"/>
            <a:ext cx="5114925" cy="58388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45412" y="3303101"/>
            <a:ext cx="8811976" cy="1143000"/>
          </a:xfrm>
        </p:spPr>
        <p:txBody>
          <a:bodyPr>
            <a:noAutofit/>
          </a:bodyPr>
          <a:lstStyle/>
          <a:p>
            <a:r>
              <a:rPr lang="en-US" sz="10000" dirty="0" smtClean="0">
                <a:latin typeface="Impact"/>
                <a:cs typeface="Impact"/>
              </a:rPr>
              <a:t>#</a:t>
            </a:r>
            <a:r>
              <a:rPr lang="en-US" sz="10000" dirty="0" smtClean="0">
                <a:solidFill>
                  <a:srgbClr val="FF0000"/>
                </a:solidFill>
                <a:latin typeface="Impact"/>
                <a:cs typeface="Impact"/>
              </a:rPr>
              <a:t>TakeAway</a:t>
            </a:r>
            <a:r>
              <a:rPr lang="en-US" sz="10000" dirty="0" smtClean="0">
                <a:latin typeface="Impact"/>
                <a:cs typeface="Impact"/>
              </a:rPr>
              <a:t>Hmk</a:t>
            </a:r>
            <a:endParaRPr lang="en-US" sz="10000" dirty="0">
              <a:latin typeface="Impact"/>
              <a:cs typeface="Impact"/>
            </a:endParaRPr>
          </a:p>
        </p:txBody>
      </p:sp>
    </p:spTree>
    <p:extLst>
      <p:ext uri="{BB962C8B-B14F-4D97-AF65-F5344CB8AC3E}">
        <p14:creationId xmlns:p14="http://schemas.microsoft.com/office/powerpoint/2010/main" val="120140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200" y="274638"/>
            <a:ext cx="8229600" cy="1143000"/>
          </a:xfrm>
        </p:spPr>
        <p:txBody>
          <a:bodyPr/>
          <a:lstStyle/>
          <a:p>
            <a:pPr algn="l"/>
            <a:r>
              <a:rPr lang="en-US" dirty="0" smtClean="0">
                <a:latin typeface="Impact"/>
                <a:cs typeface="Impact"/>
              </a:rPr>
              <a:t>Further reading: </a:t>
            </a:r>
            <a:endParaRPr lang="en-US" dirty="0">
              <a:latin typeface="Impact"/>
              <a:cs typeface="Impact"/>
            </a:endParaRPr>
          </a:p>
        </p:txBody>
      </p:sp>
      <p:pic>
        <p:nvPicPr>
          <p:cNvPr id="14339" name="Picture 3">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47234" y="1600200"/>
            <a:ext cx="804953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976718" y="6319682"/>
            <a:ext cx="4572000" cy="246221"/>
          </a:xfrm>
          <a:prstGeom prst="rect">
            <a:avLst/>
          </a:prstGeom>
        </p:spPr>
        <p:txBody>
          <a:bodyPr>
            <a:spAutoFit/>
          </a:bodyPr>
          <a:lstStyle/>
          <a:p>
            <a:pPr algn="ctr"/>
            <a:r>
              <a:rPr lang="en-GB" sz="1000" dirty="0">
                <a:hlinkClick r:id="rId3"/>
              </a:rPr>
              <a:t>http://teachertoolkit.me/2014/01/28/takeawayhmk-is-unhomework</a:t>
            </a:r>
            <a:r>
              <a:rPr lang="en-GB" sz="1000" dirty="0" smtClean="0">
                <a:hlinkClick r:id="rId3"/>
              </a:rPr>
              <a:t>/</a:t>
            </a:r>
            <a:r>
              <a:rPr lang="en-GB" sz="1000" dirty="0" smtClean="0"/>
              <a:t> </a:t>
            </a:r>
            <a:endParaRPr lang="en-GB" sz="1000" dirty="0"/>
          </a:p>
        </p:txBody>
      </p:sp>
    </p:spTree>
    <p:extLst>
      <p:ext uri="{BB962C8B-B14F-4D97-AF65-F5344CB8AC3E}">
        <p14:creationId xmlns:p14="http://schemas.microsoft.com/office/powerpoint/2010/main" val="146028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rgbClr val="FFFFFF"/>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587537"/>
          </a:xfrm>
        </p:spPr>
        <p:txBody>
          <a:bodyPr>
            <a:normAutofit fontScale="90000"/>
          </a:bodyPr>
          <a:lstStyle/>
          <a:p>
            <a:pPr algn="l"/>
            <a:r>
              <a:rPr lang="en-US" dirty="0" smtClean="0">
                <a:latin typeface="Impact"/>
                <a:cs typeface="Impact"/>
              </a:rPr>
              <a:t>Tom Sherrington</a:t>
            </a:r>
            <a:endParaRPr lang="en-US" dirty="0">
              <a:latin typeface="Impact"/>
              <a:cs typeface="Impact"/>
            </a:endParaRPr>
          </a:p>
        </p:txBody>
      </p:sp>
      <p:sp>
        <p:nvSpPr>
          <p:cNvPr id="4" name="Slide Number Placeholder 3"/>
          <p:cNvSpPr>
            <a:spLocks noGrp="1"/>
          </p:cNvSpPr>
          <p:nvPr>
            <p:ph type="sldNum" sz="quarter" idx="12"/>
          </p:nvPr>
        </p:nvSpPr>
        <p:spPr/>
        <p:txBody>
          <a:bodyPr/>
          <a:lstStyle/>
          <a:p>
            <a:fld id="{E3DA1528-8248-3040-874C-DD34A6D63C34}" type="slidenum">
              <a:rPr lang="en-US" smtClean="0"/>
              <a:t>65</a:t>
            </a:fld>
            <a:endParaRPr lang="en-US"/>
          </a:p>
        </p:txBody>
      </p:sp>
      <p:sp>
        <p:nvSpPr>
          <p:cNvPr id="8" name="Content Placeholder 7"/>
          <p:cNvSpPr>
            <a:spLocks noGrp="1"/>
          </p:cNvSpPr>
          <p:nvPr>
            <p:ph idx="1"/>
          </p:nvPr>
        </p:nvSpPr>
        <p:spPr>
          <a:xfrm>
            <a:off x="203947" y="1044221"/>
            <a:ext cx="8686277" cy="5677253"/>
          </a:xfrm>
        </p:spPr>
        <p:txBody>
          <a:bodyPr>
            <a:normAutofit lnSpcReduction="10000"/>
          </a:bodyPr>
          <a:lstStyle/>
          <a:p>
            <a:pPr>
              <a:lnSpc>
                <a:spcPct val="130000"/>
              </a:lnSpc>
            </a:pPr>
            <a:r>
              <a:rPr lang="en-US" sz="2000" dirty="0" smtClean="0"/>
              <a:t>Put </a:t>
            </a:r>
            <a:r>
              <a:rPr lang="en-US" sz="2000" dirty="0"/>
              <a:t>time and energy into setting great </a:t>
            </a:r>
            <a:r>
              <a:rPr lang="en-US" sz="2000" dirty="0" err="1"/>
              <a:t>homeworks</a:t>
            </a:r>
            <a:r>
              <a:rPr lang="en-US" sz="2000" dirty="0"/>
              <a:t>, </a:t>
            </a:r>
            <a:endParaRPr lang="en-US" sz="2000" dirty="0" smtClean="0"/>
          </a:p>
          <a:p>
            <a:pPr>
              <a:lnSpc>
                <a:spcPct val="130000"/>
              </a:lnSpc>
            </a:pPr>
            <a:r>
              <a:rPr lang="en-US" sz="2000" dirty="0" smtClean="0"/>
              <a:t>Add in routine </a:t>
            </a:r>
            <a:r>
              <a:rPr lang="en-US" sz="2000" dirty="0"/>
              <a:t>consolidation tasks. </a:t>
            </a:r>
            <a:endParaRPr lang="en-US" sz="2000" dirty="0" smtClean="0"/>
          </a:p>
          <a:p>
            <a:pPr>
              <a:lnSpc>
                <a:spcPct val="130000"/>
              </a:lnSpc>
            </a:pPr>
            <a:r>
              <a:rPr lang="en-US" sz="2000" dirty="0" smtClean="0"/>
              <a:t>Don’t </a:t>
            </a:r>
            <a:r>
              <a:rPr lang="en-US" sz="2000" dirty="0"/>
              <a:t>get overly bogged down in setting </a:t>
            </a:r>
            <a:r>
              <a:rPr lang="en-US" sz="2000" dirty="0" smtClean="0"/>
              <a:t>detentions. </a:t>
            </a:r>
          </a:p>
          <a:p>
            <a:pPr>
              <a:lnSpc>
                <a:spcPct val="130000"/>
              </a:lnSpc>
            </a:pPr>
            <a:r>
              <a:rPr lang="en-US" sz="2000" dirty="0" smtClean="0"/>
              <a:t>The </a:t>
            </a:r>
            <a:r>
              <a:rPr lang="en-US" sz="2000" dirty="0"/>
              <a:t>greatest sanction of all is </a:t>
            </a:r>
            <a:r>
              <a:rPr lang="en-US" sz="2000" dirty="0" smtClean="0"/>
              <a:t>learning…</a:t>
            </a:r>
            <a:endParaRPr lang="en-US" sz="2000" dirty="0"/>
          </a:p>
          <a:p>
            <a:pPr>
              <a:lnSpc>
                <a:spcPct val="130000"/>
              </a:lnSpc>
            </a:pPr>
            <a:r>
              <a:rPr lang="en-US" sz="2000" dirty="0" smtClean="0"/>
              <a:t>As </a:t>
            </a:r>
            <a:r>
              <a:rPr lang="en-US" sz="2000" dirty="0"/>
              <a:t>soon as homework is associated directly with punitive sanctions, the battle has been lost – and you get a canteen full of students copying out last minute bits of work just to have something to hand in!  </a:t>
            </a:r>
            <a:endParaRPr lang="en-US" sz="2000" dirty="0" smtClean="0"/>
          </a:p>
          <a:p>
            <a:pPr>
              <a:lnSpc>
                <a:spcPct val="130000"/>
              </a:lnSpc>
            </a:pPr>
            <a:r>
              <a:rPr lang="en-US" sz="2000" dirty="0" smtClean="0"/>
              <a:t>My </a:t>
            </a:r>
            <a:r>
              <a:rPr lang="en-US" sz="2000" dirty="0"/>
              <a:t>most well-worn teacher-</a:t>
            </a:r>
            <a:r>
              <a:rPr lang="en-US" sz="2000" dirty="0" err="1"/>
              <a:t>cliche</a:t>
            </a:r>
            <a:r>
              <a:rPr lang="en-US" sz="2000" dirty="0"/>
              <a:t>, as I refuse to accept the scrappy, half-hearted, last-ditched effort: “you are not doing it for me, you are doing it for yourself!</a:t>
            </a:r>
            <a:r>
              <a:rPr lang="en-US" sz="2000" dirty="0" smtClean="0"/>
              <a:t>”</a:t>
            </a:r>
          </a:p>
          <a:p>
            <a:pPr marL="0" indent="0">
              <a:lnSpc>
                <a:spcPct val="130000"/>
              </a:lnSpc>
              <a:buNone/>
            </a:pPr>
            <a:endParaRPr lang="en-US" sz="2200" b="1" dirty="0" smtClean="0"/>
          </a:p>
          <a:p>
            <a:pPr marL="0" indent="0">
              <a:lnSpc>
                <a:spcPct val="130000"/>
              </a:lnSpc>
              <a:buNone/>
            </a:pPr>
            <a:r>
              <a:rPr lang="en-US" sz="2200" b="1" dirty="0" smtClean="0"/>
              <a:t>Homework </a:t>
            </a:r>
            <a:r>
              <a:rPr lang="en-US" sz="2200" b="1" dirty="0"/>
              <a:t>Matters: Great teachers set great </a:t>
            </a:r>
            <a:r>
              <a:rPr lang="en-US" sz="2200" b="1" dirty="0" smtClean="0"/>
              <a:t>homework:</a:t>
            </a:r>
          </a:p>
          <a:p>
            <a:pPr marL="0" indent="0">
              <a:lnSpc>
                <a:spcPct val="130000"/>
              </a:lnSpc>
              <a:buNone/>
            </a:pPr>
            <a:r>
              <a:rPr lang="en-US" sz="2200" b="1" dirty="0">
                <a:hlinkClick r:id="rId3"/>
              </a:rPr>
              <a:t>http://</a:t>
            </a:r>
            <a:r>
              <a:rPr lang="en-US" sz="2200" b="1" dirty="0" smtClean="0">
                <a:hlinkClick r:id="rId3"/>
              </a:rPr>
              <a:t>headguruteacher.com</a:t>
            </a:r>
            <a:r>
              <a:rPr lang="en-US" sz="2200" b="1" dirty="0" smtClean="0"/>
              <a:t> </a:t>
            </a:r>
            <a:endParaRPr lang="en-US" sz="2200" b="1" dirty="0"/>
          </a:p>
          <a:p>
            <a:pPr marL="0" indent="0">
              <a:lnSpc>
                <a:spcPct val="130000"/>
              </a:lnSpc>
              <a:buNone/>
            </a:pPr>
            <a:endParaRPr lang="en-US" sz="3600" dirty="0" smtClean="0">
              <a:cs typeface="Impact"/>
            </a:endParaRPr>
          </a:p>
          <a:p>
            <a:endParaRPr lang="en-US" sz="3600" dirty="0"/>
          </a:p>
          <a:p>
            <a:pPr marL="0" indent="0" algn="ctr">
              <a:buNone/>
            </a:pPr>
            <a:endParaRPr lang="en-US" sz="3600" dirty="0">
              <a:cs typeface="Impact"/>
            </a:endParaRPr>
          </a:p>
        </p:txBody>
      </p:sp>
    </p:spTree>
    <p:extLst>
      <p:ext uri="{BB962C8B-B14F-4D97-AF65-F5344CB8AC3E}">
        <p14:creationId xmlns:p14="http://schemas.microsoft.com/office/powerpoint/2010/main" val="139828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571500"/>
            <a:ext cx="9144000" cy="5715000"/>
          </a:xfrm>
          <a:prstGeom prst="rect">
            <a:avLst/>
          </a:prstGeom>
        </p:spPr>
      </p:pic>
    </p:spTree>
    <p:extLst>
      <p:ext uri="{BB962C8B-B14F-4D97-AF65-F5344CB8AC3E}">
        <p14:creationId xmlns:p14="http://schemas.microsoft.com/office/powerpoint/2010/main" val="1798411933"/>
      </p:ext>
    </p:extLst>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150141" y="60386"/>
            <a:ext cx="914933" cy="539202"/>
            <a:chOff x="8150141" y="60386"/>
            <a:chExt cx="914933" cy="539202"/>
          </a:xfrm>
        </p:grpSpPr>
        <p:sp>
          <p:nvSpPr>
            <p:cNvPr id="10" name="Rectangle 9"/>
            <p:cNvSpPr/>
            <p:nvPr/>
          </p:nvSpPr>
          <p:spPr>
            <a:xfrm>
              <a:off x="8150141" y="125586"/>
              <a:ext cx="408059" cy="369332"/>
            </a:xfrm>
            <a:prstGeom prst="rect">
              <a:avLst/>
            </a:prstGeom>
          </p:spPr>
          <p:txBody>
            <a:bodyPr wrap="none">
              <a:spAutoFit/>
            </a:bodyPr>
            <a:lstStyle/>
            <a:p>
              <a:pPr eaLnBrk="0" fontAlgn="base" hangingPunct="0">
                <a:spcBef>
                  <a:spcPct val="0"/>
                </a:spcBef>
                <a:spcAft>
                  <a:spcPct val="0"/>
                </a:spcAft>
              </a:pPr>
              <a:r>
                <a:rPr lang="en-US" dirty="0" smtClean="0">
                  <a:solidFill>
                    <a:prstClr val="black"/>
                  </a:solidFill>
                  <a:latin typeface="Impact"/>
                  <a:ea typeface="ＭＳ Ｐゴシック" panose="020B0600070205080204" pitchFamily="34" charset="-128"/>
                  <a:cs typeface="Impact"/>
                </a:rPr>
                <a:t>by</a:t>
              </a:r>
              <a:endParaRPr lang="en-US" dirty="0">
                <a:solidFill>
                  <a:prstClr val="black"/>
                </a:solidFill>
                <a:latin typeface="Impact"/>
                <a:ea typeface="ＭＳ Ｐゴシック" panose="020B0600070205080204" pitchFamily="34" charset="-128"/>
                <a:cs typeface="Impact"/>
              </a:endParaRPr>
            </a:p>
          </p:txBody>
        </p:sp>
        <p:pic>
          <p:nvPicPr>
            <p:cNvPr id="11" name="Picture 10"/>
            <p:cNvPicPr>
              <a:picLocks noChangeAspect="1"/>
            </p:cNvPicPr>
            <p:nvPr/>
          </p:nvPicPr>
          <p:blipFill>
            <a:blip r:embed="rId3"/>
            <a:stretch>
              <a:fillRect/>
            </a:stretch>
          </p:blipFill>
          <p:spPr>
            <a:xfrm>
              <a:off x="8525872" y="60386"/>
              <a:ext cx="539202" cy="539202"/>
            </a:xfrm>
            <a:prstGeom prst="rect">
              <a:avLst/>
            </a:prstGeom>
          </p:spPr>
        </p:pic>
      </p:grpSp>
      <p:sp>
        <p:nvSpPr>
          <p:cNvPr id="15" name="Title 14"/>
          <p:cNvSpPr>
            <a:spLocks noGrp="1"/>
          </p:cNvSpPr>
          <p:nvPr>
            <p:ph type="title"/>
          </p:nvPr>
        </p:nvSpPr>
        <p:spPr>
          <a:xfrm>
            <a:off x="457200" y="226163"/>
            <a:ext cx="8229600" cy="1143000"/>
          </a:xfrm>
        </p:spPr>
        <p:txBody>
          <a:bodyPr>
            <a:noAutofit/>
          </a:bodyPr>
          <a:lstStyle/>
          <a:p>
            <a:r>
              <a:rPr lang="en-US" sz="5000" b="1" dirty="0" smtClean="0">
                <a:latin typeface="Century Gothic"/>
                <a:cs typeface="Century Gothic"/>
              </a:rPr>
              <a:t>Thank you!</a:t>
            </a:r>
            <a:endParaRPr lang="en-US" sz="5000" b="1" dirty="0">
              <a:latin typeface="Century Gothic"/>
              <a:cs typeface="Century Gothic"/>
            </a:endParaRPr>
          </a:p>
        </p:txBody>
      </p:sp>
      <p:grpSp>
        <p:nvGrpSpPr>
          <p:cNvPr id="18" name="Group 17"/>
          <p:cNvGrpSpPr/>
          <p:nvPr/>
        </p:nvGrpSpPr>
        <p:grpSpPr>
          <a:xfrm>
            <a:off x="1254440" y="4678946"/>
            <a:ext cx="7810633" cy="3045705"/>
            <a:chOff x="1254441" y="4711716"/>
            <a:chExt cx="6811086" cy="3045705"/>
          </a:xfrm>
        </p:grpSpPr>
        <p:grpSp>
          <p:nvGrpSpPr>
            <p:cNvPr id="17" name="Group 16"/>
            <p:cNvGrpSpPr/>
            <p:nvPr/>
          </p:nvGrpSpPr>
          <p:grpSpPr>
            <a:xfrm>
              <a:off x="1254441" y="4756489"/>
              <a:ext cx="1352631" cy="1872209"/>
              <a:chOff x="711577" y="4737099"/>
              <a:chExt cx="1352631" cy="1872209"/>
            </a:xfrm>
          </p:grpSpPr>
          <p:pic>
            <p:nvPicPr>
              <p:cNvPr id="12" name="Picture 11"/>
              <p:cNvPicPr>
                <a:picLocks noChangeAspect="1"/>
              </p:cNvPicPr>
              <p:nvPr/>
            </p:nvPicPr>
            <p:blipFill>
              <a:blip r:embed="rId4"/>
              <a:stretch>
                <a:fillRect/>
              </a:stretch>
            </p:blipFill>
            <p:spPr>
              <a:xfrm>
                <a:off x="967442" y="4737099"/>
                <a:ext cx="777107" cy="659267"/>
              </a:xfrm>
              <a:prstGeom prst="rect">
                <a:avLst/>
              </a:prstGeom>
            </p:spPr>
          </p:pic>
          <p:pic>
            <p:nvPicPr>
              <p:cNvPr id="13" name="Picture 12"/>
              <p:cNvPicPr>
                <a:picLocks noChangeAspect="1"/>
              </p:cNvPicPr>
              <p:nvPr/>
            </p:nvPicPr>
            <p:blipFill>
              <a:blip r:embed="rId5"/>
              <a:stretch>
                <a:fillRect/>
              </a:stretch>
            </p:blipFill>
            <p:spPr>
              <a:xfrm>
                <a:off x="711577" y="5264383"/>
                <a:ext cx="1352631" cy="760855"/>
              </a:xfrm>
              <a:prstGeom prst="rect">
                <a:avLst/>
              </a:prstGeom>
            </p:spPr>
          </p:pic>
          <p:pic>
            <p:nvPicPr>
              <p:cNvPr id="14" name="Picture 13"/>
              <p:cNvPicPr>
                <a:picLocks noChangeAspect="1"/>
              </p:cNvPicPr>
              <p:nvPr/>
            </p:nvPicPr>
            <p:blipFill>
              <a:blip r:embed="rId6"/>
              <a:stretch>
                <a:fillRect/>
              </a:stretch>
            </p:blipFill>
            <p:spPr>
              <a:xfrm>
                <a:off x="1063528" y="5928287"/>
                <a:ext cx="681021" cy="681021"/>
              </a:xfrm>
              <a:prstGeom prst="rect">
                <a:avLst/>
              </a:prstGeom>
            </p:spPr>
          </p:pic>
        </p:grpSp>
        <p:sp>
          <p:nvSpPr>
            <p:cNvPr id="16" name="Rectangle 15"/>
            <p:cNvSpPr/>
            <p:nvPr/>
          </p:nvSpPr>
          <p:spPr>
            <a:xfrm>
              <a:off x="2508965" y="4711716"/>
              <a:ext cx="5556562" cy="3045705"/>
            </a:xfrm>
            <a:prstGeom prst="rect">
              <a:avLst/>
            </a:prstGeom>
          </p:spPr>
          <p:txBody>
            <a:bodyPr wrap="square">
              <a:spAutoFit/>
            </a:bodyPr>
            <a:lstStyle/>
            <a:p>
              <a:pPr marL="285750" indent="-285750" eaLnBrk="0" fontAlgn="base" hangingPunct="0">
                <a:lnSpc>
                  <a:spcPct val="110000"/>
                </a:lnSpc>
                <a:spcBef>
                  <a:spcPct val="0"/>
                </a:spcBef>
                <a:spcAft>
                  <a:spcPct val="0"/>
                </a:spcAft>
                <a:buFont typeface="Arial"/>
                <a:buChar char="•"/>
              </a:pPr>
              <a:r>
                <a:rPr lang="en-US" sz="3500" b="1" dirty="0">
                  <a:solidFill>
                    <a:srgbClr val="0000FF"/>
                  </a:solidFill>
                  <a:latin typeface="Century Gothic"/>
                  <a:ea typeface="ＭＳ Ｐゴシック" panose="020B0600070205080204" pitchFamily="34" charset="-128"/>
                  <a:cs typeface="Century Gothic"/>
                </a:rPr>
                <a:t>TeacherToolkit@me.com </a:t>
              </a:r>
              <a:endParaRPr lang="en-US" sz="3500" b="1" dirty="0" smtClean="0">
                <a:solidFill>
                  <a:srgbClr val="0000FF"/>
                </a:solidFill>
                <a:latin typeface="Century Gothic"/>
                <a:ea typeface="ＭＳ Ｐゴシック" panose="020B0600070205080204" pitchFamily="34" charset="-128"/>
                <a:cs typeface="Century Gothic"/>
              </a:endParaRPr>
            </a:p>
            <a:p>
              <a:pPr marL="285750" indent="-285750" eaLnBrk="0" fontAlgn="base" hangingPunct="0">
                <a:lnSpc>
                  <a:spcPct val="110000"/>
                </a:lnSpc>
                <a:spcBef>
                  <a:spcPct val="0"/>
                </a:spcBef>
                <a:spcAft>
                  <a:spcPct val="0"/>
                </a:spcAft>
                <a:buFont typeface="Arial"/>
                <a:buChar char="•"/>
              </a:pPr>
              <a:r>
                <a:rPr lang="en-US" sz="3500" b="1" dirty="0" smtClean="0">
                  <a:solidFill>
                    <a:srgbClr val="FF0000"/>
                  </a:solidFill>
                  <a:latin typeface="Century Gothic"/>
                  <a:ea typeface="ＭＳ Ｐゴシック" panose="020B0600070205080204" pitchFamily="34" charset="-128"/>
                  <a:cs typeface="Century Gothic"/>
                </a:rPr>
                <a:t>@TeacherToolkit</a:t>
              </a:r>
            </a:p>
            <a:p>
              <a:pPr marL="285750" indent="-285750" eaLnBrk="0" fontAlgn="base" hangingPunct="0">
                <a:lnSpc>
                  <a:spcPct val="110000"/>
                </a:lnSpc>
                <a:spcBef>
                  <a:spcPct val="0"/>
                </a:spcBef>
                <a:spcAft>
                  <a:spcPct val="0"/>
                </a:spcAft>
                <a:buFont typeface="Arial"/>
                <a:buChar char="•"/>
              </a:pPr>
              <a:r>
                <a:rPr lang="en-US" sz="3500" b="1" dirty="0" err="1" smtClean="0">
                  <a:solidFill>
                    <a:prstClr val="black"/>
                  </a:solidFill>
                  <a:latin typeface="Century Gothic"/>
                  <a:ea typeface="ＭＳ Ｐゴシック" panose="020B0600070205080204" pitchFamily="34" charset="-128"/>
                  <a:cs typeface="Century Gothic"/>
                </a:rPr>
                <a:t>www.TeacherToolkit.me</a:t>
              </a:r>
              <a:endParaRPr lang="en-US" sz="3500" b="1" dirty="0">
                <a:solidFill>
                  <a:prstClr val="black"/>
                </a:solidFill>
                <a:latin typeface="Century Gothic"/>
                <a:ea typeface="ＭＳ Ｐゴシック" panose="020B0600070205080204" pitchFamily="34" charset="-128"/>
                <a:cs typeface="Century Gothic"/>
              </a:endParaRPr>
            </a:p>
          </p:txBody>
        </p:sp>
      </p:grpSp>
      <p:pic>
        <p:nvPicPr>
          <p:cNvPr id="19" name="Picture 18"/>
          <p:cNvPicPr>
            <a:picLocks noChangeAspect="1"/>
          </p:cNvPicPr>
          <p:nvPr/>
        </p:nvPicPr>
        <p:blipFill>
          <a:blip r:embed="rId7"/>
          <a:stretch>
            <a:fillRect/>
          </a:stretch>
        </p:blipFill>
        <p:spPr>
          <a:xfrm>
            <a:off x="3980683" y="1560300"/>
            <a:ext cx="1410537" cy="2170056"/>
          </a:xfrm>
          <a:prstGeom prst="rect">
            <a:avLst/>
          </a:prstGeom>
        </p:spPr>
      </p:pic>
    </p:spTree>
    <p:extLst>
      <p:ext uri="{BB962C8B-B14F-4D97-AF65-F5344CB8AC3E}">
        <p14:creationId xmlns:p14="http://schemas.microsoft.com/office/powerpoint/2010/main" val="37376170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2000"/>
                                  </p:stCondLst>
                                  <p:childTnLst>
                                    <p:set>
                                      <p:cBhvr>
                                        <p:cTn id="6" dur="1" fill="hold">
                                          <p:stCondLst>
                                            <p:cond delay="0"/>
                                          </p:stCondLst>
                                        </p:cTn>
                                        <p:tgtEl>
                                          <p:spTgt spid="19"/>
                                        </p:tgtEl>
                                        <p:attrNameLst>
                                          <p:attrName>style.visibility</p:attrName>
                                        </p:attrNameLst>
                                      </p:cBhvr>
                                      <p:to>
                                        <p:strVal val="visible"/>
                                      </p:to>
                                    </p:set>
                                    <p:animEffect transition="in" filter="wedg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Rectangle 3"/>
          <p:cNvSpPr/>
          <p:nvPr/>
        </p:nvSpPr>
        <p:spPr>
          <a:xfrm>
            <a:off x="5784417" y="5857791"/>
            <a:ext cx="3070071" cy="707886"/>
          </a:xfrm>
          <a:prstGeom prst="rect">
            <a:avLst/>
          </a:prstGeom>
          <a:noFill/>
        </p:spPr>
        <p:txBody>
          <a:bodyPr wrap="none">
            <a:spAutoFit/>
          </a:bodyPr>
          <a:lstStyle/>
          <a:p>
            <a:pPr algn="ctr" eaLnBrk="0" fontAlgn="base" hangingPunct="0">
              <a:spcBef>
                <a:spcPct val="0"/>
              </a:spcBef>
              <a:spcAft>
                <a:spcPct val="0"/>
              </a:spcAft>
            </a:pPr>
            <a:r>
              <a:rPr lang="en-US" sz="4000" b="1" dirty="0" smtClean="0">
                <a:solidFill>
                  <a:prstClr val="white"/>
                </a:solidFill>
                <a:latin typeface="Century Gothic"/>
                <a:ea typeface="ＭＳ Ｐゴシック" panose="020B0600070205080204" pitchFamily="34" charset="-128"/>
                <a:cs typeface="Century Gothic"/>
              </a:rPr>
              <a:t>Last slide …</a:t>
            </a:r>
            <a:endParaRPr lang="en-US" sz="4000" b="1" dirty="0">
              <a:solidFill>
                <a:prstClr val="white"/>
              </a:solidFill>
              <a:latin typeface="Century Gothic"/>
              <a:ea typeface="ＭＳ Ｐゴシック" panose="020B0600070205080204" pitchFamily="34" charset="-128"/>
              <a:cs typeface="Century Gothic"/>
            </a:endParaRPr>
          </a:p>
        </p:txBody>
      </p:sp>
      <p:grpSp>
        <p:nvGrpSpPr>
          <p:cNvPr id="3" name="Group 2"/>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pPr eaLnBrk="0" fontAlgn="base" hangingPunct="0">
                <a:spcBef>
                  <a:spcPct val="0"/>
                </a:spcBef>
                <a:spcAft>
                  <a:spcPct val="0"/>
                </a:spcAft>
              </a:pPr>
              <a:r>
                <a:rPr lang="en-US" dirty="0" smtClean="0">
                  <a:solidFill>
                    <a:prstClr val="black"/>
                  </a:solidFill>
                  <a:latin typeface="Impact"/>
                  <a:ea typeface="ＭＳ Ｐゴシック" panose="020B0600070205080204" pitchFamily="34" charset="-128"/>
                  <a:cs typeface="Impact"/>
                </a:rPr>
                <a:t>by</a:t>
              </a:r>
              <a:endParaRPr lang="en-US" dirty="0">
                <a:solidFill>
                  <a:prstClr val="black"/>
                </a:solidFill>
                <a:latin typeface="Impact"/>
                <a:ea typeface="ＭＳ Ｐゴシック" panose="020B0600070205080204" pitchFamily="34" charset="-128"/>
                <a:cs typeface="Impact"/>
              </a:endParaRPr>
            </a:p>
          </p:txBody>
        </p:sp>
        <p:pic>
          <p:nvPicPr>
            <p:cNvPr id="6" name="Picture 5"/>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819766267"/>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pennywize.co/wp-content/uploads/pennywise-takeaway-alternativ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975" y="599588"/>
            <a:ext cx="5114925" cy="58388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45412" y="3303101"/>
            <a:ext cx="8811976" cy="1143000"/>
          </a:xfrm>
        </p:spPr>
        <p:txBody>
          <a:bodyPr>
            <a:noAutofit/>
          </a:bodyPr>
          <a:lstStyle/>
          <a:p>
            <a:r>
              <a:rPr lang="en-US" sz="10000" dirty="0" smtClean="0">
                <a:latin typeface="Impact"/>
                <a:cs typeface="Impact"/>
              </a:rPr>
              <a:t>#</a:t>
            </a:r>
            <a:r>
              <a:rPr lang="en-US" sz="10000" dirty="0" smtClean="0">
                <a:solidFill>
                  <a:srgbClr val="FF0000"/>
                </a:solidFill>
                <a:latin typeface="Impact"/>
                <a:cs typeface="Impact"/>
              </a:rPr>
              <a:t>TakeAway</a:t>
            </a:r>
            <a:r>
              <a:rPr lang="en-US" sz="10000" dirty="0" smtClean="0">
                <a:latin typeface="Impact"/>
                <a:cs typeface="Impact"/>
              </a:rPr>
              <a:t>Hmk</a:t>
            </a:r>
            <a:endParaRPr lang="en-US" sz="10000" dirty="0">
              <a:latin typeface="Impact"/>
              <a:cs typeface="Impact"/>
            </a:endParaRPr>
          </a:p>
        </p:txBody>
      </p:sp>
    </p:spTree>
    <p:extLst>
      <p:ext uri="{BB962C8B-B14F-4D97-AF65-F5344CB8AC3E}">
        <p14:creationId xmlns:p14="http://schemas.microsoft.com/office/powerpoint/2010/main" val="144153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395" y="2158161"/>
            <a:ext cx="4447406" cy="1143000"/>
          </a:xfrm>
        </p:spPr>
        <p:txBody>
          <a:bodyPr>
            <a:noAutofit/>
          </a:bodyPr>
          <a:lstStyle/>
          <a:p>
            <a:pPr algn="l"/>
            <a:r>
              <a:rPr lang="en-US" sz="5000" dirty="0" smtClean="0">
                <a:latin typeface="Impact" panose="020B0806030902050204" pitchFamily="34" charset="0"/>
                <a:cs typeface="Impact"/>
              </a:rPr>
              <a:t>Think of  </a:t>
            </a:r>
            <a:br>
              <a:rPr lang="en-US" sz="5000" dirty="0" smtClean="0">
                <a:latin typeface="Impact" panose="020B0806030902050204" pitchFamily="34" charset="0"/>
                <a:cs typeface="Impact"/>
              </a:rPr>
            </a:br>
            <a:r>
              <a:rPr lang="en-US" sz="5000" dirty="0" smtClean="0">
                <a:solidFill>
                  <a:srgbClr val="FF0000"/>
                </a:solidFill>
                <a:latin typeface="Impact" panose="020B0806030902050204" pitchFamily="34" charset="0"/>
                <a:cs typeface="Impact"/>
              </a:rPr>
              <a:t>ONE </a:t>
            </a:r>
            <a:br>
              <a:rPr lang="en-US" sz="5000" dirty="0" smtClean="0">
                <a:solidFill>
                  <a:srgbClr val="FF0000"/>
                </a:solidFill>
                <a:latin typeface="Impact" panose="020B0806030902050204" pitchFamily="34" charset="0"/>
                <a:cs typeface="Impact"/>
              </a:rPr>
            </a:br>
            <a:r>
              <a:rPr lang="en-US" sz="5000" dirty="0" smtClean="0">
                <a:latin typeface="Impact" panose="020B0806030902050204" pitchFamily="34" charset="0"/>
                <a:cs typeface="Impact"/>
              </a:rPr>
              <a:t>homework </a:t>
            </a:r>
            <a:br>
              <a:rPr lang="en-US" sz="5000" dirty="0" smtClean="0">
                <a:latin typeface="Impact" panose="020B0806030902050204" pitchFamily="34" charset="0"/>
                <a:cs typeface="Impact"/>
              </a:rPr>
            </a:br>
            <a:r>
              <a:rPr lang="en-US" sz="5000" dirty="0" smtClean="0">
                <a:latin typeface="Impact" panose="020B0806030902050204" pitchFamily="34" charset="0"/>
                <a:cs typeface="Impact"/>
              </a:rPr>
              <a:t>task you </a:t>
            </a:r>
            <a:br>
              <a:rPr lang="en-US" sz="5000" dirty="0" smtClean="0">
                <a:latin typeface="Impact" panose="020B0806030902050204" pitchFamily="34" charset="0"/>
                <a:cs typeface="Impact"/>
              </a:rPr>
            </a:br>
            <a:r>
              <a:rPr lang="en-US" sz="5000" dirty="0" smtClean="0">
                <a:latin typeface="Impact" panose="020B0806030902050204" pitchFamily="34" charset="0"/>
                <a:cs typeface="Impact"/>
              </a:rPr>
              <a:t>have set.</a:t>
            </a:r>
            <a:endParaRPr lang="en-US" sz="5000" dirty="0">
              <a:latin typeface="Impact" panose="020B0806030902050204" pitchFamily="34" charset="0"/>
              <a:cs typeface="Impact"/>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4614">
            <a:off x="4074428" y="1015919"/>
            <a:ext cx="4272920" cy="5608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998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08729" y="1372416"/>
            <a:ext cx="6292916" cy="1470025"/>
          </a:xfrm>
        </p:spPr>
        <p:txBody>
          <a:bodyPr>
            <a:noAutofit/>
          </a:bodyPr>
          <a:lstStyle/>
          <a:p>
            <a:pPr algn="r"/>
            <a:r>
              <a:rPr lang="en-US" sz="7000" dirty="0" smtClean="0">
                <a:latin typeface="Impact"/>
                <a:cs typeface="Impact"/>
              </a:rPr>
              <a:t>Research</a:t>
            </a:r>
            <a:br>
              <a:rPr lang="en-US" sz="7000" dirty="0" smtClean="0">
                <a:latin typeface="Impact"/>
                <a:cs typeface="Impact"/>
              </a:rPr>
            </a:br>
            <a:r>
              <a:rPr lang="en-GB" sz="1800" dirty="0" smtClean="0">
                <a:solidFill>
                  <a:srgbClr val="FF0000"/>
                </a:solidFill>
              </a:rPr>
              <a:t>how homework </a:t>
            </a:r>
            <a:r>
              <a:rPr lang="en-GB" sz="1800" dirty="0">
                <a:solidFill>
                  <a:srgbClr val="FF0000"/>
                </a:solidFill>
              </a:rPr>
              <a:t>is </a:t>
            </a:r>
            <a:r>
              <a:rPr lang="en-GB" sz="1800" dirty="0"/>
              <a:t>set</a:t>
            </a:r>
            <a:r>
              <a:rPr lang="en-GB" sz="1800" dirty="0">
                <a:solidFill>
                  <a:srgbClr val="FF0000"/>
                </a:solidFill>
              </a:rPr>
              <a:t> is likely to be very important.</a:t>
            </a:r>
            <a:r>
              <a:rPr lang="en-GB" sz="7200" dirty="0">
                <a:solidFill>
                  <a:srgbClr val="FF0000"/>
                </a:solidFill>
              </a:rPr>
              <a:t/>
            </a:r>
            <a:br>
              <a:rPr lang="en-GB" sz="7200" dirty="0">
                <a:solidFill>
                  <a:srgbClr val="FF0000"/>
                </a:solidFill>
              </a:rPr>
            </a:br>
            <a:endParaRPr lang="en-US" sz="7000" dirty="0">
              <a:latin typeface="Impact"/>
              <a:cs typeface="Impact"/>
            </a:endParaRPr>
          </a:p>
        </p:txBody>
      </p:sp>
      <p:pic>
        <p:nvPicPr>
          <p:cNvPr id="4" name="Picture 3"/>
          <p:cNvPicPr>
            <a:picLocks noChangeAspect="1"/>
          </p:cNvPicPr>
          <p:nvPr/>
        </p:nvPicPr>
        <p:blipFill>
          <a:blip r:embed="rId3"/>
          <a:stretch>
            <a:fillRect/>
          </a:stretch>
        </p:blipFill>
        <p:spPr>
          <a:xfrm>
            <a:off x="542297" y="2643335"/>
            <a:ext cx="2864585" cy="1469255"/>
          </a:xfrm>
          <a:prstGeom prst="rect">
            <a:avLst/>
          </a:prstGeom>
        </p:spPr>
      </p:pic>
      <p:sp>
        <p:nvSpPr>
          <p:cNvPr id="7" name="Rectangle 6"/>
          <p:cNvSpPr/>
          <p:nvPr/>
        </p:nvSpPr>
        <p:spPr>
          <a:xfrm>
            <a:off x="403201" y="6378157"/>
            <a:ext cx="8498444" cy="307777"/>
          </a:xfrm>
          <a:prstGeom prst="rect">
            <a:avLst/>
          </a:prstGeom>
        </p:spPr>
        <p:txBody>
          <a:bodyPr wrap="square">
            <a:spAutoFit/>
          </a:bodyPr>
          <a:lstStyle/>
          <a:p>
            <a:r>
              <a:rPr lang="en-US" sz="1400" dirty="0">
                <a:hlinkClick r:id="rId4"/>
              </a:rPr>
              <a:t>http://</a:t>
            </a:r>
            <a:r>
              <a:rPr lang="en-US" sz="1400" dirty="0" smtClean="0">
                <a:hlinkClick r:id="rId4"/>
              </a:rPr>
              <a:t>bit.ly/PrimaryHmk</a:t>
            </a:r>
            <a:r>
              <a:rPr lang="en-US" sz="1400" dirty="0"/>
              <a:t> and </a:t>
            </a:r>
            <a:r>
              <a:rPr lang="en-US" sz="1400" dirty="0">
                <a:hlinkClick r:id="rId5"/>
              </a:rPr>
              <a:t>http://</a:t>
            </a:r>
            <a:r>
              <a:rPr lang="en-US" sz="1400" dirty="0" smtClean="0">
                <a:hlinkClick r:id="rId5"/>
              </a:rPr>
              <a:t>bit.ly/SecondaryHmk</a:t>
            </a:r>
            <a:r>
              <a:rPr lang="en-US" sz="1400" dirty="0" smtClean="0"/>
              <a:t> </a:t>
            </a:r>
            <a:endParaRPr lang="en-US" sz="1400" dirty="0"/>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319" y="3849688"/>
            <a:ext cx="5953125"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201" y="4900613"/>
            <a:ext cx="6048375"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581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5428</TotalTime>
  <Words>4142</Words>
  <Application>Microsoft Office PowerPoint</Application>
  <PresentationFormat>On-screen Show (4:3)</PresentationFormat>
  <Paragraphs>561</Paragraphs>
  <Slides>68</Slides>
  <Notes>66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68</vt:i4>
      </vt:variant>
    </vt:vector>
  </HeadingPairs>
  <TitlesOfParts>
    <vt:vector size="82" baseType="lpstr">
      <vt:lpstr>ＭＳ 明朝</vt:lpstr>
      <vt:lpstr>ＭＳ Ｐゴシック</vt:lpstr>
      <vt:lpstr>ＭＳ Ｐゴシック</vt:lpstr>
      <vt:lpstr>Arial</vt:lpstr>
      <vt:lpstr>Avenir Black</vt:lpstr>
      <vt:lpstr>Calibri</vt:lpstr>
      <vt:lpstr>Century Gothic</vt:lpstr>
      <vt:lpstr>Corbel</vt:lpstr>
      <vt:lpstr>Impact</vt:lpstr>
      <vt:lpstr>MV Boli</vt:lpstr>
      <vt:lpstr>Tahoma</vt:lpstr>
      <vt:lpstr>Times New Roman</vt:lpstr>
      <vt:lpstr>Office Theme</vt:lpstr>
      <vt:lpstr>1_Office Theme</vt:lpstr>
      <vt:lpstr>is setting up… </vt:lpstr>
      <vt:lpstr>Start slide See notes</vt:lpstr>
      <vt:lpstr>Homework.  by Ross M. McGill Deputy Headteacher Quintin Kynaston  @TeacherToolkit www.TeacherToolkit.me</vt:lpstr>
      <vt:lpstr>The need for homework will never go away!</vt:lpstr>
      <vt:lpstr>Humph!</vt:lpstr>
      <vt:lpstr>Great  teachers  set great homework!</vt:lpstr>
      <vt:lpstr>#TakeAwayHmk</vt:lpstr>
      <vt:lpstr>Think of   ONE  homework  task you  have set.</vt:lpstr>
      <vt:lpstr>Research how homework is set is likely to be very important. </vt:lpstr>
      <vt:lpstr>PowerPoint Presentation</vt:lpstr>
      <vt:lpstr>Cognitive Non-cognitive</vt:lpstr>
      <vt:lpstr>The concept.</vt:lpstr>
      <vt:lpstr>Useful reminders for every teacher</vt:lpstr>
      <vt:lpstr>The  original</vt:lpstr>
      <vt:lpstr>Context:</vt:lpstr>
      <vt:lpstr>Quick Test!</vt:lpstr>
      <vt:lpstr>Context:</vt:lpstr>
      <vt:lpstr>Updated version</vt:lpstr>
      <vt:lpstr>PowerPoint Presentation</vt:lpstr>
      <vt:lpstr>Context:</vt:lpstr>
      <vt:lpstr>Homework is served!</vt:lpstr>
      <vt:lpstr>PowerPoint Presentation</vt:lpstr>
      <vt:lpstr>Questions?</vt:lpstr>
      <vt:lpstr>A walk through</vt:lpstr>
      <vt:lpstr>Step by step.</vt:lpstr>
      <vt:lpstr>Step by step.</vt:lpstr>
      <vt:lpstr>Step by step.</vt:lpstr>
      <vt:lpstr>Step by step.</vt:lpstr>
      <vt:lpstr>Step by step.</vt:lpstr>
      <vt:lpstr>Step by step.</vt:lpstr>
      <vt:lpstr>Step by step.</vt:lpstr>
      <vt:lpstr>PowerPoint Presentation</vt:lpstr>
      <vt:lpstr>End  of  step by step</vt:lpstr>
      <vt:lpstr>Questions?  </vt:lpstr>
      <vt:lpstr>PowerPoint Presentation</vt:lpstr>
      <vt:lpstr>The importance   of setting homework</vt:lpstr>
      <vt:lpstr>Time to think!</vt:lpstr>
      <vt:lpstr>PowerPoint Presentation</vt:lpstr>
      <vt:lpstr>Academic Research: Effect sizes</vt:lpstr>
      <vt:lpstr>PowerPoint Presentation</vt:lpstr>
      <vt:lpstr>Cognitive  homework  planning?</vt:lpstr>
      <vt:lpstr>Questions about whole-school?</vt:lpstr>
      <vt:lpstr>Homework: DO NOT SET</vt:lpstr>
      <vt:lpstr>Student planner:</vt:lpstr>
      <vt:lpstr>Timetable:</vt:lpstr>
      <vt:lpstr>Questions?  </vt:lpstr>
      <vt:lpstr>PowerPoint Presentation</vt:lpstr>
      <vt:lpstr>The  boring   bit . . . </vt:lpstr>
      <vt:lpstr>PowerPoint Presentation</vt:lpstr>
      <vt:lpstr>PowerPoint Presentation</vt:lpstr>
      <vt:lpstr>Homework … </vt:lpstr>
      <vt:lpstr>The importance evidence and impact</vt:lpstr>
      <vt:lpstr>#TakeAwayHmk</vt:lpstr>
      <vt:lpstr>Evidence-based research</vt:lpstr>
      <vt:lpstr>As ever, data is only one side of the story. We need a context for each point of reference.   For example; despite me in the classroom, setting meaningful homework; providing astonishing feedback; and providing students with quality reflection time in class; this could all be lost if students do not have a suitable home environment in which to work. Many of my students do (not have a suitable home environment for completing homework)!  Just take a look at the influences of Home Effects on student achievement. These are the conditions that could tip the balance for meaningful (set) homework being completed!</vt:lpstr>
      <vt:lpstr>The Teacher</vt:lpstr>
      <vt:lpstr>Regarding Hattie’s 138 influences scale. Here is an overview of the Hattie effect size list that contains 138 influences and effect sizes across all areas related to student achievement.   Can homework be a contributing factor to student achievement? I think so! I have circled aspects that I believe are some of the instrumental factors that can make a difference beyond home environment..</vt:lpstr>
      <vt:lpstr>PowerPoint Presentation</vt:lpstr>
      <vt:lpstr>Questions?</vt:lpstr>
      <vt:lpstr>Real-time Tweets:</vt:lpstr>
      <vt:lpstr>Real-time photos:</vt:lpstr>
      <vt:lpstr>Find out more . . .</vt:lpstr>
      <vt:lpstr>#TakeAwayHmk</vt:lpstr>
      <vt:lpstr>Further reading: </vt:lpstr>
      <vt:lpstr>Tom Sherrington</vt:lpstr>
      <vt:lpstr>PowerPoint Presentation</vt:lpstr>
      <vt:lpstr>Thank you!</vt:lpstr>
      <vt:lpstr>PowerPoint Presentation</vt:lpstr>
    </vt:vector>
  </TitlesOfParts>
  <Company>@TeacherToolkit</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5 Minute Lesson Plan</dc:title>
  <dc:subject>Lesson Planning</dc:subject>
  <dc:creator>Ross Morrison McGill</dc:creator>
  <cp:keywords>Lesson Planning</cp:keywords>
  <dc:description>The 5 Minute Lesson Plan is by @TeacherToolkit ( Ross Morrison McGill ) and is licensed under a Creative Commons Attribution-NonCommercial-NoDerivs 3.0 Unported License. Based on all work published at www.teachertoolkit.me.</dc:description>
  <cp:lastModifiedBy>qkstaff</cp:lastModifiedBy>
  <cp:revision>209</cp:revision>
  <cp:lastPrinted>2014-05-21T08:27:07Z</cp:lastPrinted>
  <dcterms:created xsi:type="dcterms:W3CDTF">2013-11-06T17:28:56Z</dcterms:created>
  <dcterms:modified xsi:type="dcterms:W3CDTF">2015-02-16T16:42:30Z</dcterms:modified>
</cp:coreProperties>
</file>