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722" r:id="rId2"/>
    <p:sldId id="732" r:id="rId3"/>
    <p:sldId id="723" r:id="rId4"/>
    <p:sldId id="706" r:id="rId5"/>
    <p:sldId id="668" r:id="rId6"/>
    <p:sldId id="707" r:id="rId7"/>
    <p:sldId id="705" r:id="rId8"/>
    <p:sldId id="729" r:id="rId9"/>
    <p:sldId id="730" r:id="rId10"/>
    <p:sldId id="384" r:id="rId11"/>
    <p:sldId id="366" r:id="rId12"/>
    <p:sldId id="409" r:id="rId13"/>
    <p:sldId id="708" r:id="rId14"/>
    <p:sldId id="367" r:id="rId15"/>
    <p:sldId id="368" r:id="rId16"/>
    <p:sldId id="373" r:id="rId17"/>
    <p:sldId id="375" r:id="rId18"/>
    <p:sldId id="374" r:id="rId19"/>
    <p:sldId id="371" r:id="rId20"/>
    <p:sldId id="382" r:id="rId21"/>
    <p:sldId id="669" r:id="rId22"/>
    <p:sldId id="534" r:id="rId23"/>
    <p:sldId id="560" r:id="rId24"/>
    <p:sldId id="735" r:id="rId25"/>
    <p:sldId id="537" r:id="rId26"/>
    <p:sldId id="701" r:id="rId27"/>
    <p:sldId id="721" r:id="rId28"/>
    <p:sldId id="712" r:id="rId29"/>
    <p:sldId id="720" r:id="rId30"/>
    <p:sldId id="538" r:id="rId31"/>
    <p:sldId id="736" r:id="rId32"/>
    <p:sldId id="733" r:id="rId33"/>
    <p:sldId id="740" r:id="rId34"/>
    <p:sldId id="710" r:id="rId35"/>
    <p:sldId id="564" r:id="rId36"/>
    <p:sldId id="737" r:id="rId37"/>
    <p:sldId id="734" r:id="rId38"/>
    <p:sldId id="741" r:id="rId39"/>
    <p:sldId id="711" r:id="rId40"/>
    <p:sldId id="693" r:id="rId41"/>
    <p:sldId id="540" r:id="rId42"/>
    <p:sldId id="704" r:id="rId43"/>
    <p:sldId id="738" r:id="rId44"/>
    <p:sldId id="742" r:id="rId45"/>
    <p:sldId id="739" r:id="rId46"/>
    <p:sldId id="714" r:id="rId47"/>
    <p:sldId id="694" r:id="rId48"/>
    <p:sldId id="703" r:id="rId49"/>
    <p:sldId id="716" r:id="rId50"/>
    <p:sldId id="695" r:id="rId51"/>
    <p:sldId id="498" r:id="rId52"/>
    <p:sldId id="726" r:id="rId53"/>
    <p:sldId id="727" r:id="rId54"/>
    <p:sldId id="728" r:id="rId55"/>
    <p:sldId id="731" r:id="rId56"/>
    <p:sldId id="69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and context" id="{CDCCCF11-8474-6B4E-B166-6C79BDE7243C}">
          <p14:sldIdLst>
            <p14:sldId id="722"/>
            <p14:sldId id="732"/>
            <p14:sldId id="723"/>
            <p14:sldId id="706"/>
            <p14:sldId id="668"/>
            <p14:sldId id="707"/>
            <p14:sldId id="705"/>
            <p14:sldId id="729"/>
            <p14:sldId id="730"/>
          </p14:sldIdLst>
        </p14:section>
        <p14:section name="Starter" id="{BABB6CA1-84C2-E54F-BD93-3C8B49EB3790}">
          <p14:sldIdLst>
            <p14:sldId id="384"/>
            <p14:sldId id="366"/>
            <p14:sldId id="409"/>
            <p14:sldId id="708"/>
            <p14:sldId id="367"/>
            <p14:sldId id="368"/>
            <p14:sldId id="373"/>
            <p14:sldId id="375"/>
            <p14:sldId id="374"/>
            <p14:sldId id="371"/>
            <p14:sldId id="382"/>
            <p14:sldId id="669"/>
          </p14:sldIdLst>
        </p14:section>
        <p14:section name="What is a Good teacher?" id="{83784A3D-7045-EB46-9075-E0C11C139FBB}">
          <p14:sldIdLst>
            <p14:sldId id="534"/>
            <p14:sldId id="560"/>
            <p14:sldId id="735"/>
            <p14:sldId id="537"/>
            <p14:sldId id="701"/>
            <p14:sldId id="721"/>
            <p14:sldId id="712"/>
            <p14:sldId id="720"/>
            <p14:sldId id="538"/>
            <p14:sldId id="736"/>
            <p14:sldId id="733"/>
            <p14:sldId id="740"/>
            <p14:sldId id="710"/>
            <p14:sldId id="564"/>
            <p14:sldId id="737"/>
            <p14:sldId id="734"/>
            <p14:sldId id="741"/>
            <p14:sldId id="711"/>
            <p14:sldId id="693"/>
            <p14:sldId id="540"/>
            <p14:sldId id="704"/>
            <p14:sldId id="738"/>
            <p14:sldId id="742"/>
            <p14:sldId id="739"/>
            <p14:sldId id="714"/>
            <p14:sldId id="694"/>
            <p14:sldId id="703"/>
            <p14:sldId id="716"/>
            <p14:sldId id="695"/>
            <p14:sldId id="498"/>
            <p14:sldId id="726"/>
            <p14:sldId id="727"/>
            <p14:sldId id="728"/>
            <p14:sldId id="731"/>
            <p14:sldId id="6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9" autoAdjust="0"/>
    <p:restoredTop sz="78867" autoAdjust="0"/>
  </p:normalViewPr>
  <p:slideViewPr>
    <p:cSldViewPr snapToGrid="0" snapToObjects="1">
      <p:cViewPr varScale="1">
        <p:scale>
          <a:sx n="59" d="100"/>
          <a:sy n="59" d="100"/>
        </p:scale>
        <p:origin x="114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264B5-C3FF-704D-9644-6CF0229B4B7B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DBC88-E8AF-714C-83AA-A810CEA65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357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89B7F-3628-5441-8D17-9936170B931A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F70FE-B808-7843-8872-EB59B8390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995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nd/3.0/deed.en_US" TargetMode="External"/><Relationship Id="rId3" Type="http://schemas.openxmlformats.org/officeDocument/2006/relationships/hyperlink" Target="https://www.youtube.com/watch?v=RxsOVK4syxU" TargetMode="External"/><Relationship Id="rId7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eachertoolkitdotme.files.wordpress.com/2014/01/year-9-iris-export-for-teachertoolkit-blog.m4v" TargetMode="External"/><Relationship Id="rId5" Type="http://schemas.openxmlformats.org/officeDocument/2006/relationships/hyperlink" Target="http://bit.ly/5MinVideo" TargetMode="External"/><Relationship Id="rId4" Type="http://schemas.openxmlformats.org/officeDocument/2006/relationships/hyperlink" Target="http://youtu.be/lByDfPOG0LA?t=22s" TargetMode="External"/><Relationship Id="rId9" Type="http://schemas.openxmlformats.org/officeDocument/2006/relationships/hyperlink" Target="http://teachertoolkit.me/2013/08/28/thwart-the-grim-reaper-ofsted-reworks-sep-13/www.teachertoolkit.me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TghEXKNj7g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tools.net/education-games-php/timer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lXh2n0aPyw&amp;list=PL49C04ADF7BEAFB06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tools.net/education-games-php/timer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rita_pierson_every_kid_needs_a_champio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tools.net/education-games-php/timer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teachertoolkit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9j3-ghRjBs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eachertoolkit.me/2013/08/28/thwart-the-grim-reaper-ofsted-reworks-sep-13/www.teachertoolkit.me" TargetMode="External"/><Relationship Id="rId4" Type="http://schemas.openxmlformats.org/officeDocument/2006/relationships/hyperlink" Target="http://creativecommons.org/licenses/by-nc-nd/3.0/deed.en_U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Videos needed: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r>
              <a:rPr lang="en-US" sz="1200" dirty="0" smtClean="0"/>
              <a:t>Taylor</a:t>
            </a:r>
            <a:r>
              <a:rPr lang="en-US" sz="1200" baseline="0" dirty="0" smtClean="0"/>
              <a:t> Mali – What teachers make? = </a:t>
            </a:r>
            <a:r>
              <a:rPr lang="en-US" dirty="0" smtClean="0">
                <a:hlinkClick r:id="rId3"/>
              </a:rPr>
              <a:t>https://www.youtube.com/watch?v=RxsOVK4syxU</a:t>
            </a:r>
            <a:r>
              <a:rPr lang="en-U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Lamont Carey – I can’t read = </a:t>
            </a:r>
            <a:r>
              <a:rPr lang="en-GB" sz="1200" dirty="0" smtClean="0">
                <a:hlinkClick r:id="rId4"/>
              </a:rPr>
              <a:t>http://youtu.be/lByDfPOG0LA?t=22s</a:t>
            </a:r>
            <a:r>
              <a:rPr lang="en-GB" sz="1200" dirty="0" smtClean="0"/>
              <a:t>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5 Minute Lesson Plan = </a:t>
            </a:r>
            <a:r>
              <a:rPr lang="en-US" dirty="0" smtClean="0">
                <a:hlinkClick r:id="rId5"/>
              </a:rPr>
              <a:t>http://bit.ly/5MinVideo</a:t>
            </a:r>
            <a:r>
              <a:rPr lang="en-U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IRIS myself: </a:t>
            </a:r>
            <a:r>
              <a:rPr lang="en-US" sz="1200" dirty="0" smtClean="0">
                <a:hlinkClick r:id="rId6"/>
              </a:rPr>
              <a:t>https://teachertoolkitdotme.files.wordpress.com/2014/01/year-9-iris-export-for-teachertoolkit-blog.m4v</a:t>
            </a:r>
            <a:r>
              <a:rPr lang="en-US" sz="1200" dirty="0" smtClean="0"/>
              <a:t> </a:t>
            </a:r>
          </a:p>
          <a:p>
            <a:endParaRPr lang="en-US" dirty="0" smtClean="0"/>
          </a:p>
          <a:p>
            <a:r>
              <a:rPr lang="en-US" b="1" dirty="0" smtClean="0"/>
              <a:t>Resources:</a:t>
            </a:r>
          </a:p>
          <a:p>
            <a:r>
              <a:rPr lang="en-US" dirty="0" smtClean="0"/>
              <a:t>Keywords</a:t>
            </a:r>
            <a:r>
              <a:rPr lang="en-US" baseline="0" dirty="0" smtClean="0"/>
              <a:t> for literateness?</a:t>
            </a:r>
          </a:p>
          <a:p>
            <a:r>
              <a:rPr lang="en-US" baseline="0" dirty="0" smtClean="0"/>
              <a:t>IPEVO camera?</a:t>
            </a:r>
          </a:p>
          <a:p>
            <a:r>
              <a:rPr lang="en-US" baseline="0" dirty="0" smtClean="0"/>
              <a:t>Latest reading book?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7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8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9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6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Kick off after this slide.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All slides previously, rotate with clicker by hand as staff come and sign in ….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 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FA1A60E-DD16-4650-AC64-FED1E6AADDEE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71496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22080-5E5F-4378-8E45-A88751310A35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369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</a:t>
            </a:r>
            <a:r>
              <a:rPr lang="en-GB" dirty="0" err="1" smtClean="0"/>
              <a:t>www.youtube.com</a:t>
            </a:r>
            <a:r>
              <a:rPr lang="en-GB" dirty="0" smtClean="0"/>
              <a:t>/</a:t>
            </a:r>
            <a:r>
              <a:rPr lang="en-GB" dirty="0" err="1" smtClean="0"/>
              <a:t>watch?v</a:t>
            </a:r>
            <a:r>
              <a:rPr lang="en-GB" dirty="0" smtClean="0"/>
              <a:t>=BND6ox0RV3Y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7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www.classtools.net</a:t>
            </a:r>
            <a:r>
              <a:rPr lang="en-US" dirty="0" smtClean="0"/>
              <a:t>/random-name-picker/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7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54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73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hlinkClick r:id="rId3"/>
              </a:rPr>
              <a:t>https://www.youtube.com/watch?v=hTghEXKNj7g</a:t>
            </a:r>
            <a:r>
              <a:rPr lang="en-GB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40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60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http://www.classtools.net/education-games-php/timer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33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www.classtools.net</a:t>
            </a:r>
            <a:r>
              <a:rPr lang="en-US" smtClean="0"/>
              <a:t>/random-name-picker/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7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rgbClr val="000000"/>
                </a:solidFill>
                <a:cs typeface="Impact"/>
              </a:rPr>
              <a:t>Fun Theory:</a:t>
            </a:r>
            <a:br>
              <a:rPr lang="en-US" sz="1200" b="0" dirty="0" smtClean="0">
                <a:solidFill>
                  <a:srgbClr val="000000"/>
                </a:solidFill>
                <a:cs typeface="Impact"/>
              </a:rPr>
            </a:br>
            <a:r>
              <a:rPr lang="en-US" b="0" dirty="0" smtClean="0">
                <a:solidFill>
                  <a:srgbClr val="000000"/>
                </a:solidFill>
                <a:cs typeface="Impact"/>
                <a:hlinkClick r:id="rId3"/>
              </a:rPr>
              <a:t>https://www.youtube.com/watch?v=2lXh2n0aPyw&amp;list=PL49C04ADF7BEAFB06</a:t>
            </a:r>
            <a:r>
              <a:rPr lang="en-US" b="0" dirty="0" smtClean="0">
                <a:solidFill>
                  <a:srgbClr val="000000"/>
                </a:solidFill>
                <a:cs typeface="Impact"/>
              </a:rPr>
              <a:t> </a:t>
            </a:r>
            <a:endParaRPr lang="en-GB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168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44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http://www.classtools.net/education-games-php/timer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356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www.classtools.net</a:t>
            </a:r>
            <a:r>
              <a:rPr lang="en-US" smtClean="0"/>
              <a:t>/random-name-picker/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74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https://www.ted.com/talks/rita_pierson_every_kid_needs_a_champion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809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30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http://www.classtools.net/education-games-php/timer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1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Video 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</a:t>
            </a:r>
            <a:r>
              <a:rPr lang="en-US" dirty="0" err="1" smtClean="0"/>
              <a:t>RwlhUcSGqgs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www.classtools.net</a:t>
            </a:r>
            <a:r>
              <a:rPr lang="en-US" smtClean="0"/>
              <a:t>/random-name-picker/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61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 err="1" smtClean="0">
                <a:latin typeface="+mn-lt"/>
                <a:cs typeface="Calibri"/>
              </a:rPr>
              <a:t>R.McGill</a:t>
            </a:r>
            <a:r>
              <a:rPr lang="en-GB" sz="1100" smtClean="0">
                <a:latin typeface="+mn-lt"/>
                <a:cs typeface="Calibri"/>
              </a:rPr>
              <a:t> 2014 - </a:t>
            </a:r>
            <a:r>
              <a:rPr lang="en-GB" sz="1100" smtClean="0">
                <a:solidFill>
                  <a:srgbClr val="0070C0"/>
                </a:solidFill>
                <a:latin typeface="+mn-lt"/>
                <a:cs typeface="Calibri"/>
                <a:hlinkClick r:id="rId3"/>
              </a:rPr>
              <a:t>@TeacherToolkit</a:t>
            </a:r>
            <a:endParaRPr lang="en-GB" sz="1100" smtClean="0">
              <a:solidFill>
                <a:srgbClr val="0070C0"/>
              </a:solidFill>
              <a:latin typeface="+mn-lt"/>
              <a:cs typeface="Calibri"/>
            </a:endParaRPr>
          </a:p>
          <a:p>
            <a:pPr eaLnBrk="1" hangingPunct="1">
              <a:spcBef>
                <a:spcPct val="0"/>
              </a:spcBef>
            </a:pPr>
            <a:endParaRPr lang="en-GB" sz="1100">
              <a:latin typeface="Calibri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88F4AF6-E41F-D34A-9123-3C020DB3578E}" type="slidenum">
              <a:rPr lang="en-GB">
                <a:latin typeface="Arial" charset="0"/>
              </a:rPr>
              <a:pPr/>
              <a:t>49</a:t>
            </a:fld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7844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3DCB75-F6EC-4E11-A329-88D08C1CDF0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2864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This presentation by @TeacherToolkit ( </a:t>
            </a:r>
            <a:r>
              <a:rPr lang="en-US" altLang="en-US" smtClean="0">
                <a:hlinkClick r:id="rId3"/>
              </a:rPr>
              <a:t>Ross Morrison McGill</a:t>
            </a:r>
            <a:r>
              <a:rPr lang="en-US" altLang="en-US" smtClean="0"/>
              <a:t> ) and is licensed under a </a:t>
            </a:r>
            <a:r>
              <a:rPr lang="en-US" altLang="en-US" smtClean="0">
                <a:hlinkClick r:id="rId4"/>
              </a:rPr>
              <a:t>Creative Commons Attribution-NonCommercial-NoDerivs 3.0 Unported License</a:t>
            </a:r>
            <a:r>
              <a:rPr lang="en-US" altLang="en-US" smtClean="0"/>
              <a:t>. Based on all work published at </a:t>
            </a:r>
            <a:r>
              <a:rPr lang="en-US" altLang="en-US" smtClean="0">
                <a:hlinkClick r:id="rId5"/>
              </a:rPr>
              <a:t>www.teachertoolkit.me</a:t>
            </a: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@TeacherToolkit Limited.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55E47FF-F550-4AAE-8775-A48A7435B7D6}" type="slidenum">
              <a:rPr lang="en-US" altLang="en-US">
                <a:solidFill>
                  <a:prstClr val="black"/>
                </a:solidFill>
              </a:rPr>
              <a:pPr/>
              <a:t>52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953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953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260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 today I’d like us to go through the following objectives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CPD SESSION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LAURA LEWIS-WILLIAMS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15/10/2014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644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https://www.youtube.com/watch?v=w9j3-ghRjBs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60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6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D1FA96-80D4-479F-9587-B7D153EC18FA}" type="slidenum">
              <a:rPr lang="en-GB" altLang="en-GB" smtClean="0"/>
              <a:pPr>
                <a:spcBef>
                  <a:spcPct val="0"/>
                </a:spcBef>
              </a:pPr>
              <a:t>8</a:t>
            </a:fld>
            <a:endParaRPr lang="en-GB" altLang="en-GB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LAURA LEWIS-WILLIAMS 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15/10/2014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075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D1FA96-80D4-479F-9587-B7D153EC18FA}" type="slidenum">
              <a:rPr lang="en-GB" altLang="en-GB" smtClean="0"/>
              <a:pPr>
                <a:spcBef>
                  <a:spcPct val="0"/>
                </a:spcBef>
              </a:pPr>
              <a:t>9</a:t>
            </a:fld>
            <a:endParaRPr lang="en-GB" altLang="en-GB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LAURA LEWIS-WILLIAMS 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15/10/2014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71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Idea 11 in my 100</a:t>
            </a:r>
            <a:r>
              <a:rPr lang="en-US" sz="1200" baseline="0" dirty="0" smtClean="0"/>
              <a:t> ideas book.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Sitting down all day – So, in a moment it will be time to stand up/move about.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FUN PART STARTS here. Rest is boring!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Promotes literacy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2900-50C2-A342-BF75-E394794FC494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523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AF1-9212-2F42-8C5D-EC1ADB870790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792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3A06E-513B-5540-941F-FAE0FCAF056F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8124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BA64-7B5C-164D-B3DB-23DE69757253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132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BA0D-CEF7-7848-9E06-5EF92517AD68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70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D09E1-1825-C94E-9943-7B6E07C7F1D8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782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A84C-94B4-1A4A-B49E-930B5F0A24C2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87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76C0-29ED-0A41-BD76-F3F469DAA997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5866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91FC-F4D5-C749-B8A4-56F34709B315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41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727-5145-E344-837F-E22DDC9B1C08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0139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7A26E-EA7C-E64B-A7DC-A037D712A385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6802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4E5D9-9C27-3949-9AA2-32BC2E38F916}" type="datetime1">
              <a:rPr lang="en-GB" smtClean="0"/>
              <a:pPr/>
              <a:t>16/02/2015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Copyright: @TeacherToolkit Ltd.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1639B-124B-A84A-80CE-DAE66E9E90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BND6ox0RV3Y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eorge_Bernard_Shaw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://en.wikipedia.org/wiki/Eliza_Doolittle" TargetMode="External"/><Relationship Id="rId4" Type="http://schemas.openxmlformats.org/officeDocument/2006/relationships/hyperlink" Target="http://en.wikipedia.org/wiki/Pygmalion_(mythology)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watch?v=hTghEXKNj7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lXh2n0aPyw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oogle.co.uk/url?sa=i&amp;rct=j&amp;q=&amp;esrc=s&amp;source=images&amp;cd=&amp;cad=rja&amp;uact=8&amp;ved=0CAcQjRw&amp;url=http://www.123rf.com/stock-photo/chair_cartoon.html&amp;ei=WOZDVJjHLNHnauKwgIAJ&amp;bvm=bv.77880786,d.ZGU&amp;psig=AFQjCNHPCsgw54GP_FmWluS4-4-6ueKyFA&amp;ust=1413822385635580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rita_pierson_every_kid_needs_a_champio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hyperlink" Target="https://twitter.com/teachertoolkit" TargetMode="Externa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w&amp;url=http://www.123rf.com/stock-photo/chair_cartoon.html&amp;ei=WOZDVJjHLNHnauKwgIAJ&amp;bvm=bv.77880786,d.ZGU&amp;psig=AFQjCNHPCsgw54GP_FmWluS4-4-6ueKyFA&amp;ust=141382238563558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RwlhUcSGqgs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9j3-ghRjBs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oogle.co.uk/url?sa=i&amp;rct=j&amp;q=&amp;esrc=s&amp;source=images&amp;cd=&amp;cad=rja&amp;uact=8&amp;ved=0CAcQjRw&amp;url=http://www.123rf.com/stock-photo/chair_cartoon.html&amp;ei=WOZDVJjHLNHnauKwgIAJ&amp;bvm=bv.77880786,d.ZGU&amp;psig=AFQjCNHPCsgw54GP_FmWluS4-4-6ueKyFA&amp;ust=141382238563558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oogle.co.uk/url?sa=i&amp;rct=j&amp;q=&amp;esrc=s&amp;source=images&amp;cd=&amp;cad=rja&amp;uact=8&amp;ved=0CAcQjRw&amp;url=http://www.123rf.com/stock-photo/chair_cartoon.html&amp;ei=WOZDVJjHLNHnauKwgIAJ&amp;bvm=bv.77880786,d.ZGU&amp;psig=AFQjCNHPCsgw54GP_FmWluS4-4-6ueKyFA&amp;ust=141382238563558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7844" y="1103774"/>
            <a:ext cx="5709850" cy="833297"/>
          </a:xfrm>
        </p:spPr>
        <p:txBody>
          <a:bodyPr>
            <a:noAutofit/>
          </a:bodyPr>
          <a:lstStyle/>
          <a:p>
            <a:pPr algn="l"/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is setting up… </a:t>
            </a:r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3" name="Rectangle 12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pic>
        <p:nvPicPr>
          <p:cNvPr id="10" name="Picture 9" descr="Screen Shot 2014-06-15 at 16.03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9" y="125586"/>
            <a:ext cx="5099119" cy="1001613"/>
          </a:xfrm>
          <a:prstGeom prst="rect">
            <a:avLst/>
          </a:prstGeom>
        </p:spPr>
      </p:pic>
      <p:pic>
        <p:nvPicPr>
          <p:cNvPr id="19" name="Picture 18" descr="loading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93" y="1906908"/>
            <a:ext cx="4075249" cy="30564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0" y="5091041"/>
            <a:ext cx="4362824" cy="1562090"/>
            <a:chOff x="4380450" y="4554328"/>
            <a:chExt cx="4362824" cy="15620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7124" y="4554328"/>
              <a:ext cx="2806150" cy="15620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80450" y="4554328"/>
              <a:ext cx="1556674" cy="1556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162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1208" y="267409"/>
            <a:ext cx="8229600" cy="1488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Rewind</a:t>
            </a:r>
            <a:endParaRPr lang="en-US" sz="60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925647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449" y="3192687"/>
            <a:ext cx="5498558" cy="3649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5" y="1978606"/>
            <a:ext cx="4766523" cy="2068755"/>
          </a:xfrm>
          <a:prstGeom prst="rect">
            <a:avLst/>
          </a:prstGeom>
        </p:spPr>
      </p:pic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261208" y="267409"/>
            <a:ext cx="8229600" cy="148874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6000" dirty="0" smtClean="0">
                <a:latin typeface="Impact"/>
                <a:cs typeface="Impact"/>
              </a:rPr>
              <a:t>Snow</a:t>
            </a: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ball</a:t>
            </a:r>
            <a:endParaRPr lang="en-US" sz="60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134594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583780"/>
            <a:ext cx="8229600" cy="10847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000" b="1" dirty="0" smtClean="0">
                <a:solidFill>
                  <a:srgbClr val="FF0000"/>
                </a:solidFill>
                <a:latin typeface="Impact"/>
                <a:cs typeface="Impact"/>
              </a:rPr>
              <a:t>Divide</a:t>
            </a:r>
            <a:r>
              <a:rPr lang="en-US" sz="7000" b="1" dirty="0" smtClean="0">
                <a:latin typeface="Impact"/>
                <a:cs typeface="Impact"/>
              </a:rPr>
              <a:t> page into 6</a:t>
            </a:r>
            <a:endParaRPr lang="en-US" sz="7000" dirty="0">
              <a:latin typeface="Impact"/>
              <a:cs typeface="Impac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3573" y="391998"/>
            <a:ext cx="3888479" cy="5095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32548">
            <a:off x="1391399" y="880332"/>
            <a:ext cx="1990901" cy="146994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408091" y="2132833"/>
            <a:ext cx="304396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63573" y="3766984"/>
            <a:ext cx="38884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" idx="2"/>
            <a:endCxn id="2" idx="0"/>
          </p:cNvCxnSpPr>
          <p:nvPr/>
        </p:nvCxnSpPr>
        <p:spPr>
          <a:xfrm flipV="1">
            <a:off x="4507813" y="391998"/>
            <a:ext cx="0" cy="50959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43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583780"/>
            <a:ext cx="8229600" cy="10847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000" b="1" dirty="0">
                <a:solidFill>
                  <a:srgbClr val="FF0000"/>
                </a:solidFill>
                <a:latin typeface="Impact"/>
                <a:cs typeface="Impact"/>
              </a:rPr>
              <a:t>Number</a:t>
            </a:r>
            <a:r>
              <a:rPr lang="en-US" sz="7000" b="1" dirty="0">
                <a:latin typeface="Impact"/>
                <a:cs typeface="Impact"/>
              </a:rPr>
              <a:t> </a:t>
            </a:r>
            <a:r>
              <a:rPr lang="en-US" sz="7000" b="1" dirty="0" smtClean="0">
                <a:latin typeface="Impact"/>
                <a:cs typeface="Impact"/>
              </a:rPr>
              <a:t>each area</a:t>
            </a:r>
            <a:endParaRPr lang="en-US" sz="7000" dirty="0">
              <a:latin typeface="Impact"/>
              <a:cs typeface="Impac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3573" y="391998"/>
            <a:ext cx="3888479" cy="5095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884" y="2799095"/>
            <a:ext cx="1990901" cy="146994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2563573" y="2132833"/>
            <a:ext cx="38884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63573" y="3766984"/>
            <a:ext cx="38884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" idx="2"/>
            <a:endCxn id="2" idx="0"/>
          </p:cNvCxnSpPr>
          <p:nvPr/>
        </p:nvCxnSpPr>
        <p:spPr>
          <a:xfrm flipV="1">
            <a:off x="4507813" y="391998"/>
            <a:ext cx="0" cy="50959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723788" y="494736"/>
            <a:ext cx="438683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GB" sz="2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34648" y="487812"/>
            <a:ext cx="438683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GB" sz="2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0626" y="2211278"/>
            <a:ext cx="438683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GB" sz="2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4648" y="2172466"/>
            <a:ext cx="438683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GB" sz="2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0626" y="3863348"/>
            <a:ext cx="438683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en-GB" sz="2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34648" y="3863348"/>
            <a:ext cx="438683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5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en-GB" sz="25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1189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650" y="1824120"/>
            <a:ext cx="5967260" cy="50338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2167" y="599588"/>
            <a:ext cx="7529716" cy="1143000"/>
          </a:xfrm>
        </p:spPr>
        <p:txBody>
          <a:bodyPr>
            <a:noAutofit/>
          </a:bodyPr>
          <a:lstStyle/>
          <a:p>
            <a: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  <a:t>Spell </a:t>
            </a:r>
            <a:r>
              <a:rPr lang="en-US" sz="7000" dirty="0" smtClean="0">
                <a:solidFill>
                  <a:srgbClr val="000000"/>
                </a:solidFill>
                <a:latin typeface="Impact"/>
                <a:cs typeface="Impact"/>
              </a:rPr>
              <a:t>these words!</a:t>
            </a:r>
            <a:endParaRPr lang="en-US" sz="7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003548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248" y="0"/>
            <a:ext cx="457406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915" y="995674"/>
            <a:ext cx="5056771" cy="379257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8896" y="2339168"/>
            <a:ext cx="5158132" cy="1143000"/>
          </a:xfrm>
        </p:spPr>
        <p:txBody>
          <a:bodyPr>
            <a:noAutofit/>
          </a:bodyPr>
          <a:lstStyle/>
          <a:p>
            <a:pPr algn="l"/>
            <a:r>
              <a:rPr lang="en-US" sz="7000" dirty="0" smtClean="0">
                <a:latin typeface="Impact"/>
                <a:cs typeface="Impact"/>
              </a:rPr>
              <a:t>Now</a:t>
            </a:r>
            <a:br>
              <a:rPr lang="en-US" sz="7000" dirty="0" smtClean="0">
                <a:latin typeface="Impact"/>
                <a:cs typeface="Impact"/>
              </a:rPr>
            </a:br>
            <a:r>
              <a:rPr lang="en-US" sz="7000" dirty="0">
                <a:solidFill>
                  <a:srgbClr val="FF0000"/>
                </a:solidFill>
                <a:latin typeface="Impact"/>
                <a:cs typeface="Impact"/>
              </a:rPr>
              <a:t>s</a:t>
            </a:r>
            <a: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  <a:t>wap </a:t>
            </a:r>
            <a:r>
              <a:rPr lang="en-US" sz="7000" dirty="0" smtClean="0">
                <a:latin typeface="Impact"/>
                <a:cs typeface="Impact"/>
              </a:rPr>
              <a:t/>
            </a:r>
            <a:br>
              <a:rPr lang="en-US" sz="7000" dirty="0" smtClean="0">
                <a:latin typeface="Impact"/>
                <a:cs typeface="Impact"/>
              </a:rPr>
            </a:br>
            <a:r>
              <a:rPr lang="en-US" sz="7000" dirty="0" smtClean="0">
                <a:latin typeface="Impact"/>
                <a:cs typeface="Impact"/>
              </a:rPr>
              <a:t>papers!</a:t>
            </a:r>
            <a:endParaRPr lang="en-US" sz="7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684434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28668" y="1199346"/>
            <a:ext cx="5158132" cy="1143000"/>
          </a:xfrm>
        </p:spPr>
        <p:txBody>
          <a:bodyPr>
            <a:noAutofit/>
          </a:bodyPr>
          <a:lstStyle/>
          <a:p>
            <a: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  <a:t>Spell these words!</a:t>
            </a:r>
            <a:endParaRPr lang="en-US" sz="70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90" y="3276600"/>
            <a:ext cx="5397500" cy="3581400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632758" y="2705100"/>
            <a:ext cx="51581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dirty="0" smtClean="0">
                <a:latin typeface="Impact"/>
                <a:cs typeface="Impact"/>
              </a:rPr>
              <a:t>Spellcheck!</a:t>
            </a:r>
            <a:endParaRPr lang="en-US" sz="7000" dirty="0">
              <a:latin typeface="Impact"/>
              <a:cs typeface="Impact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32758" y="2492122"/>
            <a:ext cx="51581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dirty="0" smtClean="0">
                <a:latin typeface="Impact"/>
                <a:cs typeface="Impact"/>
              </a:rPr>
              <a:t>Quiet Please!</a:t>
            </a:r>
            <a:endParaRPr lang="en-US" sz="7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910145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1303"/>
            <a:ext cx="6880046" cy="458669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93094" y="1338348"/>
            <a:ext cx="3073892" cy="1143000"/>
          </a:xfrm>
        </p:spPr>
        <p:txBody>
          <a:bodyPr>
            <a:noAutofit/>
          </a:bodyPr>
          <a:lstStyle/>
          <a:p>
            <a:pPr algn="l"/>
            <a:r>
              <a:rPr lang="en-US" sz="7000" dirty="0" smtClean="0">
                <a:latin typeface="Impact"/>
                <a:cs typeface="Impact"/>
              </a:rPr>
              <a:t>Now</a:t>
            </a:r>
            <a:br>
              <a:rPr lang="en-US" sz="7000" dirty="0" smtClean="0">
                <a:latin typeface="Impact"/>
                <a:cs typeface="Impact"/>
              </a:rPr>
            </a:br>
            <a:r>
              <a:rPr lang="en-US" sz="7000" dirty="0">
                <a:solidFill>
                  <a:srgbClr val="FF0000"/>
                </a:solidFill>
                <a:latin typeface="Impact"/>
                <a:cs typeface="Impact"/>
              </a:rPr>
              <a:t>s</a:t>
            </a:r>
            <a: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  <a:t>wap </a:t>
            </a:r>
            <a:r>
              <a:rPr lang="en-US" sz="7000" dirty="0" smtClean="0">
                <a:latin typeface="Impact"/>
                <a:cs typeface="Impact"/>
              </a:rPr>
              <a:t/>
            </a:r>
            <a:br>
              <a:rPr lang="en-US" sz="7000" dirty="0" smtClean="0">
                <a:latin typeface="Impact"/>
                <a:cs typeface="Impact"/>
              </a:rPr>
            </a:br>
            <a:r>
              <a:rPr lang="en-US" sz="7000" dirty="0" smtClean="0">
                <a:latin typeface="Impact"/>
                <a:cs typeface="Impact"/>
              </a:rPr>
              <a:t>papers!</a:t>
            </a:r>
            <a:endParaRPr lang="en-US" sz="7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277074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077" y="1300752"/>
            <a:ext cx="6446923" cy="55572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2686" y="279653"/>
            <a:ext cx="6990325" cy="1143000"/>
          </a:xfrm>
        </p:spPr>
        <p:txBody>
          <a:bodyPr>
            <a:noAutofit/>
          </a:bodyPr>
          <a:lstStyle/>
          <a:p>
            <a: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  <a:t>Spell </a:t>
            </a:r>
            <a:r>
              <a:rPr lang="en-US" sz="7000" dirty="0" smtClean="0">
                <a:solidFill>
                  <a:srgbClr val="000000"/>
                </a:solidFill>
                <a:latin typeface="Impact"/>
                <a:cs typeface="Impact"/>
              </a:rPr>
              <a:t>these words!</a:t>
            </a:r>
            <a:endParaRPr lang="en-US" sz="7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335086" y="233690"/>
            <a:ext cx="62069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dirty="0" smtClean="0">
                <a:solidFill>
                  <a:srgbClr val="000000"/>
                </a:solidFill>
                <a:latin typeface="Impact"/>
                <a:cs typeface="Impact"/>
              </a:rPr>
              <a:t>Spellcheck!</a:t>
            </a:r>
            <a:endParaRPr lang="en-US" sz="7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910145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2734"/>
            <a:ext cx="9143999" cy="6145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1207" y="168671"/>
            <a:ext cx="6970089" cy="1143000"/>
          </a:xfrm>
        </p:spPr>
        <p:txBody>
          <a:bodyPr>
            <a:noAutofit/>
          </a:bodyPr>
          <a:lstStyle/>
          <a:p>
            <a:pPr algn="l"/>
            <a:r>
              <a:rPr lang="en-US" sz="7000" dirty="0" smtClean="0">
                <a:latin typeface="Impact"/>
                <a:cs typeface="Impact"/>
              </a:rPr>
              <a:t>How did </a:t>
            </a:r>
            <a:r>
              <a:rPr lang="en-US" sz="7000" dirty="0" smtClean="0">
                <a:solidFill>
                  <a:srgbClr val="FF0000"/>
                </a:solidFill>
                <a:latin typeface="Impact"/>
                <a:cs typeface="Impact"/>
              </a:rPr>
              <a:t>you</a:t>
            </a:r>
            <a:r>
              <a:rPr lang="en-US" sz="7000" dirty="0" smtClean="0">
                <a:latin typeface="Impact"/>
                <a:cs typeface="Impact"/>
              </a:rPr>
              <a:t> do?</a:t>
            </a:r>
            <a:endParaRPr lang="en-US" sz="7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817111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96838" y="514350"/>
            <a:ext cx="8804275" cy="752475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altLang="en-US" sz="5000" b="1" smtClean="0">
                <a:latin typeface="Century Gothic" panose="020B0502020202020204" pitchFamily="34" charset="0"/>
              </a:rPr>
              <a:t>Start slide</a:t>
            </a:r>
            <a:br>
              <a:rPr lang="en-US" altLang="en-US" sz="5000" b="1" smtClean="0">
                <a:latin typeface="Century Gothic" panose="020B0502020202020204" pitchFamily="34" charset="0"/>
              </a:rPr>
            </a:br>
            <a:r>
              <a:rPr lang="en-US" altLang="en-US" sz="1500" b="1" smtClean="0">
                <a:solidFill>
                  <a:srgbClr val="FF0000"/>
                </a:solidFill>
                <a:latin typeface="Century Gothic" panose="020B0502020202020204" pitchFamily="34" charset="0"/>
              </a:rPr>
              <a:t>See notes</a:t>
            </a:r>
          </a:p>
        </p:txBody>
      </p:sp>
    </p:spTree>
    <p:extLst>
      <p:ext uri="{BB962C8B-B14F-4D97-AF65-F5344CB8AC3E}">
        <p14:creationId xmlns:p14="http://schemas.microsoft.com/office/powerpoint/2010/main" val="346198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947"/>
            <a:ext cx="9144000" cy="613505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4702" y="134950"/>
            <a:ext cx="8160438" cy="1143000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6000" b="1" dirty="0" smtClean="0">
                <a:latin typeface="Impact"/>
                <a:cs typeface="Impact"/>
              </a:rPr>
              <a:t>Shoot!</a:t>
            </a:r>
            <a:endParaRPr lang="en-US" sz="6000" b="1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84811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91" y="122497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>
                <a:latin typeface="Impact"/>
                <a:cs typeface="Impact"/>
              </a:rPr>
              <a:t>Taken from </a:t>
            </a:r>
            <a:r>
              <a:rPr lang="en-US" sz="3500" dirty="0" smtClean="0">
                <a:solidFill>
                  <a:srgbClr val="000000"/>
                </a:solidFill>
                <a:latin typeface="Impact"/>
                <a:cs typeface="Impact"/>
              </a:rPr>
              <a:t>QK </a:t>
            </a:r>
            <a:r>
              <a:rPr lang="en-US" sz="3500" dirty="0" smtClean="0">
                <a:solidFill>
                  <a:srgbClr val="FF0000"/>
                </a:solidFill>
                <a:latin typeface="Impact"/>
                <a:cs typeface="Impact"/>
              </a:rPr>
              <a:t>Behaviour for Learning </a:t>
            </a:r>
            <a:r>
              <a:rPr lang="en-US" sz="3500" dirty="0" smtClean="0">
                <a:latin typeface="Impact"/>
                <a:cs typeface="Impact"/>
              </a:rPr>
              <a:t>Policy</a:t>
            </a:r>
            <a:endParaRPr lang="en-US" sz="3500" dirty="0">
              <a:latin typeface="Impact"/>
              <a:cs typeface="Impac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A1528-8248-3040-874C-DD34A6D63C3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 descr="IMG_0099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183" y="1928708"/>
            <a:ext cx="5305686" cy="39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99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29" y="17651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Self Regulation ?</a:t>
            </a:r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513" y="1113905"/>
            <a:ext cx="82961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Self-regulation is a </a:t>
            </a:r>
            <a:r>
              <a:rPr lang="en-GB" sz="2800" b="1" dirty="0" smtClean="0">
                <a:solidFill>
                  <a:srgbClr val="7030A0"/>
                </a:solidFill>
              </a:rPr>
              <a:t>critical competency </a:t>
            </a:r>
            <a:r>
              <a:rPr lang="en-GB" sz="2800" dirty="0" smtClean="0"/>
              <a:t>that underlies the mindful, intentional, and thoughtful behaviours of  learners.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The </a:t>
            </a:r>
            <a:r>
              <a:rPr lang="en-GB" sz="2800" dirty="0" smtClean="0"/>
              <a:t>term </a:t>
            </a:r>
            <a:r>
              <a:rPr lang="en-GB" sz="2800" i="1" dirty="0" smtClean="0"/>
              <a:t>self-regulation </a:t>
            </a:r>
            <a:r>
              <a:rPr lang="en-GB" sz="2800" dirty="0" smtClean="0"/>
              <a:t>refers to the </a:t>
            </a:r>
            <a:r>
              <a:rPr lang="en-GB" sz="2800" b="1" dirty="0" smtClean="0">
                <a:solidFill>
                  <a:srgbClr val="FF0000"/>
                </a:solidFill>
              </a:rPr>
              <a:t>capacity to control one’s impulses</a:t>
            </a:r>
            <a:r>
              <a:rPr lang="en-GB" sz="2800" dirty="0" smtClean="0"/>
              <a:t>, both to stop doing something, if </a:t>
            </a:r>
            <a:r>
              <a:rPr lang="en-GB" sz="2800" dirty="0" smtClean="0"/>
              <a:t>needed and </a:t>
            </a:r>
            <a:r>
              <a:rPr lang="en-GB" sz="2800" dirty="0" smtClean="0"/>
              <a:t>to start doing something, if </a:t>
            </a:r>
            <a:r>
              <a:rPr lang="en-GB" sz="2800" dirty="0" smtClean="0"/>
              <a:t>needed.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316217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490" y="366670"/>
            <a:ext cx="7784398" cy="833297"/>
          </a:xfrm>
        </p:spPr>
        <p:txBody>
          <a:bodyPr>
            <a:noAutofit/>
          </a:bodyPr>
          <a:lstStyle/>
          <a:p>
            <a:r>
              <a:rPr lang="en-US" sz="5000" dirty="0" smtClean="0">
                <a:solidFill>
                  <a:srgbClr val="FF0000"/>
                </a:solidFill>
                <a:latin typeface="Impact"/>
                <a:cs typeface="Impact"/>
              </a:rPr>
              <a:t>How </a:t>
            </a:r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do we </a:t>
            </a:r>
            <a:r>
              <a:rPr lang="en-US" sz="5000" dirty="0" smtClean="0">
                <a:solidFill>
                  <a:srgbClr val="FF0000"/>
                </a:solidFill>
                <a:latin typeface="Impact"/>
                <a:cs typeface="Impact"/>
              </a:rPr>
              <a:t>teach</a:t>
            </a:r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 our students to self regulate ?</a:t>
            </a:r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14062" y="1652976"/>
            <a:ext cx="5797749" cy="4164270"/>
            <a:chOff x="2051168" y="2402319"/>
            <a:chExt cx="5797749" cy="41642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4647" y="2402319"/>
              <a:ext cx="4164270" cy="416427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1168" y="4884291"/>
              <a:ext cx="1821352" cy="1454939"/>
            </a:xfrm>
            <a:prstGeom prst="rect">
              <a:avLst/>
            </a:prstGeom>
          </p:spPr>
        </p:pic>
      </p:grpSp>
      <p:sp>
        <p:nvSpPr>
          <p:cNvPr id="8" name="Action Button: Forward or Next 7">
            <a:hlinkClick r:id="rId5" highlightClick="1"/>
          </p:cNvPr>
          <p:cNvSpPr/>
          <p:nvPr/>
        </p:nvSpPr>
        <p:spPr>
          <a:xfrm>
            <a:off x="8067025" y="5817246"/>
            <a:ext cx="713410" cy="635036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4764" y="5852501"/>
            <a:ext cx="7784398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latin typeface="Impact"/>
                <a:cs typeface="Impact"/>
              </a:rPr>
              <a:t>An imaginary lid</a:t>
            </a:r>
            <a:endParaRPr lang="en-US" sz="5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777953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7516"/>
          </a:xfrm>
        </p:spPr>
        <p:txBody>
          <a:bodyPr>
            <a:noAutofit/>
          </a:bodyPr>
          <a:lstStyle/>
          <a:p>
            <a:r>
              <a:rPr lang="en-GB" sz="6000" dirty="0" smtClean="0">
                <a:latin typeface="Impact"/>
                <a:cs typeface="Impact"/>
              </a:rPr>
              <a:t>GROUP </a:t>
            </a:r>
            <a:r>
              <a:rPr lang="en-GB" sz="6000" dirty="0" smtClean="0">
                <a:latin typeface="Impact"/>
                <a:cs typeface="Impact"/>
              </a:rPr>
              <a:t>Discussion</a:t>
            </a:r>
            <a:endParaRPr lang="en-GB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435292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184"/>
            <a:ext cx="9144000" cy="6225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022" y="959747"/>
            <a:ext cx="8513886" cy="833297"/>
          </a:xfrm>
        </p:spPr>
        <p:txBody>
          <a:bodyPr>
            <a:noAutofit/>
          </a:bodyPr>
          <a:lstStyle/>
          <a:p>
            <a:pPr algn="r"/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 Changing         </a:t>
            </a:r>
            <a:r>
              <a:rPr lang="en-US" sz="6000" b="1" dirty="0" smtClean="0">
                <a:solidFill>
                  <a:schemeClr val="bg1"/>
                </a:solidFill>
                <a:latin typeface="Impact"/>
                <a:cs typeface="Impact"/>
              </a:rPr>
              <a:t>g</a:t>
            </a:r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</a:t>
            </a:r>
            <a:b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</a:br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</a:t>
            </a:r>
            <a:r>
              <a:rPr lang="en-US" sz="6000" b="1" dirty="0" smtClean="0">
                <a:solidFill>
                  <a:srgbClr val="000000"/>
                </a:solidFill>
                <a:latin typeface="Impact"/>
                <a:cs typeface="Impact"/>
              </a:rPr>
              <a:t>behaviour</a:t>
            </a:r>
            <a:r>
              <a:rPr lang="en-US" sz="6000" dirty="0">
                <a:solidFill>
                  <a:srgbClr val="000000"/>
                </a:solidFill>
                <a:latin typeface="Impact"/>
                <a:cs typeface="Impact"/>
              </a:rPr>
              <a:t>.</a:t>
            </a:r>
            <a: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  <a:t/>
            </a:r>
            <a:b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</a:br>
            <a:endParaRPr lang="en-US" sz="6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3078" y="4492621"/>
            <a:ext cx="8593014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You do</a:t>
            </a:r>
          </a:p>
          <a:p>
            <a:r>
              <a:rPr lang="en-US" sz="5000" dirty="0">
                <a:solidFill>
                  <a:srgbClr val="000000"/>
                </a:solidFill>
                <a:latin typeface="Impact"/>
                <a:cs typeface="Impact"/>
              </a:rPr>
              <a:t>t</a:t>
            </a:r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he talking!</a:t>
            </a:r>
            <a:endParaRPr lang="en-US" sz="5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r>
              <a:rPr lang="en-GB" sz="3000" dirty="0"/>
              <a:t> </a:t>
            </a:r>
            <a:endParaRPr lang="en-US" sz="3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476" y="5731366"/>
            <a:ext cx="1144298" cy="9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17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2" y="0"/>
            <a:ext cx="8571704" cy="68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83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5929" y="3370452"/>
            <a:ext cx="7784398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/>
              <a:t/>
            </a:r>
            <a:br>
              <a:rPr lang="en-GB" sz="5400" dirty="0"/>
            </a:br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123" y="161164"/>
            <a:ext cx="83471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Impact"/>
                <a:cs typeface="Impact"/>
              </a:rPr>
              <a:t>Pygmalion</a:t>
            </a:r>
            <a:r>
              <a:rPr lang="en-US" sz="6000" b="1" dirty="0">
                <a:latin typeface="Impact"/>
                <a:cs typeface="Impact"/>
              </a:rPr>
              <a:t> </a:t>
            </a:r>
            <a:r>
              <a:rPr lang="en-US" sz="6000" b="1" dirty="0" smtClean="0">
                <a:latin typeface="Impact"/>
                <a:cs typeface="Impact"/>
              </a:rPr>
              <a:t>Effect - Context</a:t>
            </a:r>
            <a:endParaRPr lang="en-US" sz="6000" b="1" dirty="0">
              <a:latin typeface="Impact"/>
              <a:cs typeface="Impac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4026" y="1447120"/>
            <a:ext cx="825964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>
                <a:solidFill>
                  <a:srgbClr val="333333"/>
                </a:solidFill>
                <a:latin typeface="puritan-1"/>
              </a:rPr>
              <a:t>“</a:t>
            </a:r>
            <a:r>
              <a:rPr lang="en-GB" sz="2200" b="1" dirty="0">
                <a:solidFill>
                  <a:srgbClr val="333333"/>
                </a:solidFill>
                <a:latin typeface="puritan-1"/>
              </a:rPr>
              <a:t>Pygmalion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 is a play by </a:t>
            </a:r>
            <a:r>
              <a:rPr lang="en-GB" sz="2200" dirty="0">
                <a:solidFill>
                  <a:srgbClr val="DA1301"/>
                </a:solidFill>
                <a:latin typeface="puritan-1"/>
                <a:hlinkClick r:id="rId3" tooltip="George Bernard Shaw"/>
              </a:rPr>
              <a:t>George Bernard Shaw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, named after a </a:t>
            </a:r>
            <a:r>
              <a:rPr lang="en-GB" sz="2200" dirty="0">
                <a:solidFill>
                  <a:srgbClr val="DA1301"/>
                </a:solidFill>
                <a:latin typeface="puritan-1"/>
                <a:hlinkClick r:id="rId4" tooltip="Pygmalion (mythology)"/>
              </a:rPr>
              <a:t>Greek mythological 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character. </a:t>
            </a:r>
            <a:endParaRPr lang="en-GB" sz="2200" dirty="0" smtClean="0">
              <a:solidFill>
                <a:srgbClr val="333333"/>
              </a:solidFill>
              <a:latin typeface="puritan-1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solidFill>
                  <a:srgbClr val="333333"/>
                </a:solidFill>
                <a:latin typeface="puritan-1"/>
              </a:rPr>
              <a:t>It 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was first presented on stage to the public in 1912. </a:t>
            </a:r>
            <a:r>
              <a:rPr lang="en-GB" sz="1600" dirty="0" smtClean="0">
                <a:solidFill>
                  <a:srgbClr val="333333"/>
                </a:solidFill>
                <a:latin typeface="puritan-1"/>
              </a:rPr>
              <a:t>(My Fair Lady)</a:t>
            </a:r>
          </a:p>
          <a:p>
            <a:pPr>
              <a:lnSpc>
                <a:spcPct val="150000"/>
              </a:lnSpc>
            </a:pPr>
            <a:endParaRPr lang="en-GB" sz="2200" dirty="0">
              <a:solidFill>
                <a:srgbClr val="333333"/>
              </a:solidFill>
              <a:latin typeface="puritan-1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solidFill>
                  <a:srgbClr val="333333"/>
                </a:solidFill>
                <a:latin typeface="puritan-1"/>
              </a:rPr>
              <a:t>Professor 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of phonetics Henry Higgins makes </a:t>
            </a:r>
            <a:endParaRPr lang="en-GB" sz="2200" dirty="0" smtClean="0">
              <a:solidFill>
                <a:srgbClr val="333333"/>
              </a:solidFill>
              <a:latin typeface="puritan-1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solidFill>
                  <a:srgbClr val="333333"/>
                </a:solidFill>
                <a:latin typeface="puritan-1"/>
              </a:rPr>
              <a:t>a 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bet that he can train a </a:t>
            </a:r>
            <a:r>
              <a:rPr lang="en-GB" sz="2200" dirty="0">
                <a:solidFill>
                  <a:srgbClr val="FF0000"/>
                </a:solidFill>
                <a:latin typeface="puritan-1"/>
              </a:rPr>
              <a:t>bedraggled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 </a:t>
            </a:r>
            <a:endParaRPr lang="en-GB" sz="2200" dirty="0" smtClean="0">
              <a:solidFill>
                <a:srgbClr val="333333"/>
              </a:solidFill>
              <a:latin typeface="puritan-1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solidFill>
                  <a:srgbClr val="333333"/>
                </a:solidFill>
                <a:latin typeface="puritan-1"/>
              </a:rPr>
              <a:t>Cockney 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flower girl, </a:t>
            </a:r>
            <a:r>
              <a:rPr lang="en-GB" sz="2200" dirty="0">
                <a:solidFill>
                  <a:srgbClr val="DA1301"/>
                </a:solidFill>
                <a:latin typeface="puritan-1"/>
                <a:hlinkClick r:id="rId5" tooltip="Eliza Doolittle"/>
              </a:rPr>
              <a:t>Eliza Doolittle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, </a:t>
            </a:r>
            <a:r>
              <a:rPr lang="en-GB" sz="2200" dirty="0" smtClean="0">
                <a:solidFill>
                  <a:srgbClr val="333333"/>
                </a:solidFill>
                <a:latin typeface="puritan-1"/>
              </a:rPr>
              <a:t>to </a:t>
            </a:r>
          </a:p>
          <a:p>
            <a:pPr>
              <a:lnSpc>
                <a:spcPct val="150000"/>
              </a:lnSpc>
            </a:pPr>
            <a:r>
              <a:rPr lang="en-GB" sz="2200" dirty="0" smtClean="0">
                <a:solidFill>
                  <a:srgbClr val="FF0000"/>
                </a:solidFill>
                <a:latin typeface="puritan-1"/>
              </a:rPr>
              <a:t>pass </a:t>
            </a:r>
            <a:r>
              <a:rPr lang="en-GB" sz="2200" dirty="0">
                <a:solidFill>
                  <a:srgbClr val="FF0000"/>
                </a:solidFill>
                <a:latin typeface="puritan-1"/>
              </a:rPr>
              <a:t>for a duchess 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at an ambassador’s </a:t>
            </a:r>
            <a:endParaRPr lang="en-GB" sz="2200" dirty="0" smtClean="0">
              <a:solidFill>
                <a:srgbClr val="333333"/>
              </a:solidFill>
              <a:latin typeface="puritan-1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solidFill>
                  <a:srgbClr val="333333"/>
                </a:solidFill>
                <a:latin typeface="puritan-1"/>
              </a:rPr>
              <a:t>garden 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party by teaching her to assume </a:t>
            </a:r>
            <a:endParaRPr lang="en-GB" sz="2200" dirty="0" smtClean="0">
              <a:solidFill>
                <a:srgbClr val="333333"/>
              </a:solidFill>
              <a:latin typeface="puritan-1"/>
            </a:endParaRPr>
          </a:p>
          <a:p>
            <a:pPr>
              <a:lnSpc>
                <a:spcPct val="150000"/>
              </a:lnSpc>
            </a:pPr>
            <a:r>
              <a:rPr lang="en-GB" sz="2200" dirty="0" smtClean="0">
                <a:solidFill>
                  <a:srgbClr val="333333"/>
                </a:solidFill>
                <a:latin typeface="puritan-1"/>
              </a:rPr>
              <a:t>a </a:t>
            </a:r>
            <a:r>
              <a:rPr lang="en-GB" sz="2200" dirty="0">
                <a:solidFill>
                  <a:srgbClr val="333333"/>
                </a:solidFill>
                <a:latin typeface="puritan-1"/>
              </a:rPr>
              <a:t>veneer of gentility…”</a:t>
            </a:r>
            <a:endParaRPr lang="en-GB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738" y="3617897"/>
            <a:ext cx="23812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5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5929" y="3370452"/>
            <a:ext cx="7784398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/>
              <a:t/>
            </a:r>
            <a:br>
              <a:rPr lang="en-GB" sz="5400" dirty="0"/>
            </a:br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123" y="161164"/>
            <a:ext cx="54425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Impact"/>
                <a:cs typeface="Impact"/>
              </a:rPr>
              <a:t>Pygmalion</a:t>
            </a:r>
            <a:r>
              <a:rPr lang="en-US" sz="6000" b="1" dirty="0">
                <a:latin typeface="Impact"/>
                <a:cs typeface="Impact"/>
              </a:rPr>
              <a:t> Effect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04" y="1901536"/>
            <a:ext cx="6108119" cy="4719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736" y="187500"/>
            <a:ext cx="2015734" cy="135860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862873" y="1629412"/>
            <a:ext cx="3206868" cy="37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500" b="1" dirty="0" err="1" smtClean="0"/>
              <a:t>Dr.</a:t>
            </a:r>
            <a:r>
              <a:rPr lang="en-GB" sz="2500" b="1" dirty="0" smtClean="0"/>
              <a:t> Robert Rosenthal - Harvard</a:t>
            </a:r>
            <a:endParaRPr lang="en-GB" sz="25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906" y="3513794"/>
            <a:ext cx="1847535" cy="280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37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5929" y="3370452"/>
            <a:ext cx="7784398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/>
              <a:t/>
            </a:r>
            <a:br>
              <a:rPr lang="en-GB" sz="5400" dirty="0"/>
            </a:br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123" y="161164"/>
            <a:ext cx="84879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Impact"/>
                <a:cs typeface="Impact"/>
              </a:rPr>
              <a:t>Pygmalion</a:t>
            </a:r>
            <a:r>
              <a:rPr lang="en-US" sz="6000" b="1" dirty="0">
                <a:latin typeface="Impact"/>
                <a:cs typeface="Impact"/>
              </a:rPr>
              <a:t> </a:t>
            </a:r>
            <a:r>
              <a:rPr lang="en-US" sz="6000" b="1" dirty="0" smtClean="0">
                <a:latin typeface="Impact"/>
                <a:cs typeface="Impact"/>
              </a:rPr>
              <a:t>Effect - Teacher</a:t>
            </a:r>
            <a:endParaRPr lang="en-US" sz="6000" b="1" dirty="0">
              <a:latin typeface="Impact"/>
              <a:cs typeface="Impac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37" y="1541455"/>
            <a:ext cx="7150381" cy="486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5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43797"/>
            <a:ext cx="833893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5600" b="1" dirty="0" err="1" smtClean="0">
                <a:latin typeface="Century Gothic"/>
                <a:cs typeface="Century Gothic"/>
              </a:rPr>
              <a:t>Behaviour</a:t>
            </a:r>
            <a:r>
              <a:rPr lang="en-US" sz="5600" b="1" dirty="0" smtClean="0">
                <a:latin typeface="Century Gothic"/>
                <a:cs typeface="Century Gothic"/>
              </a:rPr>
              <a:t>.</a:t>
            </a:r>
            <a:br>
              <a:rPr lang="en-US" sz="5600" b="1" dirty="0" smtClean="0">
                <a:latin typeface="Century Gothic"/>
                <a:cs typeface="Century Gothic"/>
              </a:rPr>
            </a:br>
            <a:r>
              <a:rPr lang="en-US" b="1" dirty="0">
                <a:latin typeface="Century Gothic"/>
                <a:cs typeface="Century Gothic"/>
              </a:rPr>
              <a:t/>
            </a:r>
            <a:br>
              <a:rPr lang="en-US" b="1" dirty="0">
                <a:latin typeface="Century Gothic"/>
                <a:cs typeface="Century Gothic"/>
              </a:rPr>
            </a:br>
            <a:r>
              <a:rPr lang="en-US" sz="3300" b="1" dirty="0" smtClean="0">
                <a:latin typeface="Century Gothic"/>
                <a:cs typeface="Century Gothic"/>
              </a:rPr>
              <a:t>by </a:t>
            </a:r>
            <a:r>
              <a:rPr lang="en-US" sz="33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Ross M. McGill</a:t>
            </a:r>
            <a:br>
              <a:rPr lang="en-US" sz="3300" b="1" dirty="0" smtClean="0">
                <a:solidFill>
                  <a:srgbClr val="FF0000"/>
                </a:solidFill>
                <a:latin typeface="Century Gothic"/>
                <a:cs typeface="Century Gothic"/>
              </a:rPr>
            </a:br>
            <a:r>
              <a:rPr lang="en-US" sz="2800" b="1" dirty="0" smtClean="0">
                <a:latin typeface="Century Gothic"/>
                <a:cs typeface="Century Gothic"/>
              </a:rPr>
              <a:t>Deputy Headteacher</a:t>
            </a:r>
            <a:br>
              <a:rPr lang="en-US" sz="2800" b="1" dirty="0" smtClean="0">
                <a:latin typeface="Century Gothic"/>
                <a:cs typeface="Century Gothic"/>
              </a:rPr>
            </a:br>
            <a:r>
              <a:rPr lang="en-US" sz="2800" b="1" dirty="0" smtClean="0">
                <a:latin typeface="Century Gothic"/>
                <a:cs typeface="Century Gothic"/>
              </a:rPr>
              <a:t>Quintin Kynaston</a:t>
            </a:r>
            <a:br>
              <a:rPr lang="en-US" sz="2800" b="1" dirty="0" smtClean="0">
                <a:latin typeface="Century Gothic"/>
                <a:cs typeface="Century Gothic"/>
              </a:rPr>
            </a:br>
            <a:r>
              <a:rPr lang="en-US" sz="2800" b="1" dirty="0" smtClean="0">
                <a:latin typeface="Century Gothic"/>
                <a:cs typeface="Century Gothic"/>
              </a:rPr>
              <a:t/>
            </a:r>
            <a:br>
              <a:rPr lang="en-US" sz="2800" b="1" dirty="0" smtClean="0">
                <a:latin typeface="Century Gothic"/>
                <a:cs typeface="Century Gothic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@TeacherToolkit</a:t>
            </a:r>
            <a:br>
              <a:rPr 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</a:br>
            <a:r>
              <a:rPr lang="en-US" sz="28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www.TeacherToolkit.me</a:t>
            </a:r>
            <a:endParaRPr lang="en-US"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0" y="5091041"/>
            <a:ext cx="4362824" cy="1562090"/>
            <a:chOff x="4380450" y="4554328"/>
            <a:chExt cx="4362824" cy="15620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7124" y="4554328"/>
              <a:ext cx="2806150" cy="15620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0450" y="4554328"/>
              <a:ext cx="1556674" cy="155667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6" name="Rectangle 5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215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5929" y="3370452"/>
            <a:ext cx="7784398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/>
              <a:t/>
            </a:r>
            <a:br>
              <a:rPr lang="en-GB" sz="5400" dirty="0"/>
            </a:br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123" y="161164"/>
            <a:ext cx="76658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Impact"/>
                <a:cs typeface="Impact"/>
              </a:rPr>
              <a:t>Pygmalion</a:t>
            </a:r>
            <a:r>
              <a:rPr lang="en-US" sz="6000" b="1" dirty="0">
                <a:latin typeface="Impact"/>
                <a:cs typeface="Impact"/>
              </a:rPr>
              <a:t> </a:t>
            </a:r>
            <a:r>
              <a:rPr lang="en-US" sz="6000" b="1" dirty="0" smtClean="0">
                <a:latin typeface="Impact"/>
                <a:cs typeface="Impact"/>
              </a:rPr>
              <a:t>Effect - video</a:t>
            </a:r>
            <a:endParaRPr lang="en-US" sz="6000" b="1" dirty="0">
              <a:latin typeface="Impact"/>
              <a:cs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906" y="2931363"/>
            <a:ext cx="1847535" cy="2803716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20" y="1455179"/>
            <a:ext cx="6350000" cy="4279900"/>
          </a:xfrm>
          <a:prstGeom prst="rect">
            <a:avLst/>
          </a:prstGeom>
        </p:spPr>
      </p:pic>
      <p:sp>
        <p:nvSpPr>
          <p:cNvPr id="7" name="Action Button: Forward or Next 6">
            <a:hlinkClick r:id="rId4" highlightClick="1"/>
          </p:cNvPr>
          <p:cNvSpPr/>
          <p:nvPr/>
        </p:nvSpPr>
        <p:spPr>
          <a:xfrm>
            <a:off x="5942473" y="5848606"/>
            <a:ext cx="840247" cy="682076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2720" y="5989966"/>
            <a:ext cx="3206868" cy="37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500" b="1" dirty="0" err="1" smtClean="0"/>
              <a:t>Dr.</a:t>
            </a:r>
            <a:r>
              <a:rPr lang="en-GB" sz="2500" b="1" dirty="0" smtClean="0"/>
              <a:t> Robert Rosenthal - Harvard</a:t>
            </a:r>
            <a:endParaRPr lang="en-GB" sz="2500" b="1" dirty="0"/>
          </a:p>
        </p:txBody>
      </p:sp>
    </p:spTree>
    <p:extLst>
      <p:ext uri="{BB962C8B-B14F-4D97-AF65-F5344CB8AC3E}">
        <p14:creationId xmlns:p14="http://schemas.microsoft.com/office/powerpoint/2010/main" val="2316217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7516"/>
          </a:xfrm>
        </p:spPr>
        <p:txBody>
          <a:bodyPr>
            <a:noAutofit/>
          </a:bodyPr>
          <a:lstStyle/>
          <a:p>
            <a:r>
              <a:rPr lang="en-GB" sz="6000" dirty="0" smtClean="0">
                <a:latin typeface="Impact"/>
                <a:cs typeface="Impact"/>
              </a:rPr>
              <a:t>GROUP </a:t>
            </a:r>
            <a:r>
              <a:rPr lang="en-GB" sz="6000" dirty="0" smtClean="0">
                <a:latin typeface="Impact"/>
                <a:cs typeface="Impact"/>
              </a:rPr>
              <a:t>Discussion</a:t>
            </a:r>
            <a:endParaRPr lang="en-GB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577611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184"/>
            <a:ext cx="9144000" cy="6225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022" y="959747"/>
            <a:ext cx="8513886" cy="833297"/>
          </a:xfrm>
        </p:spPr>
        <p:txBody>
          <a:bodyPr>
            <a:noAutofit/>
          </a:bodyPr>
          <a:lstStyle/>
          <a:p>
            <a:pPr algn="r"/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 Changing         </a:t>
            </a:r>
            <a:r>
              <a:rPr lang="en-US" sz="6000" b="1" dirty="0" smtClean="0">
                <a:solidFill>
                  <a:schemeClr val="bg1"/>
                </a:solidFill>
                <a:latin typeface="Impact"/>
                <a:cs typeface="Impact"/>
              </a:rPr>
              <a:t>g</a:t>
            </a:r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</a:t>
            </a:r>
            <a:b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</a:br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</a:t>
            </a:r>
            <a:r>
              <a:rPr lang="en-US" sz="6000" b="1" dirty="0" smtClean="0">
                <a:solidFill>
                  <a:srgbClr val="000000"/>
                </a:solidFill>
                <a:latin typeface="Impact"/>
                <a:cs typeface="Impact"/>
              </a:rPr>
              <a:t>behaviour</a:t>
            </a:r>
            <a:r>
              <a:rPr lang="en-US" sz="6000" dirty="0">
                <a:solidFill>
                  <a:srgbClr val="000000"/>
                </a:solidFill>
                <a:latin typeface="Impact"/>
                <a:cs typeface="Impact"/>
              </a:rPr>
              <a:t>.</a:t>
            </a:r>
            <a: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  <a:t/>
            </a:r>
            <a:b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</a:br>
            <a:endParaRPr lang="en-US" sz="6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3078" y="4492621"/>
            <a:ext cx="8593014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You do</a:t>
            </a:r>
          </a:p>
          <a:p>
            <a:r>
              <a:rPr lang="en-US" sz="5000" dirty="0">
                <a:solidFill>
                  <a:srgbClr val="000000"/>
                </a:solidFill>
                <a:latin typeface="Impact"/>
                <a:cs typeface="Impact"/>
              </a:rPr>
              <a:t>t</a:t>
            </a:r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he talking!</a:t>
            </a:r>
            <a:endParaRPr lang="en-US" sz="5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r>
              <a:rPr lang="en-GB" sz="3000" dirty="0"/>
              <a:t> </a:t>
            </a:r>
            <a:endParaRPr lang="en-US" sz="3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476" y="5731366"/>
            <a:ext cx="1144298" cy="9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9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1 at 23.16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39" y="1677901"/>
            <a:ext cx="5420155" cy="286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326" y="5187077"/>
            <a:ext cx="2227897" cy="16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4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2" y="0"/>
            <a:ext cx="8571704" cy="68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91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123" y="161164"/>
            <a:ext cx="78674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latin typeface="Impact"/>
                <a:cs typeface="Impact"/>
              </a:rPr>
              <a:t>Changing </a:t>
            </a: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a</a:t>
            </a:r>
            <a:r>
              <a:rPr lang="en-US" sz="6000" dirty="0" smtClean="0">
                <a:latin typeface="Impact"/>
                <a:cs typeface="Impact"/>
              </a:rPr>
              <a:t> behaviour…..</a:t>
            </a:r>
            <a:endParaRPr lang="en-US" sz="6000" dirty="0">
              <a:latin typeface="Impact"/>
              <a:cs typeface="Impact"/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8340"/>
            <a:ext cx="9144000" cy="5241783"/>
          </a:xfrm>
          <a:prstGeom prst="rect">
            <a:avLst/>
          </a:prstGeom>
        </p:spPr>
      </p:pic>
      <p:sp>
        <p:nvSpPr>
          <p:cNvPr id="8" name="Action Button: Forward or Next 7">
            <a:hlinkClick r:id="rId3" highlightClick="1"/>
          </p:cNvPr>
          <p:cNvSpPr/>
          <p:nvPr/>
        </p:nvSpPr>
        <p:spPr>
          <a:xfrm>
            <a:off x="7847514" y="6366043"/>
            <a:ext cx="587975" cy="431197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5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7516"/>
          </a:xfrm>
        </p:spPr>
        <p:txBody>
          <a:bodyPr>
            <a:noAutofit/>
          </a:bodyPr>
          <a:lstStyle/>
          <a:p>
            <a:r>
              <a:rPr lang="en-GB" sz="6000" dirty="0" smtClean="0">
                <a:latin typeface="Impact"/>
                <a:cs typeface="Impact"/>
              </a:rPr>
              <a:t>GROUP </a:t>
            </a:r>
            <a:r>
              <a:rPr lang="en-GB" sz="6000" dirty="0" smtClean="0">
                <a:latin typeface="Impact"/>
                <a:cs typeface="Impact"/>
              </a:rPr>
              <a:t>Discussion</a:t>
            </a:r>
            <a:endParaRPr lang="en-GB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088398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184"/>
            <a:ext cx="9144000" cy="6225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022" y="959747"/>
            <a:ext cx="8513886" cy="833297"/>
          </a:xfrm>
        </p:spPr>
        <p:txBody>
          <a:bodyPr>
            <a:noAutofit/>
          </a:bodyPr>
          <a:lstStyle/>
          <a:p>
            <a:pPr algn="r"/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 Changing         </a:t>
            </a:r>
            <a:r>
              <a:rPr lang="en-US" sz="6000" b="1" dirty="0" smtClean="0">
                <a:solidFill>
                  <a:schemeClr val="bg1"/>
                </a:solidFill>
                <a:latin typeface="Impact"/>
                <a:cs typeface="Impact"/>
              </a:rPr>
              <a:t>g</a:t>
            </a:r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</a:t>
            </a:r>
            <a:b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</a:br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</a:t>
            </a:r>
            <a:r>
              <a:rPr lang="en-US" sz="6000" b="1" dirty="0" smtClean="0">
                <a:solidFill>
                  <a:srgbClr val="000000"/>
                </a:solidFill>
                <a:latin typeface="Impact"/>
                <a:cs typeface="Impact"/>
              </a:rPr>
              <a:t>behaviour</a:t>
            </a:r>
            <a:r>
              <a:rPr lang="en-US" sz="6000" dirty="0">
                <a:solidFill>
                  <a:srgbClr val="000000"/>
                </a:solidFill>
                <a:latin typeface="Impact"/>
                <a:cs typeface="Impact"/>
              </a:rPr>
              <a:t>.</a:t>
            </a:r>
            <a: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  <a:t/>
            </a:r>
            <a:b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</a:br>
            <a:endParaRPr lang="en-US" sz="6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3078" y="4492621"/>
            <a:ext cx="8593014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You do</a:t>
            </a:r>
          </a:p>
          <a:p>
            <a:r>
              <a:rPr lang="en-US" sz="5000" dirty="0">
                <a:solidFill>
                  <a:srgbClr val="000000"/>
                </a:solidFill>
                <a:latin typeface="Impact"/>
                <a:cs typeface="Impact"/>
              </a:rPr>
              <a:t>t</a:t>
            </a:r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he talking!</a:t>
            </a:r>
            <a:endParaRPr lang="en-US" sz="5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r>
              <a:rPr lang="en-GB" sz="3000" dirty="0"/>
              <a:t> </a:t>
            </a:r>
            <a:endParaRPr lang="en-US" sz="3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476" y="5731366"/>
            <a:ext cx="1144298" cy="9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94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1 at 23.16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39" y="1677901"/>
            <a:ext cx="5420155" cy="286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326" y="5187077"/>
            <a:ext cx="2227897" cy="16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20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2" y="0"/>
            <a:ext cx="8571704" cy="68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91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36" y="1150821"/>
            <a:ext cx="7615264" cy="4963470"/>
          </a:xfrm>
          <a:prstGeom prst="rect">
            <a:avLst/>
          </a:prstGeom>
        </p:spPr>
      </p:pic>
      <p:sp>
        <p:nvSpPr>
          <p:cNvPr id="66562" name="AutoShape 2" descr="data:image/jpeg;base64,/9j/4AAQSkZJRgABAQAAAQABAAD/2wCEAAkGBxASERUUEBIWFRUUFRsZFRgYGBUYGBcUGBcYGhwYFxQYHCggHhwqHBgdITEhJSkrLi4uHh8zRDUsNyotOisBCgoKDg0OGxAQGiwfHBwvLCwsLCw3LCwsLCwsLCsrLCwsLCssKywsLCwsLCssKywsKysrKysrKysrLCsrKysrK//AABEIAIYAhgMBIgACEQEDEQH/xAAbAAEAAwEBAQEAAAAAAAAAAAAABQYHBAMBAv/EAEIQAAEDAQQFCAYIBgIDAAAAAAEAAgMRBAUSIQYxQVFxBxMiMmGBkaEjUnKSscEUJEJigrLC0VNjc6LT8NLhFTM0/8QAFwEBAQEBAAAAAAAAAAAAAAAAAAIBA//EAB8RAQEAAgICAwEAAAAAAAAAAAABAjERQQMTEiFRIv/aAAwDAQACEQMRAD8A3FERAREQERfCg4byvaKDrmriKhozce7YO0qv2nSWd3/ra2MdvTd8gOGfFRtuJ56XFrxkE8NXlRRtuvOKIEvOY2AVPfTV3rlcrzw6zCccpSW8J3daZ/AHCP7aLmfn1i53tOc78xKh7JbLZajSyWYkasTswOJyaD3kqYg0LvKTOW0sj7G9IjwAHms+OVb8sY8jZYzrY33W/svn0SL+Gz3W/su08n1q1i8CT/TI8+cPwUbbbmtlmlY2S0NeHhxyBr0cOZqNWewpcbCZSuuOreoXN9lzm+QIC9bBpbLHKA93OQg4Xl3WBJoS0jXTaD2jWoa8L0dCKPZiJGRb4ZtOrM02q16C3E0RCWZlXk9DEDkB9oB2ok1z15BbhyzPhcAvqBF1chERAREQEREBERBVNKNGJZnGSzytYXUMjS09MtyyeD0agAHI7DvrS7xiYLPVow5gneOkK181ryzXSWy4H2mMDWC9o3teK14YsQ7iuec7dML0tFl0hgjhiawOeWxtFGigFGjKpoFzS6UTHqRMbxLn+Qw081WZLxiaBieASKgVzz3AZr9snkdmyz2hw3iGSh4EjNZ8srpvxxidOklq/le4/wDyKHlvGW0TPfLh9GBGMIIHrE0JOvEB+Fc094iPOaOaIb3xSNHiRRcgtGCyukGt9SOL3ZfEKbcu2yY9JrQmxfSLXJO4VZCcLNxfnnxGZ90rRFCaG3b9HscTPtOGN53ufnnwFBwAU2u0nEcreaIiLWCIiAiIgIiICIiAqbptB6aNw+3E9p/CQW/ncrkq3ppH0YnbpKe80hTlpuO3jyeWOFtiieyNgfQhzgBiLmuLSS7XsVqVV5OJPqjmfwp5Wnvdzn61als0XbkvWfm4JX+pG93g0lZhNZsctls/rPbX2RQE+6XHuWg6XPpZX/eLG8QZG18qqn6NR85ejTsijJHtUI+Enkpy2rHVaQAvqIrQIiICIiAiIgIi+IPqKtX7plZ7OCGh0zv5Yq0HcZOqPMqrR6bW60HoxiNm9m7te8Z/hAVTG1UwtaaSoHS97fo/WFRIwgVFTVwbkPxLO77vG15kmrd7nlxP4SQO7NRd3Xa6V3Oc5GDtphLvAalXqvC542icnT6G1s2/SOc99jW/CNXJZBbbMYxibaOadrLui0uPEdLZqXVo/pra2uwSzRyNBoOcBDney8U8wVnrshfHdrvpofQM7Zm/BygNAWVtlpd2AfAfpS/NKIbQ2OIdGTnQcNQ4UDXVzHwNF68nRHO2vMVxNy20xSZ03LlZ/SeLMV5REVIEREBERAREQc9utbIY3SSuwsY0ucTsAWY27TeS1PwCNwjJo1jTmRvf/tFfdMLC6exTxsFXOjOEesW0cG99Kd6xK5bzMBqGh7Xb+sB913yK6eOR08clTN8z2oZNY5rBtbmSO0jUF43DYpn9IPcxn5uAOXevW8dJGuaGwmjnDOooWjsG/tCj7rmnxhsLjXbXMAbyCuzulb7upucjpiOx+Y4NpT4LmuSxWd9C99X+r1afMr3vq6539PEH0HV6tOFSvxclztcBJIQdrWg5DtJG1B80gFmB2mSn2Tq9quXzS4fouQcPSffzBP3dnzXXeNwMdV0ZwO2+qf2VOtc5aS0UJBpUGo7iNawW/SCGysbiecD/ALOHrE9jdvHzXlyUWl3/AJL24njwLTUnfl5qnASSvHWkeaAbTuArsHgFpnJFcoZJPLIPSsoxtDk1ri7FxJLBmozs05536agiIuLgIiICIiAiIg+UWT8p9wxx2iJ9nAaZg8yN1Nc9rowHD1ScZrvyWsqhcqA6Vl4v+Mac2fcVjeKyu0WZzQOcY5teriBANPVdqPELuue9HWeoDQ9pNTXrdzto7D4rYdGbDFLYImSsa9rgSQ4AjNx2FRF5cmVkeSYHvhO6uNncHdIe9TsXWeT9dJ5J2oN8aRh7MLA5oI6ZpXLdkoiyXy6I1ir2g5NPdrU/pboZNY2tPOMe2QltaEUOQz7iT3FNE9BDa3yCScMEeAnA2pOPFqLjQdXcVXsirnOFfvO+558nHC0/ZbqPE6z/ALkp/Rbk8tVqo+YGzw73D0jx92M6uLvAhLxuSCyhkkYLnw2lrg95q4mN5LRlQDpNGoBbbFIHAObmHAEHeDmFz9nOkZZfip3no/ZrHYXMs8eH0kRLjm9x56MVc7br4Lj5OH+ltQ3uB8HvHzVk0sb9TlPqtD/ccHfpVS0AlpbJ2+sHU7n1/UuV2jpoiIipIiIgIiICIiAqBynH0tkH9U+Dof3V/WdcpklbTZm+qx599zf8azLTcdrVoYa2GD2T+YqbUBoK6tij7C8eD3KfSMqncqMVbGHbWuNO+N/zoubk3PpLT7MPxmUjykD6kfbb5hw+ahOTiSks33oGH3S7/ks7V0h9IelA87pg7uE4J8lfdBbbzthiqaujrG7fWMlufEAHvCoN552GQ7eYLu/Di+KsfJfIfrTPs84yT8T2YCPCJpp29qnDas1p0kbWx2kb4JB/Y5Z3ozaObvKuoOlwE9kkTSPF+ELTLxjxQyN9aNw8WkLH5Hlswe3ImKN7fbYSa+OFbdpx02lF42O0CSNj26ntDhwIqvZWkREQEREBERAWX6fS4reKfZaxn4g2V58pGrUFQdKNE7U+fnbPgkDpC9zXOwOBLMNAaUI27FlbEzyfvrYwPVlkB98n4EKyqA0NuiazQvbMW4nyl4DSSGjAxtKkCpq0nvU+tjKrHKL/APEf6jPzKtcnclLSwevZyPDAVZeUI/VWj1pW+QcfkqLoraxFNZZXGjBQPO5r2FteGIgncKqbtU0vN6aHxyNc2KQxteCC2gcADrw1zGvUSRwUxcd0xWWIRRA0GZJzc5x1ucd//QUgi3hnLzn6ruB+Cxu0NoLO7VVpZ4jEB/aVsVsiLo3taaFzSAdxIIBWXXrdtp5trPo8vOseygawkGjgDhcOjTDXOtKblOSsatnJ/eGKEwOPShPR7YnEkeBq3gBvVrVX0P0efATLNlI9uEMBqGNrXNwyLuGQ7VaFUTRERawREQEREBERAREQVjTqwPfG2VrhhhDy5p21FMQNNYFRTtKzHRVxtjRDCAHBuEl+TchSuVfgiKLtU02+yRFjGNJxFrQCd5AAqvZEVpEREBERAREQEREH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762000"/>
            <a:ext cx="160020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306251" y="4978019"/>
            <a:ext cx="7714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latin typeface="Impact" pitchFamily="34" charset="0"/>
              </a:rPr>
              <a:t>Sit  anywhere</a:t>
            </a:r>
            <a:endParaRPr lang="en-GB" sz="5400" b="1" dirty="0">
              <a:latin typeface="Impac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979" y="99130"/>
            <a:ext cx="749808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Impact" pitchFamily="34" charset="0"/>
              </a:rPr>
              <a:t>You will </a:t>
            </a:r>
            <a:r>
              <a:rPr lang="en-GB" sz="4800" b="1" dirty="0" smtClean="0">
                <a:solidFill>
                  <a:srgbClr val="FF0000"/>
                </a:solidFill>
                <a:latin typeface="Impact" pitchFamily="34" charset="0"/>
              </a:rPr>
              <a:t>need </a:t>
            </a:r>
          </a:p>
          <a:p>
            <a:r>
              <a:rPr lang="en-GB" sz="3500" b="1" dirty="0" smtClean="0">
                <a:latin typeface="Impact" pitchFamily="34" charset="0"/>
              </a:rPr>
              <a:t>* a </a:t>
            </a:r>
            <a:r>
              <a:rPr lang="en-GB" sz="3500" b="1" dirty="0" smtClean="0">
                <a:solidFill>
                  <a:srgbClr val="660066"/>
                </a:solidFill>
                <a:latin typeface="Impact" pitchFamily="34" charset="0"/>
              </a:rPr>
              <a:t>pen </a:t>
            </a:r>
          </a:p>
          <a:p>
            <a:r>
              <a:rPr lang="en-GB" sz="3500" b="1" dirty="0" smtClean="0">
                <a:latin typeface="Impact" pitchFamily="34" charset="0"/>
              </a:rPr>
              <a:t>* some </a:t>
            </a:r>
            <a:r>
              <a:rPr lang="en-GB" sz="3500" b="1" dirty="0" smtClean="0">
                <a:solidFill>
                  <a:srgbClr val="0000FF"/>
                </a:solidFill>
                <a:latin typeface="Impact" pitchFamily="34" charset="0"/>
              </a:rPr>
              <a:t>creative</a:t>
            </a:r>
            <a:r>
              <a:rPr lang="en-GB" sz="3500" b="1" dirty="0" smtClean="0">
                <a:latin typeface="Impact" pitchFamily="34" charset="0"/>
              </a:rPr>
              <a:t> energy!</a:t>
            </a:r>
            <a:endParaRPr lang="en-GB" sz="3500" b="1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25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292" y="11597"/>
            <a:ext cx="75296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008000"/>
                </a:solidFill>
                <a:latin typeface="Impact"/>
                <a:cs typeface="Impact"/>
              </a:rPr>
              <a:t>Building</a:t>
            </a:r>
            <a:r>
              <a:rPr lang="en-US" sz="6000" dirty="0" smtClean="0">
                <a:latin typeface="Impact"/>
                <a:cs typeface="Impact"/>
              </a:rPr>
              <a:t> a relationship.</a:t>
            </a:r>
            <a:endParaRPr lang="en-US" sz="6000" dirty="0">
              <a:latin typeface="Impact"/>
              <a:cs typeface="Impact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-4696" b="4696"/>
          <a:stretch/>
        </p:blipFill>
        <p:spPr>
          <a:xfrm>
            <a:off x="0" y="751440"/>
            <a:ext cx="9144000" cy="6099048"/>
          </a:xfrm>
          <a:prstGeom prst="rect">
            <a:avLst/>
          </a:prstGeom>
        </p:spPr>
      </p:pic>
      <p:sp>
        <p:nvSpPr>
          <p:cNvPr id="6" name="Action Button: Forward or Next 5">
            <a:hlinkClick r:id="rId3" highlightClick="1"/>
          </p:cNvPr>
          <p:cNvSpPr/>
          <p:nvPr/>
        </p:nvSpPr>
        <p:spPr>
          <a:xfrm>
            <a:off x="8317894" y="6279803"/>
            <a:ext cx="658533" cy="454718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28" y="3530600"/>
            <a:ext cx="4064000" cy="332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31" y="2702930"/>
            <a:ext cx="7784398" cy="833297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  <a:t>How can we </a:t>
            </a: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individually</a:t>
            </a:r>
            <a: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  <a:t>,  get students to be self regulators at </a:t>
            </a:r>
            <a:r>
              <a:rPr lang="en-US" sz="6000" dirty="0" smtClean="0">
                <a:solidFill>
                  <a:srgbClr val="FF0000"/>
                </a:solidFill>
                <a:latin typeface="Impact"/>
                <a:cs typeface="Impact"/>
              </a:rPr>
              <a:t>all</a:t>
            </a:r>
            <a: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  <a:t> times ?</a:t>
            </a:r>
            <a:b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</a:br>
            <a: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  <a:t/>
            </a:r>
            <a:b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</a:br>
            <a:endParaRPr lang="en-US" sz="6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4545" y="5221078"/>
            <a:ext cx="7784398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5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6943" y="54542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6217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7516"/>
          </a:xfrm>
        </p:spPr>
        <p:txBody>
          <a:bodyPr>
            <a:noAutofit/>
          </a:bodyPr>
          <a:lstStyle/>
          <a:p>
            <a:r>
              <a:rPr lang="en-GB" sz="6000" dirty="0" smtClean="0">
                <a:latin typeface="Impact"/>
                <a:cs typeface="Impact"/>
              </a:rPr>
              <a:t>GROUP </a:t>
            </a:r>
            <a:r>
              <a:rPr lang="en-GB" sz="6000" dirty="0" smtClean="0">
                <a:latin typeface="Impact"/>
                <a:cs typeface="Impact"/>
              </a:rPr>
              <a:t>Discussion</a:t>
            </a:r>
            <a:endParaRPr lang="en-GB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312469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184"/>
            <a:ext cx="9144000" cy="6225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022" y="959747"/>
            <a:ext cx="8513886" cy="833297"/>
          </a:xfrm>
        </p:spPr>
        <p:txBody>
          <a:bodyPr>
            <a:noAutofit/>
          </a:bodyPr>
          <a:lstStyle/>
          <a:p>
            <a:pPr algn="r"/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 Changing         </a:t>
            </a:r>
            <a:r>
              <a:rPr lang="en-US" sz="6000" b="1" dirty="0" smtClean="0">
                <a:solidFill>
                  <a:schemeClr val="bg1"/>
                </a:solidFill>
                <a:latin typeface="Impact"/>
                <a:cs typeface="Impact"/>
              </a:rPr>
              <a:t>g</a:t>
            </a:r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</a:t>
            </a:r>
            <a:b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</a:br>
            <a:r>
              <a:rPr lang="en-US" sz="6000" b="1" dirty="0" smtClean="0">
                <a:solidFill>
                  <a:srgbClr val="00B050"/>
                </a:solidFill>
                <a:latin typeface="Impact"/>
                <a:cs typeface="Impact"/>
              </a:rPr>
              <a:t> </a:t>
            </a:r>
            <a:r>
              <a:rPr lang="en-US" sz="6000" b="1" dirty="0" smtClean="0">
                <a:solidFill>
                  <a:srgbClr val="000000"/>
                </a:solidFill>
                <a:latin typeface="Impact"/>
                <a:cs typeface="Impact"/>
              </a:rPr>
              <a:t>behaviour</a:t>
            </a:r>
            <a:r>
              <a:rPr lang="en-US" sz="6000" dirty="0">
                <a:solidFill>
                  <a:srgbClr val="000000"/>
                </a:solidFill>
                <a:latin typeface="Impact"/>
                <a:cs typeface="Impact"/>
              </a:rPr>
              <a:t>.</a:t>
            </a:r>
            <a: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  <a:t/>
            </a:r>
            <a:br>
              <a:rPr lang="en-US" sz="6000" dirty="0" smtClean="0">
                <a:solidFill>
                  <a:srgbClr val="000000"/>
                </a:solidFill>
                <a:latin typeface="Impact"/>
                <a:cs typeface="Impact"/>
              </a:rPr>
            </a:br>
            <a:endParaRPr lang="en-US" sz="6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3078" y="4492621"/>
            <a:ext cx="8593014" cy="8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You do</a:t>
            </a:r>
          </a:p>
          <a:p>
            <a:r>
              <a:rPr lang="en-US" sz="5000" dirty="0">
                <a:solidFill>
                  <a:srgbClr val="000000"/>
                </a:solidFill>
                <a:latin typeface="Impact"/>
                <a:cs typeface="Impact"/>
              </a:rPr>
              <a:t>t</a:t>
            </a:r>
            <a:r>
              <a:rPr lang="en-US" sz="5000" dirty="0" smtClean="0">
                <a:solidFill>
                  <a:srgbClr val="000000"/>
                </a:solidFill>
                <a:latin typeface="Impact"/>
                <a:cs typeface="Impact"/>
              </a:rPr>
              <a:t>he talking!</a:t>
            </a:r>
            <a:endParaRPr lang="en-US" sz="5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>
              <a:solidFill>
                <a:srgbClr val="000000"/>
              </a:solidFill>
              <a:latin typeface="Impact"/>
              <a:cs typeface="Impact"/>
            </a:endParaRPr>
          </a:p>
          <a:p>
            <a:endParaRPr lang="en-US" sz="3000" dirty="0" smtClean="0">
              <a:solidFill>
                <a:srgbClr val="000000"/>
              </a:solidFill>
              <a:latin typeface="Impact"/>
              <a:cs typeface="Impact"/>
            </a:endParaRPr>
          </a:p>
          <a:p>
            <a:r>
              <a:rPr lang="en-GB" sz="3000" dirty="0"/>
              <a:t> </a:t>
            </a:r>
            <a:endParaRPr lang="en-US" sz="3000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476" y="5731366"/>
            <a:ext cx="1144298" cy="9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49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1 at 23.16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39" y="1677901"/>
            <a:ext cx="5420155" cy="286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326" y="5187077"/>
            <a:ext cx="2227897" cy="16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56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2" y="0"/>
            <a:ext cx="8571704" cy="68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94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0"/>
            <a:ext cx="8556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05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92100" y="0"/>
            <a:ext cx="855645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7292" y="266007"/>
            <a:ext cx="642816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Century Gothic"/>
                <a:cs typeface="Century Gothic"/>
              </a:rPr>
              <a:t>Make your expectations known</a:t>
            </a:r>
            <a:endParaRPr lang="en-US" sz="3200" b="1" dirty="0">
              <a:solidFill>
                <a:srgbClr val="0000FF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76987" y="1198050"/>
            <a:ext cx="466025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Century Gothic"/>
                <a:cs typeface="Century Gothic"/>
              </a:rPr>
              <a:t>Give honest feedback</a:t>
            </a:r>
            <a:endParaRPr lang="en-US" sz="3200" b="1" dirty="0">
              <a:solidFill>
                <a:srgbClr val="7030A0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292" y="2046399"/>
            <a:ext cx="60151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Make sure you offer a choice</a:t>
            </a:r>
            <a:endParaRPr lang="en-US" sz="32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4885" y="2722098"/>
            <a:ext cx="223811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Century Gothic"/>
                <a:cs typeface="Century Gothic"/>
              </a:rPr>
              <a:t>Be patient</a:t>
            </a:r>
            <a:endParaRPr lang="en-US" sz="3200" b="1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692" y="5572411"/>
            <a:ext cx="8646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Allow for small mistakes – that’s how we learn </a:t>
            </a:r>
            <a:endParaRPr lang="en-US" sz="3000" b="1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54934" y="4640503"/>
            <a:ext cx="667282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entury Gothic"/>
                <a:cs typeface="Century Gothic"/>
              </a:rPr>
              <a:t>Help them understand their cues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692" y="3567489"/>
            <a:ext cx="821330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Don’t tell them what to do, </a:t>
            </a:r>
            <a:r>
              <a:rPr lang="en-US" sz="32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they</a:t>
            </a:r>
            <a:r>
              <a:rPr lang="en-US" sz="3200" b="1" dirty="0" smtClean="0">
                <a:latin typeface="Century Gothic"/>
                <a:cs typeface="Century Gothic"/>
              </a:rPr>
              <a:t> decide</a:t>
            </a:r>
            <a:endParaRPr lang="en-US" sz="3200" b="1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8753"/>
          </a:xfrm>
        </p:spPr>
        <p:txBody>
          <a:bodyPr>
            <a:normAutofit fontScale="90000"/>
          </a:bodyPr>
          <a:lstStyle/>
          <a:p>
            <a:pPr algn="r"/>
            <a:r>
              <a:rPr lang="en-GB" sz="6000" dirty="0" smtClean="0">
                <a:latin typeface="Impact"/>
                <a:cs typeface="Impact"/>
              </a:rPr>
              <a:t>Consider …</a:t>
            </a:r>
            <a:endParaRPr lang="en-GB" sz="6000" dirty="0">
              <a:latin typeface="Impact"/>
              <a:cs typeface="Impac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44" y="2527300"/>
            <a:ext cx="3810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61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ight Arrow 83"/>
          <p:cNvSpPr/>
          <p:nvPr/>
        </p:nvSpPr>
        <p:spPr>
          <a:xfrm>
            <a:off x="7375231" y="5782863"/>
            <a:ext cx="1577975" cy="415925"/>
          </a:xfrm>
          <a:prstGeom prst="right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4" name="Picture 38" descr="http://www.couponclipinista.com/wp-content/uploads/2012/08/POSTI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2447925"/>
            <a:ext cx="2720975" cy="220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8" descr="http://www.couponclipinista.com/wp-content/uploads/2012/08/POSTI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11" y="2513014"/>
            <a:ext cx="2547399" cy="214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8" descr="http://www.couponclipinista.com/wp-content/uploads/2012/08/POSTI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2452689"/>
            <a:ext cx="2559050" cy="217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1" descr="http://www.artyit.co.uk/mariesplace/build3/images/gold-fra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9" y="209024"/>
            <a:ext cx="21558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61999" y="91437"/>
            <a:ext cx="6350253" cy="5508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b="1" dirty="0">
                <a:latin typeface="Century Gothic" charset="0"/>
              </a:rPr>
              <a:t>The </a:t>
            </a:r>
            <a:r>
              <a:rPr lang="en-GB" sz="3200" b="1" dirty="0">
                <a:solidFill>
                  <a:srgbClr val="FF0000"/>
                </a:solidFill>
                <a:latin typeface="Century Gothic" charset="0"/>
              </a:rPr>
              <a:t>5-Minute </a:t>
            </a:r>
            <a:r>
              <a:rPr lang="en-GB" sz="3200" b="1" dirty="0" smtClean="0">
                <a:latin typeface="Century Gothic" charset="0"/>
              </a:rPr>
              <a:t>Behaviour </a:t>
            </a:r>
            <a:r>
              <a:rPr lang="en-GB" sz="3200" b="1" dirty="0">
                <a:solidFill>
                  <a:srgbClr val="FF0000"/>
                </a:solidFill>
                <a:latin typeface="Century Gothic" charset="0"/>
              </a:rPr>
              <a:t>Fix</a:t>
            </a: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2459811" y="1200150"/>
            <a:ext cx="2189742" cy="1465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080" name="Rectangle 13"/>
          <p:cNvSpPr>
            <a:spLocks noChangeArrowheads="1"/>
          </p:cNvSpPr>
          <p:nvPr/>
        </p:nvSpPr>
        <p:spPr bwMode="auto">
          <a:xfrm>
            <a:off x="2984500" y="4538663"/>
            <a:ext cx="1187450" cy="218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092" name="Text Box 24"/>
          <p:cNvSpPr txBox="1">
            <a:spLocks noChangeArrowheads="1"/>
          </p:cNvSpPr>
          <p:nvPr/>
        </p:nvSpPr>
        <p:spPr bwMode="auto">
          <a:xfrm>
            <a:off x="126967" y="2162454"/>
            <a:ext cx="2290763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400" b="1" dirty="0" smtClean="0">
                <a:latin typeface="Century Gothic" panose="020B0502020202020204" pitchFamily="34" charset="0"/>
                <a:ea typeface="+mn-ea"/>
              </a:rPr>
              <a:t>The class picture? 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950" dirty="0" smtClean="0">
                <a:latin typeface="Century Gothic" panose="020B0502020202020204" pitchFamily="34" charset="0"/>
                <a:ea typeface="+mn-ea"/>
              </a:rPr>
              <a:t>(What key information do you have about the class and individuals?</a:t>
            </a:r>
          </a:p>
        </p:txBody>
      </p:sp>
      <p:sp>
        <p:nvSpPr>
          <p:cNvPr id="3082" name="Text Box 36"/>
          <p:cNvSpPr txBox="1">
            <a:spLocks noChangeArrowheads="1"/>
          </p:cNvSpPr>
          <p:nvPr/>
        </p:nvSpPr>
        <p:spPr bwMode="auto">
          <a:xfrm>
            <a:off x="7532714" y="6580651"/>
            <a:ext cx="15597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800" dirty="0" err="1">
                <a:latin typeface="Calibri"/>
                <a:cs typeface="Calibri"/>
              </a:rPr>
              <a:t>R.McGill</a:t>
            </a:r>
            <a:r>
              <a:rPr lang="en-GB" sz="800" dirty="0">
                <a:latin typeface="Calibri"/>
                <a:cs typeface="Calibri"/>
              </a:rPr>
              <a:t> 2014 - </a:t>
            </a:r>
            <a:r>
              <a:rPr lang="en-GB" sz="800" dirty="0">
                <a:solidFill>
                  <a:srgbClr val="0070C0"/>
                </a:solidFill>
                <a:latin typeface="Calibri"/>
                <a:cs typeface="Calibri"/>
                <a:hlinkClick r:id="rId5"/>
              </a:rPr>
              <a:t>@TeacherToolkit</a:t>
            </a:r>
            <a:endParaRPr lang="en-GB" sz="8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3083" name="Text Box 25"/>
          <p:cNvSpPr txBox="1">
            <a:spLocks noChangeArrowheads="1"/>
          </p:cNvSpPr>
          <p:nvPr/>
        </p:nvSpPr>
        <p:spPr bwMode="auto">
          <a:xfrm>
            <a:off x="2636838" y="874713"/>
            <a:ext cx="18780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400" b="1">
                <a:latin typeface="Century Gothic" charset="0"/>
              </a:rPr>
              <a:t>Seating Plan</a:t>
            </a:r>
          </a:p>
        </p:txBody>
      </p:sp>
      <p:sp>
        <p:nvSpPr>
          <p:cNvPr id="3084" name="TextBox 5"/>
          <p:cNvSpPr txBox="1">
            <a:spLocks noChangeArrowheads="1"/>
          </p:cNvSpPr>
          <p:nvPr/>
        </p:nvSpPr>
        <p:spPr bwMode="auto">
          <a:xfrm>
            <a:off x="2861265" y="548637"/>
            <a:ext cx="58439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100" i="1" dirty="0">
                <a:latin typeface="Century Gothic" charset="0"/>
                <a:cs typeface="Calibri" charset="0"/>
              </a:rPr>
              <a:t>… print and scribble your way to </a:t>
            </a:r>
            <a:r>
              <a:rPr lang="en-GB" sz="1100" i="1" dirty="0" smtClean="0">
                <a:latin typeface="Century Gothic" charset="0"/>
                <a:cs typeface="Calibri" charset="0"/>
              </a:rPr>
              <a:t>an improved, </a:t>
            </a:r>
            <a:r>
              <a:rPr lang="en-GB" sz="1100" i="1" dirty="0">
                <a:latin typeface="Century Gothic" charset="0"/>
                <a:cs typeface="Calibri" charset="0"/>
              </a:rPr>
              <a:t>student </a:t>
            </a:r>
            <a:r>
              <a:rPr lang="en-GB" sz="1100" i="1" dirty="0" smtClean="0">
                <a:latin typeface="Century Gothic" charset="0"/>
                <a:cs typeface="Calibri" charset="0"/>
              </a:rPr>
              <a:t>behaviour</a:t>
            </a:r>
            <a:r>
              <a:rPr lang="en-GB" sz="1100" dirty="0" smtClean="0">
                <a:latin typeface="Century Gothic" charset="0"/>
                <a:cs typeface="Calibri" charset="0"/>
              </a:rPr>
              <a:t> strategy.</a:t>
            </a:r>
            <a:endParaRPr lang="en-GB" sz="1100" dirty="0">
              <a:latin typeface="Century Gothic" charset="0"/>
              <a:cs typeface="Calibri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4740275" y="1182688"/>
            <a:ext cx="2208508" cy="1479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086" name="Rectangle 5"/>
          <p:cNvSpPr>
            <a:spLocks noChangeArrowheads="1"/>
          </p:cNvSpPr>
          <p:nvPr/>
        </p:nvSpPr>
        <p:spPr bwMode="auto">
          <a:xfrm>
            <a:off x="7034733" y="1200150"/>
            <a:ext cx="1897062" cy="1462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308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2944813"/>
            <a:ext cx="290353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4783138" y="865188"/>
            <a:ext cx="21145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400" b="1" dirty="0" smtClean="0">
                <a:latin typeface="Century Gothic" panose="020B0502020202020204" pitchFamily="34" charset="0"/>
                <a:ea typeface="+mn-ea"/>
              </a:rPr>
              <a:t>Starts and Ends </a:t>
            </a:r>
            <a:r>
              <a:rPr lang="en-GB" altLang="en-US" sz="950" dirty="0" smtClean="0">
                <a:latin typeface="Century Gothic" panose="020B0502020202020204" pitchFamily="34" charset="0"/>
                <a:ea typeface="+mn-ea"/>
              </a:rPr>
              <a:t>of lessons</a:t>
            </a:r>
          </a:p>
        </p:txBody>
      </p:sp>
      <p:sp>
        <p:nvSpPr>
          <p:cNvPr id="54" name="Text Box 25"/>
          <p:cNvSpPr txBox="1">
            <a:spLocks noChangeArrowheads="1"/>
          </p:cNvSpPr>
          <p:nvPr/>
        </p:nvSpPr>
        <p:spPr bwMode="auto">
          <a:xfrm>
            <a:off x="7014475" y="891536"/>
            <a:ext cx="1900447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400" b="1" dirty="0" smtClean="0">
                <a:latin typeface="Century Gothic" panose="020B0502020202020204" pitchFamily="34" charset="0"/>
                <a:ea typeface="+mn-ea"/>
              </a:rPr>
              <a:t>Transitions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950" dirty="0" smtClean="0">
                <a:latin typeface="Century Gothic" panose="020B0502020202020204" pitchFamily="34" charset="0"/>
                <a:ea typeface="+mn-ea"/>
              </a:rPr>
              <a:t>between activities</a:t>
            </a:r>
          </a:p>
        </p:txBody>
      </p:sp>
      <p:sp>
        <p:nvSpPr>
          <p:cNvPr id="55" name="Text Box 25"/>
          <p:cNvSpPr txBox="1">
            <a:spLocks noChangeArrowheads="1"/>
          </p:cNvSpPr>
          <p:nvPr/>
        </p:nvSpPr>
        <p:spPr bwMode="auto">
          <a:xfrm>
            <a:off x="2730500" y="2901950"/>
            <a:ext cx="1778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4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+mn-ea"/>
              </a:rPr>
              <a:t>Assertiveness?</a:t>
            </a:r>
            <a:endParaRPr lang="en-GB" altLang="en-US" sz="950" dirty="0" smtClean="0">
              <a:solidFill>
                <a:srgbClr val="FF0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56" name="Text Box 25"/>
          <p:cNvSpPr txBox="1">
            <a:spLocks noChangeArrowheads="1"/>
          </p:cNvSpPr>
          <p:nvPr/>
        </p:nvSpPr>
        <p:spPr bwMode="auto">
          <a:xfrm>
            <a:off x="4851400" y="2822575"/>
            <a:ext cx="16684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400" b="1" dirty="0" smtClean="0">
                <a:latin typeface="Century Gothic" panose="020B0502020202020204" pitchFamily="34" charset="0"/>
                <a:ea typeface="+mn-ea"/>
              </a:rPr>
              <a:t>Relationships?</a:t>
            </a:r>
            <a:endParaRPr lang="en-GB" altLang="en-US" sz="950" dirty="0" smtClean="0"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57" name="Text Box 25"/>
          <p:cNvSpPr txBox="1">
            <a:spLocks noChangeArrowheads="1"/>
          </p:cNvSpPr>
          <p:nvPr/>
        </p:nvSpPr>
        <p:spPr bwMode="auto">
          <a:xfrm>
            <a:off x="6845300" y="2763838"/>
            <a:ext cx="177800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400" b="1" dirty="0" smtClean="0">
                <a:latin typeface="Century Gothic" panose="020B0502020202020204" pitchFamily="34" charset="0"/>
                <a:ea typeface="+mn-ea"/>
              </a:rPr>
              <a:t>Teacher support?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950" dirty="0" smtClean="0">
                <a:latin typeface="Century Gothic" panose="020B0502020202020204" pitchFamily="34" charset="0"/>
                <a:ea typeface="+mn-ea"/>
              </a:rPr>
              <a:t>     in review of this plan</a:t>
            </a:r>
          </a:p>
        </p:txBody>
      </p:sp>
      <p:sp>
        <p:nvSpPr>
          <p:cNvPr id="3094" name="Text Box 25"/>
          <p:cNvSpPr txBox="1">
            <a:spLocks noChangeArrowheads="1"/>
          </p:cNvSpPr>
          <p:nvPr/>
        </p:nvSpPr>
        <p:spPr bwMode="auto">
          <a:xfrm>
            <a:off x="496342" y="4053685"/>
            <a:ext cx="216116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200" b="1" dirty="0" smtClean="0">
                <a:latin typeface="Century Gothic" charset="0"/>
              </a:rPr>
              <a:t>  </a:t>
            </a:r>
            <a:r>
              <a:rPr lang="en-GB" sz="1200" b="1" dirty="0" smtClean="0">
                <a:solidFill>
                  <a:srgbClr val="FF0000"/>
                </a:solidFill>
                <a:latin typeface="Century Gothic" charset="0"/>
              </a:rPr>
              <a:t>Rules</a:t>
            </a:r>
            <a:r>
              <a:rPr lang="en-GB" sz="1200" b="1" dirty="0" smtClean="0">
                <a:latin typeface="Century Gothic" charset="0"/>
              </a:rPr>
              <a:t>            </a:t>
            </a:r>
            <a:r>
              <a:rPr lang="en-GB" sz="1200" b="1" dirty="0">
                <a:solidFill>
                  <a:srgbClr val="008000"/>
                </a:solidFill>
                <a:latin typeface="Century Gothic" charset="0"/>
              </a:rPr>
              <a:t>Expectations</a:t>
            </a:r>
            <a:endParaRPr lang="en-GB" sz="1200" dirty="0">
              <a:solidFill>
                <a:srgbClr val="008000"/>
              </a:solidFill>
              <a:latin typeface="Century Gothic" charset="0"/>
            </a:endParaRPr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6811485" y="2304162"/>
            <a:ext cx="503238" cy="268288"/>
          </a:xfrm>
          <a:prstGeom prst="rightArrow">
            <a:avLst>
              <a:gd name="adj1" fmla="val 50000"/>
              <a:gd name="adj2" fmla="val 468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096" name="AutoShape 23"/>
          <p:cNvSpPr>
            <a:spLocks noChangeArrowheads="1"/>
          </p:cNvSpPr>
          <p:nvPr/>
        </p:nvSpPr>
        <p:spPr bwMode="auto">
          <a:xfrm>
            <a:off x="2343737" y="1240454"/>
            <a:ext cx="503238" cy="268288"/>
          </a:xfrm>
          <a:prstGeom prst="rightArrow">
            <a:avLst>
              <a:gd name="adj1" fmla="val 50000"/>
              <a:gd name="adj2" fmla="val 468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097" name="AutoShape 23"/>
          <p:cNvSpPr>
            <a:spLocks noChangeArrowheads="1"/>
          </p:cNvSpPr>
          <p:nvPr/>
        </p:nvSpPr>
        <p:spPr bwMode="auto">
          <a:xfrm>
            <a:off x="4525467" y="1825315"/>
            <a:ext cx="334837" cy="268287"/>
          </a:xfrm>
          <a:prstGeom prst="rightArrow">
            <a:avLst>
              <a:gd name="adj1" fmla="val 50000"/>
              <a:gd name="adj2" fmla="val 468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101" name="AutoShape 23"/>
          <p:cNvSpPr>
            <a:spLocks noChangeArrowheads="1"/>
          </p:cNvSpPr>
          <p:nvPr/>
        </p:nvSpPr>
        <p:spPr bwMode="auto">
          <a:xfrm rot="10800000">
            <a:off x="6437623" y="2930135"/>
            <a:ext cx="503238" cy="268288"/>
          </a:xfrm>
          <a:prstGeom prst="rightArrow">
            <a:avLst>
              <a:gd name="adj1" fmla="val 50000"/>
              <a:gd name="adj2" fmla="val 468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102" name="Rectangle 13"/>
          <p:cNvSpPr>
            <a:spLocks noChangeArrowheads="1"/>
          </p:cNvSpPr>
          <p:nvPr/>
        </p:nvSpPr>
        <p:spPr bwMode="auto">
          <a:xfrm>
            <a:off x="4171950" y="4678363"/>
            <a:ext cx="1187450" cy="1839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103" name="Rectangle 13"/>
          <p:cNvSpPr>
            <a:spLocks noChangeArrowheads="1"/>
          </p:cNvSpPr>
          <p:nvPr/>
        </p:nvSpPr>
        <p:spPr bwMode="auto">
          <a:xfrm>
            <a:off x="5359400" y="4840289"/>
            <a:ext cx="1187450" cy="1502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104" name="Rectangle 13"/>
          <p:cNvSpPr>
            <a:spLocks noChangeArrowheads="1"/>
          </p:cNvSpPr>
          <p:nvPr/>
        </p:nvSpPr>
        <p:spPr bwMode="auto">
          <a:xfrm>
            <a:off x="6546212" y="5306123"/>
            <a:ext cx="833220" cy="81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78" name="Right Arrow 77"/>
          <p:cNvSpPr/>
          <p:nvPr/>
        </p:nvSpPr>
        <p:spPr>
          <a:xfrm>
            <a:off x="6528766" y="5002430"/>
            <a:ext cx="2205037" cy="415925"/>
          </a:xfrm>
          <a:prstGeom prst="rightArrow">
            <a:avLst/>
          </a:prstGeom>
          <a:solidFill>
            <a:srgbClr val="FF666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112" name="Picture 7"/>
          <p:cNvPicPr>
            <a:picLocks noChangeAspect="1"/>
          </p:cNvPicPr>
          <p:nvPr/>
        </p:nvPicPr>
        <p:blipFill rotWithShape="1"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r="-22926"/>
          <a:stretch/>
        </p:blipFill>
        <p:spPr bwMode="auto">
          <a:xfrm>
            <a:off x="175180" y="5100637"/>
            <a:ext cx="2195513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 Box 25"/>
          <p:cNvSpPr txBox="1">
            <a:spLocks noChangeArrowheads="1"/>
          </p:cNvSpPr>
          <p:nvPr/>
        </p:nvSpPr>
        <p:spPr bwMode="auto">
          <a:xfrm>
            <a:off x="444500" y="4822825"/>
            <a:ext cx="22288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1200" b="1" dirty="0" smtClean="0">
                <a:latin typeface="Century Gothic" panose="020B0502020202020204" pitchFamily="34" charset="0"/>
                <a:ea typeface="+mn-ea"/>
              </a:rPr>
              <a:t>Rewards and Sanctions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GB" altLang="en-US" sz="950" dirty="0" smtClean="0">
                <a:latin typeface="Century Gothic" panose="020B0502020202020204" pitchFamily="34" charset="0"/>
                <a:ea typeface="+mn-ea"/>
              </a:rPr>
              <a:t>5:1 ratio</a:t>
            </a:r>
          </a:p>
        </p:txBody>
      </p:sp>
      <p:sp>
        <p:nvSpPr>
          <p:cNvPr id="85" name="Text Box 25"/>
          <p:cNvSpPr txBox="1">
            <a:spLocks noChangeArrowheads="1"/>
          </p:cNvSpPr>
          <p:nvPr/>
        </p:nvSpPr>
        <p:spPr bwMode="auto">
          <a:xfrm>
            <a:off x="7250441" y="5822240"/>
            <a:ext cx="17192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Century Gothic" charset="0"/>
              </a:rPr>
              <a:t>Step 5 – Referral</a:t>
            </a:r>
            <a:endParaRPr lang="en-GB" sz="9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44" name="Picture 7"/>
          <p:cNvPicPr>
            <a:picLocks noChangeAspect="1"/>
          </p:cNvPicPr>
          <p:nvPr/>
        </p:nvPicPr>
        <p:blipFill rotWithShape="1"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r="-22926"/>
          <a:stretch/>
        </p:blipFill>
        <p:spPr bwMode="auto">
          <a:xfrm>
            <a:off x="1839384" y="5750495"/>
            <a:ext cx="1282239" cy="102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107756" y="4844335"/>
            <a:ext cx="2651320" cy="1928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6" name="Rectangle 13"/>
          <p:cNvSpPr>
            <a:spLocks noChangeArrowheads="1"/>
          </p:cNvSpPr>
          <p:nvPr/>
        </p:nvSpPr>
        <p:spPr bwMode="auto">
          <a:xfrm>
            <a:off x="7379433" y="5306123"/>
            <a:ext cx="883196" cy="576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4853928" y="1004334"/>
            <a:ext cx="1715299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 eaLnBrk="1" hangingPunct="1">
              <a:lnSpc>
                <a:spcPct val="300000"/>
              </a:lnSpc>
              <a:spcBef>
                <a:spcPct val="50000"/>
              </a:spcBef>
              <a:buAutoNum type="arabicPeriod"/>
              <a:defRPr/>
            </a:pPr>
            <a:r>
              <a:rPr lang="en-GB" altLang="en-US" sz="10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+mn-ea"/>
              </a:rPr>
              <a:t>Ready </a:t>
            </a:r>
          </a:p>
          <a:p>
            <a:pPr eaLnBrk="1" hangingPunct="1">
              <a:lnSpc>
                <a:spcPct val="300000"/>
              </a:lnSpc>
              <a:spcBef>
                <a:spcPct val="50000"/>
              </a:spcBef>
              <a:buNone/>
              <a:defRPr/>
            </a:pPr>
            <a:r>
              <a:rPr lang="en-GB" altLang="en-US" sz="1000" b="1" dirty="0" smtClean="0">
                <a:solidFill>
                  <a:srgbClr val="FF6600"/>
                </a:solidFill>
                <a:latin typeface="Century Gothic" panose="020B0502020202020204" pitchFamily="34" charset="0"/>
                <a:ea typeface="+mn-ea"/>
              </a:rPr>
              <a:t>2. Respectful </a:t>
            </a:r>
          </a:p>
          <a:p>
            <a:pPr eaLnBrk="1" hangingPunct="1">
              <a:lnSpc>
                <a:spcPct val="300000"/>
              </a:lnSpc>
              <a:spcBef>
                <a:spcPct val="50000"/>
              </a:spcBef>
              <a:buNone/>
              <a:defRPr/>
            </a:pPr>
            <a:r>
              <a:rPr lang="en-GB" altLang="en-US" sz="1000" b="1" dirty="0" smtClean="0">
                <a:solidFill>
                  <a:srgbClr val="008000"/>
                </a:solidFill>
                <a:latin typeface="Century Gothic" panose="020B0502020202020204" pitchFamily="34" charset="0"/>
                <a:ea typeface="+mn-ea"/>
              </a:rPr>
              <a:t>3. Safe</a:t>
            </a:r>
            <a:endParaRPr lang="en-GB" altLang="en-US" sz="1000" dirty="0" smtClean="0">
              <a:solidFill>
                <a:srgbClr val="008000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48" name="AutoShape 23"/>
          <p:cNvSpPr>
            <a:spLocks noChangeArrowheads="1"/>
          </p:cNvSpPr>
          <p:nvPr/>
        </p:nvSpPr>
        <p:spPr bwMode="auto">
          <a:xfrm rot="10800000">
            <a:off x="4459776" y="3286900"/>
            <a:ext cx="399948" cy="268288"/>
          </a:xfrm>
          <a:prstGeom prst="rightArrow">
            <a:avLst>
              <a:gd name="adj1" fmla="val 50000"/>
              <a:gd name="adj2" fmla="val 468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9" name="AutoShape 23"/>
          <p:cNvSpPr>
            <a:spLocks noChangeArrowheads="1"/>
          </p:cNvSpPr>
          <p:nvPr/>
        </p:nvSpPr>
        <p:spPr bwMode="auto">
          <a:xfrm rot="10800000">
            <a:off x="2676801" y="3672856"/>
            <a:ext cx="315847" cy="268288"/>
          </a:xfrm>
          <a:prstGeom prst="rightArrow">
            <a:avLst>
              <a:gd name="adj1" fmla="val 50000"/>
              <a:gd name="adj2" fmla="val 468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0" name="AutoShape 23"/>
          <p:cNvSpPr>
            <a:spLocks noChangeArrowheads="1"/>
          </p:cNvSpPr>
          <p:nvPr/>
        </p:nvSpPr>
        <p:spPr bwMode="auto">
          <a:xfrm rot="5400000">
            <a:off x="8037994" y="2545181"/>
            <a:ext cx="337175" cy="268288"/>
          </a:xfrm>
          <a:prstGeom prst="rightArrow">
            <a:avLst>
              <a:gd name="adj1" fmla="val 50000"/>
              <a:gd name="adj2" fmla="val 468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1" name="AutoShape 23"/>
          <p:cNvSpPr>
            <a:spLocks noChangeArrowheads="1"/>
          </p:cNvSpPr>
          <p:nvPr/>
        </p:nvSpPr>
        <p:spPr bwMode="auto">
          <a:xfrm rot="5400000">
            <a:off x="2318261" y="4854368"/>
            <a:ext cx="503238" cy="268288"/>
          </a:xfrm>
          <a:prstGeom prst="rightArrow">
            <a:avLst>
              <a:gd name="adj1" fmla="val 50000"/>
              <a:gd name="adj2" fmla="val 468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2" name="AutoShape 23"/>
          <p:cNvSpPr>
            <a:spLocks noChangeArrowheads="1"/>
          </p:cNvSpPr>
          <p:nvPr/>
        </p:nvSpPr>
        <p:spPr bwMode="auto">
          <a:xfrm>
            <a:off x="2677382" y="6371506"/>
            <a:ext cx="503237" cy="268287"/>
          </a:xfrm>
          <a:prstGeom prst="rightArrow">
            <a:avLst>
              <a:gd name="adj1" fmla="val 50000"/>
              <a:gd name="adj2" fmla="val 468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254625" y="4663730"/>
            <a:ext cx="3282950" cy="415925"/>
            <a:chOff x="5254625" y="4663730"/>
            <a:chExt cx="3282950" cy="415925"/>
          </a:xfrm>
        </p:grpSpPr>
        <p:sp>
          <p:nvSpPr>
            <p:cNvPr id="76" name="Right Arrow 75"/>
            <p:cNvSpPr/>
            <p:nvPr/>
          </p:nvSpPr>
          <p:spPr>
            <a:xfrm>
              <a:off x="5370513" y="4663730"/>
              <a:ext cx="3167062" cy="415925"/>
            </a:xfrm>
            <a:prstGeom prst="rightArrow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7" name="Text Box 25"/>
            <p:cNvSpPr txBox="1">
              <a:spLocks noChangeArrowheads="1"/>
            </p:cNvSpPr>
            <p:nvPr/>
          </p:nvSpPr>
          <p:spPr bwMode="auto">
            <a:xfrm>
              <a:off x="5254625" y="4711044"/>
              <a:ext cx="209550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400" b="1" dirty="0">
                  <a:latin typeface="Century Gothic" charset="0"/>
                </a:rPr>
                <a:t>Step 3 – Last Chance</a:t>
              </a:r>
              <a:endParaRPr lang="en-GB" sz="900" dirty="0">
                <a:latin typeface="Century Gothic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51313" y="4451333"/>
            <a:ext cx="4154487" cy="415925"/>
            <a:chOff x="4151313" y="4451333"/>
            <a:chExt cx="4154487" cy="415925"/>
          </a:xfrm>
        </p:grpSpPr>
        <p:sp>
          <p:nvSpPr>
            <p:cNvPr id="74" name="Right Arrow 73"/>
            <p:cNvSpPr/>
            <p:nvPr/>
          </p:nvSpPr>
          <p:spPr>
            <a:xfrm>
              <a:off x="4171950" y="4451333"/>
              <a:ext cx="4133850" cy="415925"/>
            </a:xfrm>
            <a:prstGeom prst="rightArrow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5" name="Text Box 25"/>
            <p:cNvSpPr txBox="1">
              <a:spLocks noChangeArrowheads="1"/>
            </p:cNvSpPr>
            <p:nvPr/>
          </p:nvSpPr>
          <p:spPr bwMode="auto">
            <a:xfrm>
              <a:off x="4151313" y="4487535"/>
              <a:ext cx="183197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en-GB" altLang="en-US" sz="1400" b="1" dirty="0" smtClean="0">
                  <a:latin typeface="Century Gothic" panose="020B0502020202020204" pitchFamily="34" charset="0"/>
                  <a:ea typeface="+mn-ea"/>
                </a:rPr>
                <a:t>Step 2 - Caution</a:t>
              </a:r>
              <a:endParaRPr lang="en-GB" altLang="en-US" sz="950" dirty="0" smtClean="0"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52750" y="4243388"/>
            <a:ext cx="5146675" cy="415925"/>
            <a:chOff x="2952750" y="4243388"/>
            <a:chExt cx="5146675" cy="415925"/>
          </a:xfrm>
        </p:grpSpPr>
        <p:sp>
          <p:nvSpPr>
            <p:cNvPr id="7" name="Right Arrow 6"/>
            <p:cNvSpPr/>
            <p:nvPr/>
          </p:nvSpPr>
          <p:spPr>
            <a:xfrm>
              <a:off x="2973388" y="4243388"/>
              <a:ext cx="5126037" cy="415925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2" name="Text Box 25"/>
            <p:cNvSpPr txBox="1">
              <a:spLocks noChangeArrowheads="1"/>
            </p:cNvSpPr>
            <p:nvPr/>
          </p:nvSpPr>
          <p:spPr bwMode="auto">
            <a:xfrm>
              <a:off x="2952750" y="4284663"/>
              <a:ext cx="1830388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en-GB" altLang="en-US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rPr>
                <a:t>Step 1 - Reminder</a:t>
              </a:r>
              <a:endParaRPr lang="en-GB" altLang="en-US" sz="950" dirty="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sp>
        <p:nvSpPr>
          <p:cNvPr id="79" name="Text Box 25"/>
          <p:cNvSpPr txBox="1">
            <a:spLocks noChangeArrowheads="1"/>
          </p:cNvSpPr>
          <p:nvPr/>
        </p:nvSpPr>
        <p:spPr bwMode="auto">
          <a:xfrm>
            <a:off x="6474339" y="5028798"/>
            <a:ext cx="2284631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400" b="1" dirty="0">
                <a:solidFill>
                  <a:schemeClr val="bg1"/>
                </a:solidFill>
                <a:latin typeface="Century Gothic" charset="0"/>
              </a:rPr>
              <a:t>Step 4 – Internal Referral</a:t>
            </a:r>
            <a:endParaRPr lang="en-GB" sz="9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4409" y="1934144"/>
            <a:ext cx="728562" cy="7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0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data:image/jpeg;base64,/9j/4AAQSkZJRgABAQAAAQABAAD/2wCEAAkGBxASERUUEBIWFRUUFRsZFRgYGBUYGBcUGBcYGhwYFxQYHCggHhwqHBgdITEhJSkrLi4uHh8zRDUsNyotOisBCgoKDg0OGxAQGiwfHBwvLCwsLCw3LCwsLCwsLCsrLCwsLCssKywsLCwsLCssKywsKysrKysrKysrLCsrKysrK//AABEIAIYAhgMBIgACEQEDEQH/xAAbAAEAAwEBAQEAAAAAAAAAAAAABQYHBAMBAv/EAEIQAAEDAQQFCAYIBgIDAAAAAAEAAgMRBAUSIQYxQVFxBxMiMmGBkaEjUnKSscEUJEJigrLC0VNjc6LT8NLhFTM0/8QAFwEBAQEBAAAAAAAAAAAAAAAAAAIBA//EAB8RAQEAAgICAwEAAAAAAAAAAAABAjERQQMTEiFRIv/aAAwDAQACEQMRAD8A3FERAREQERfCg4byvaKDrmriKhozce7YO0qv2nSWd3/ra2MdvTd8gOGfFRtuJ56XFrxkE8NXlRRtuvOKIEvOY2AVPfTV3rlcrzw6zCccpSW8J3daZ/AHCP7aLmfn1i53tOc78xKh7JbLZajSyWYkasTswOJyaD3kqYg0LvKTOW0sj7G9IjwAHms+OVb8sY8jZYzrY33W/svn0SL+Gz3W/su08n1q1i8CT/TI8+cPwUbbbmtlmlY2S0NeHhxyBr0cOZqNWewpcbCZSuuOreoXN9lzm+QIC9bBpbLHKA93OQg4Xl3WBJoS0jXTaD2jWoa8L0dCKPZiJGRb4ZtOrM02q16C3E0RCWZlXk9DEDkB9oB2ok1z15BbhyzPhcAvqBF1chERAREQEREBERBVNKNGJZnGSzytYXUMjS09MtyyeD0agAHI7DvrS7xiYLPVow5gneOkK181ryzXSWy4H2mMDWC9o3teK14YsQ7iuec7dML0tFl0hgjhiawOeWxtFGigFGjKpoFzS6UTHqRMbxLn+Qw081WZLxiaBieASKgVzz3AZr9snkdmyz2hw3iGSh4EjNZ8srpvxxidOklq/le4/wDyKHlvGW0TPfLh9GBGMIIHrE0JOvEB+Fc094iPOaOaIb3xSNHiRRcgtGCyukGt9SOL3ZfEKbcu2yY9JrQmxfSLXJO4VZCcLNxfnnxGZ90rRFCaG3b9HscTPtOGN53ufnnwFBwAU2u0nEcreaIiLWCIiAiIgIiICIiAqbptB6aNw+3E9p/CQW/ncrkq3ppH0YnbpKe80hTlpuO3jyeWOFtiieyNgfQhzgBiLmuLSS7XsVqVV5OJPqjmfwp5Wnvdzn61als0XbkvWfm4JX+pG93g0lZhNZsctls/rPbX2RQE+6XHuWg6XPpZX/eLG8QZG18qqn6NR85ejTsijJHtUI+Enkpy2rHVaQAvqIrQIiICIiAiIgIi+IPqKtX7plZ7OCGh0zv5Yq0HcZOqPMqrR6bW60HoxiNm9m7te8Z/hAVTG1UwtaaSoHS97fo/WFRIwgVFTVwbkPxLO77vG15kmrd7nlxP4SQO7NRd3Xa6V3Oc5GDtphLvAalXqvC542icnT6G1s2/SOc99jW/CNXJZBbbMYxibaOadrLui0uPEdLZqXVo/pra2uwSzRyNBoOcBDney8U8wVnrshfHdrvpofQM7Zm/BygNAWVtlpd2AfAfpS/NKIbQ2OIdGTnQcNQ4UDXVzHwNF68nRHO2vMVxNy20xSZ03LlZ/SeLMV5REVIEREBERAREQc9utbIY3SSuwsY0ucTsAWY27TeS1PwCNwjJo1jTmRvf/tFfdMLC6exTxsFXOjOEesW0cG99Kd6xK5bzMBqGh7Xb+sB913yK6eOR08clTN8z2oZNY5rBtbmSO0jUF43DYpn9IPcxn5uAOXevW8dJGuaGwmjnDOooWjsG/tCj7rmnxhsLjXbXMAbyCuzulb7upucjpiOx+Y4NpT4LmuSxWd9C99X+r1afMr3vq6539PEH0HV6tOFSvxclztcBJIQdrWg5DtJG1B80gFmB2mSn2Tq9quXzS4fouQcPSffzBP3dnzXXeNwMdV0ZwO2+qf2VOtc5aS0UJBpUGo7iNawW/SCGysbiecD/ALOHrE9jdvHzXlyUWl3/AJL24njwLTUnfl5qnASSvHWkeaAbTuArsHgFpnJFcoZJPLIPSsoxtDk1ri7FxJLBmozs05536agiIuLgIiICIiAiIg+UWT8p9wxx2iJ9nAaZg8yN1Nc9rowHD1ScZrvyWsqhcqA6Vl4v+Mac2fcVjeKyu0WZzQOcY5teriBANPVdqPELuue9HWeoDQ9pNTXrdzto7D4rYdGbDFLYImSsa9rgSQ4AjNx2FRF5cmVkeSYHvhO6uNncHdIe9TsXWeT9dJ5J2oN8aRh7MLA5oI6ZpXLdkoiyXy6I1ir2g5NPdrU/pboZNY2tPOMe2QltaEUOQz7iT3FNE9BDa3yCScMEeAnA2pOPFqLjQdXcVXsirnOFfvO+558nHC0/ZbqPE6z/ALkp/Rbk8tVqo+YGzw73D0jx92M6uLvAhLxuSCyhkkYLnw2lrg95q4mN5LRlQDpNGoBbbFIHAObmHAEHeDmFz9nOkZZfip3no/ZrHYXMs8eH0kRLjm9x56MVc7br4Lj5OH+ltQ3uB8HvHzVk0sb9TlPqtD/ccHfpVS0AlpbJ2+sHU7n1/UuV2jpoiIipIiIgIiICIiAqBynH0tkH9U+Dof3V/WdcpklbTZm+qx599zf8azLTcdrVoYa2GD2T+YqbUBoK6tij7C8eD3KfSMqncqMVbGHbWuNO+N/zoubk3PpLT7MPxmUjykD6kfbb5hw+ahOTiSks33oGH3S7/ks7V0h9IelA87pg7uE4J8lfdBbbzthiqaujrG7fWMlufEAHvCoN552GQ7eYLu/Di+KsfJfIfrTPs84yT8T2YCPCJpp29qnDas1p0kbWx2kb4JB/Y5Z3ozaObvKuoOlwE9kkTSPF+ELTLxjxQyN9aNw8WkLH5Hlswe3ImKN7fbYSa+OFbdpx02lF42O0CSNj26ntDhwIqvZWkREQEREBERAWX6fS4reKfZaxn4g2V58pGrUFQdKNE7U+fnbPgkDpC9zXOwOBLMNAaUI27FlbEzyfvrYwPVlkB98n4EKyqA0NuiazQvbMW4nyl4DSSGjAxtKkCpq0nvU+tjKrHKL/APEf6jPzKtcnclLSwevZyPDAVZeUI/VWj1pW+QcfkqLoraxFNZZXGjBQPO5r2FteGIgncKqbtU0vN6aHxyNc2KQxteCC2gcADrw1zGvUSRwUxcd0xWWIRRA0GZJzc5x1ucd//QUgi3hnLzn6ruB+Cxu0NoLO7VVpZ4jEB/aVsVsiLo3taaFzSAdxIIBWXXrdtp5trPo8vOseygawkGjgDhcOjTDXOtKblOSsatnJ/eGKEwOPShPR7YnEkeBq3gBvVrVX0P0efATLNlI9uEMBqGNrXNwyLuGQ7VaFUTRERawREQEREBERAREQVjTqwPfG2VrhhhDy5p21FMQNNYFRTtKzHRVxtjRDCAHBuEl+TchSuVfgiKLtU02+yRFjGNJxFrQCd5AAqvZEVpEREBERAREQEREH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762000"/>
            <a:ext cx="160020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1662"/>
            <a:ext cx="9144000" cy="5715000"/>
          </a:xfrm>
          <a:prstGeom prst="rect">
            <a:avLst/>
          </a:prstGeom>
        </p:spPr>
      </p:pic>
      <p:sp>
        <p:nvSpPr>
          <p:cNvPr id="3" name="Action Button: Forward or Next 2">
            <a:hlinkClick r:id="rId4" highlightClick="1"/>
          </p:cNvPr>
          <p:cNvSpPr/>
          <p:nvPr/>
        </p:nvSpPr>
        <p:spPr>
          <a:xfrm>
            <a:off x="7714239" y="6170044"/>
            <a:ext cx="815327" cy="517437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0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606" y="5870"/>
            <a:ext cx="5931394" cy="334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66" y="117840"/>
            <a:ext cx="8229600" cy="1143000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00B050"/>
                </a:solidFill>
                <a:latin typeface="Impact" pitchFamily="34" charset="0"/>
              </a:rPr>
              <a:t>CONSISTENCY</a:t>
            </a:r>
            <a:endParaRPr lang="en-GB" dirty="0">
              <a:latin typeface="Impac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028856"/>
            <a:ext cx="740599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GB" sz="3600" b="1" dirty="0" smtClean="0">
                <a:latin typeface="Century Gothic"/>
                <a:cs typeface="Century Gothic"/>
              </a:rPr>
              <a:t>Break time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>
                <a:latin typeface="Century Gothic"/>
                <a:cs typeface="Century Gothic"/>
              </a:rPr>
              <a:t>Lesson change over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>
                <a:latin typeface="Century Gothic"/>
                <a:cs typeface="Century Gothic"/>
              </a:rPr>
              <a:t>At your door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>
                <a:latin typeface="Century Gothic"/>
                <a:cs typeface="Century Gothic"/>
              </a:rPr>
              <a:t>Lunch time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Teamwork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>
                <a:latin typeface="Century Gothic"/>
                <a:cs typeface="Century Gothic"/>
              </a:rPr>
              <a:t>On duty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>
                <a:latin typeface="Century Gothic"/>
                <a:cs typeface="Century Gothic"/>
              </a:rPr>
              <a:t>Always follow up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3600" b="1" dirty="0" smtClean="0">
                <a:latin typeface="Century Gothic"/>
                <a:cs typeface="Century Gothic"/>
              </a:rPr>
              <a:t>Non verbal communication</a:t>
            </a:r>
            <a:endParaRPr lang="en-GB" sz="3600" dirty="0" smtClean="0">
              <a:latin typeface="Impac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94593" y="213246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6000" dirty="0" smtClean="0">
                <a:latin typeface="Impact" pitchFamily="34" charset="0"/>
                <a:ea typeface="Impact" pitchFamily="34" charset="0"/>
                <a:cs typeface="Impact" pitchFamily="34" charset="0"/>
              </a:rPr>
              <a:t>Any</a:t>
            </a:r>
            <a:r>
              <a:rPr lang="en-US" altLang="en-US" sz="6000" dirty="0" smtClean="0">
                <a:solidFill>
                  <a:srgbClr val="FF0000"/>
                </a:solidFill>
                <a:latin typeface="Impact" pitchFamily="34" charset="0"/>
                <a:ea typeface="Impact" pitchFamily="34" charset="0"/>
                <a:cs typeface="Impact" pitchFamily="34" charset="0"/>
              </a:rPr>
              <a:t> questions?</a:t>
            </a:r>
            <a:r>
              <a:rPr lang="en-US" altLang="en-US" sz="10000" dirty="0" smtClean="0">
                <a:solidFill>
                  <a:srgbClr val="FF0000"/>
                </a:solidFill>
                <a:latin typeface="Impact" pitchFamily="34" charset="0"/>
                <a:ea typeface="Impact" pitchFamily="34" charset="0"/>
                <a:cs typeface="Impact" pitchFamily="34" charset="0"/>
              </a:rPr>
              <a:t/>
            </a:r>
            <a:br>
              <a:rPr lang="en-US" altLang="en-US" sz="10000" dirty="0" smtClean="0">
                <a:solidFill>
                  <a:srgbClr val="FF0000"/>
                </a:solidFill>
                <a:latin typeface="Impact" pitchFamily="34" charset="0"/>
                <a:ea typeface="Impact" pitchFamily="34" charset="0"/>
                <a:cs typeface="Impact" pitchFamily="34" charset="0"/>
              </a:rPr>
            </a:br>
            <a:endParaRPr lang="en-US" altLang="en-US" sz="2000" dirty="0" smtClean="0">
              <a:solidFill>
                <a:srgbClr val="FF0000"/>
              </a:solidFill>
              <a:latin typeface="Impact" pitchFamily="34" charset="0"/>
              <a:ea typeface="Impact" pitchFamily="34" charset="0"/>
              <a:cs typeface="Impac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6500"/>
            <a:ext cx="9144000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16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04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0" name="Rectangle 9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Impact"/>
                  <a:ea typeface="ＭＳ Ｐゴシック" panose="020B0600070205080204" pitchFamily="34" charset="-128"/>
                  <a:cs typeface="Impact"/>
                </a:rPr>
                <a:t>by</a:t>
              </a:r>
              <a:endParaRPr lang="en-US" dirty="0">
                <a:solidFill>
                  <a:prstClr val="black"/>
                </a:solidFill>
                <a:latin typeface="Impact"/>
                <a:ea typeface="ＭＳ Ｐゴシック" panose="020B0600070205080204" pitchFamily="34" charset="-128"/>
                <a:cs typeface="Impact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26163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Thank you!</a:t>
            </a:r>
            <a:endParaRPr lang="en-US" sz="5000" b="1" dirty="0">
              <a:latin typeface="Century Gothic"/>
              <a:cs typeface="Century Gothic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54440" y="4678946"/>
            <a:ext cx="7810633" cy="3045705"/>
            <a:chOff x="1254441" y="4711716"/>
            <a:chExt cx="6811086" cy="3045705"/>
          </a:xfrm>
        </p:grpSpPr>
        <p:grpSp>
          <p:nvGrpSpPr>
            <p:cNvPr id="17" name="Group 16"/>
            <p:cNvGrpSpPr/>
            <p:nvPr/>
          </p:nvGrpSpPr>
          <p:grpSpPr>
            <a:xfrm>
              <a:off x="1254441" y="4756489"/>
              <a:ext cx="1352631" cy="1872209"/>
              <a:chOff x="711577" y="4737099"/>
              <a:chExt cx="1352631" cy="187220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442" y="4737099"/>
                <a:ext cx="777107" cy="65926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1577" y="5264383"/>
                <a:ext cx="1352631" cy="76085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528" y="5928287"/>
                <a:ext cx="681021" cy="681021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2508965" y="4711716"/>
              <a:ext cx="5556562" cy="3045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3500" b="1" dirty="0">
                  <a:solidFill>
                    <a:srgbClr val="0000FF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TeacherToolkit@me.com </a:t>
              </a:r>
              <a:endParaRPr lang="en-US" sz="3500" b="1" dirty="0" smtClean="0">
                <a:solidFill>
                  <a:srgbClr val="0000FF"/>
                </a:solidFill>
                <a:latin typeface="Century Gothic"/>
                <a:ea typeface="ＭＳ Ｐゴシック" panose="020B0600070205080204" pitchFamily="34" charset="-128"/>
                <a:cs typeface="Century Gothic"/>
              </a:endParaRPr>
            </a:p>
            <a:p>
              <a:pPr marL="285750" indent="-28575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3500" b="1" dirty="0" smtClean="0">
                  <a:solidFill>
                    <a:srgbClr val="FF0000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@TeacherToolkit</a:t>
              </a:r>
            </a:p>
            <a:p>
              <a:pPr marL="285750" indent="-28575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</a:pPr>
              <a:r>
                <a:rPr lang="en-US" sz="3500" b="1" dirty="0" err="1" smtClean="0">
                  <a:solidFill>
                    <a:prstClr val="black"/>
                  </a:solidFill>
                  <a:latin typeface="Century Gothic"/>
                  <a:ea typeface="ＭＳ Ｐゴシック" panose="020B0600070205080204" pitchFamily="34" charset="-128"/>
                  <a:cs typeface="Century Gothic"/>
                </a:rPr>
                <a:t>www.TeacherToolkit.me</a:t>
              </a:r>
              <a:endParaRPr lang="en-US" sz="3500" b="1" dirty="0">
                <a:solidFill>
                  <a:prstClr val="black"/>
                </a:solidFill>
                <a:latin typeface="Century Gothic"/>
                <a:ea typeface="ＭＳ Ｐゴシック" panose="020B0600070205080204" pitchFamily="34" charset="-128"/>
                <a:cs typeface="Century Gothic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683" y="1560300"/>
            <a:ext cx="1410537" cy="217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5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84417" y="5857791"/>
            <a:ext cx="307007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Century Gothic"/>
                <a:ea typeface="ＭＳ Ｐゴシック" panose="020B0600070205080204" pitchFamily="34" charset="-128"/>
                <a:cs typeface="Century Gothic"/>
              </a:rPr>
              <a:t>Last slide …</a:t>
            </a:r>
            <a:endParaRPr lang="en-US" sz="4000" b="1" dirty="0">
              <a:solidFill>
                <a:prstClr val="white"/>
              </a:solidFill>
              <a:latin typeface="Century Gothic"/>
              <a:ea typeface="ＭＳ Ｐゴシック" panose="020B0600070205080204" pitchFamily="34" charset="-128"/>
              <a:cs typeface="Century Gothic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5" name="Rectangle 4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Impact"/>
                  <a:ea typeface="ＭＳ Ｐゴシック" panose="020B0600070205080204" pitchFamily="34" charset="-128"/>
                  <a:cs typeface="Impact"/>
                </a:rPr>
                <a:t>by</a:t>
              </a:r>
              <a:endParaRPr lang="en-US" dirty="0">
                <a:solidFill>
                  <a:prstClr val="black"/>
                </a:solidFill>
                <a:latin typeface="Impact"/>
                <a:ea typeface="ＭＳ Ｐゴシック" panose="020B0600070205080204" pitchFamily="34" charset="-128"/>
                <a:cs typeface="Impac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5958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184400" y="2554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http://kidmunicate.com/wp-content/uploads/2012/07/shutterstock_3253634_girl_wav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2650"/>
            <a:ext cx="7819117" cy="521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9833" y="257999"/>
            <a:ext cx="8229600" cy="791596"/>
          </a:xfrm>
        </p:spPr>
        <p:txBody>
          <a:bodyPr>
            <a:normAutofit fontScale="90000"/>
          </a:bodyPr>
          <a:lstStyle/>
          <a:p>
            <a:pPr algn="l"/>
            <a:r>
              <a:rPr lang="en-GB" sz="6000" dirty="0" smtClean="0">
                <a:latin typeface="Impact"/>
                <a:cs typeface="Impact"/>
              </a:rPr>
              <a:t>See </a:t>
            </a:r>
            <a:r>
              <a:rPr lang="en-GB" sz="6000" dirty="0" smtClean="0">
                <a:solidFill>
                  <a:srgbClr val="FF0000"/>
                </a:solidFill>
                <a:latin typeface="Impact"/>
                <a:cs typeface="Impact"/>
              </a:rPr>
              <a:t>you</a:t>
            </a:r>
            <a:r>
              <a:rPr lang="en-GB" sz="6000" dirty="0" smtClean="0">
                <a:latin typeface="Impact"/>
                <a:cs typeface="Impact"/>
              </a:rPr>
              <a:t> later…</a:t>
            </a:r>
            <a:endParaRPr lang="en-GB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485403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8573" y="5449007"/>
            <a:ext cx="1662452" cy="477998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Impact"/>
                <a:cs typeface="Impact"/>
              </a:rPr>
              <a:t>Team</a:t>
            </a:r>
            <a:r>
              <a:rPr lang="en-GB" sz="2000" dirty="0" smtClean="0">
                <a:latin typeface="Impact"/>
                <a:cs typeface="Impact"/>
              </a:rPr>
              <a:t> work</a:t>
            </a:r>
            <a:endParaRPr lang="en-GB" sz="2000" dirty="0">
              <a:latin typeface="Impact"/>
              <a:cs typeface="Impact"/>
            </a:endParaRPr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1467"/>
            <a:ext cx="9144000" cy="5706533"/>
          </a:xfrm>
          <a:prstGeom prst="rect">
            <a:avLst/>
          </a:prstGeom>
        </p:spPr>
      </p:pic>
      <p:sp>
        <p:nvSpPr>
          <p:cNvPr id="7" name="Action Button: Forward or Next 6">
            <a:hlinkClick r:id="rId3" highlightClick="1"/>
          </p:cNvPr>
          <p:cNvSpPr/>
          <p:nvPr/>
        </p:nvSpPr>
        <p:spPr>
          <a:xfrm>
            <a:off x="7588805" y="5832926"/>
            <a:ext cx="744769" cy="572317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6570" y="183999"/>
            <a:ext cx="8229600" cy="783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000" dirty="0" smtClean="0">
                <a:solidFill>
                  <a:srgbClr val="FF0000"/>
                </a:solidFill>
                <a:latin typeface="Impact"/>
                <a:cs typeface="Impact"/>
              </a:rPr>
              <a:t>Before </a:t>
            </a:r>
            <a:r>
              <a:rPr lang="en-GB" sz="6000" dirty="0" smtClean="0">
                <a:latin typeface="Impact"/>
                <a:cs typeface="Impact"/>
              </a:rPr>
              <a:t>you go …</a:t>
            </a:r>
            <a:endParaRPr lang="en-GB" sz="6000" dirty="0">
              <a:latin typeface="Impact"/>
              <a:cs typeface="Impac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53" y="2510679"/>
            <a:ext cx="6564747" cy="4347321"/>
          </a:xfrm>
          <a:prstGeom prst="rect">
            <a:avLst/>
          </a:prstGeom>
        </p:spPr>
      </p:pic>
      <p:sp>
        <p:nvSpPr>
          <p:cNvPr id="66562" name="AutoShape 2" descr="data:image/jpeg;base64,/9j/4AAQSkZJRgABAQAAAQABAAD/2wCEAAkGBxASERUUEBIWFRUUFRsZFRgYGBUYGBcUGBcYGhwYFxQYHCggHhwqHBgdITEhJSkrLi4uHh8zRDUsNyotOisBCgoKDg0OGxAQGiwfHBwvLCwsLCw3LCwsLCwsLCsrLCwsLCssKywsLCwsLCssKywsKysrKysrKysrLCsrKysrK//AABEIAIYAhgMBIgACEQEDEQH/xAAbAAEAAwEBAQEAAAAAAAAAAAAABQYHBAMBAv/EAEIQAAEDAQQFCAYIBgIDAAAAAAEAAgMRBAUSIQYxQVFxBxMiMmGBkaEjUnKSscEUJEJigrLC0VNjc6LT8NLhFTM0/8QAFwEBAQEBAAAAAAAAAAAAAAAAAAIBA//EAB8RAQEAAgICAwEAAAAAAAAAAAABAjERQQMTEiFRIv/aAAwDAQACEQMRAD8A3FERAREQERfCg4byvaKDrmriKhozce7YO0qv2nSWd3/ra2MdvTd8gOGfFRtuJ56XFrxkE8NXlRRtuvOKIEvOY2AVPfTV3rlcrzw6zCccpSW8J3daZ/AHCP7aLmfn1i53tOc78xKh7JbLZajSyWYkasTswOJyaD3kqYg0LvKTOW0sj7G9IjwAHms+OVb8sY8jZYzrY33W/svn0SL+Gz3W/su08n1q1i8CT/TI8+cPwUbbbmtlmlY2S0NeHhxyBr0cOZqNWewpcbCZSuuOreoXN9lzm+QIC9bBpbLHKA93OQg4Xl3WBJoS0jXTaD2jWoa8L0dCKPZiJGRb4ZtOrM02q16C3E0RCWZlXk9DEDkB9oB2ok1z15BbhyzPhcAvqBF1chERAREQEREBERBVNKNGJZnGSzytYXUMjS09MtyyeD0agAHI7DvrS7xiYLPVow5gneOkK181ryzXSWy4H2mMDWC9o3teK14YsQ7iuec7dML0tFl0hgjhiawOeWxtFGigFGjKpoFzS6UTHqRMbxLn+Qw081WZLxiaBieASKgVzz3AZr9snkdmyz2hw3iGSh4EjNZ8srpvxxidOklq/le4/wDyKHlvGW0TPfLh9GBGMIIHrE0JOvEB+Fc094iPOaOaIb3xSNHiRRcgtGCyukGt9SOL3ZfEKbcu2yY9JrQmxfSLXJO4VZCcLNxfnnxGZ90rRFCaG3b9HscTPtOGN53ufnnwFBwAU2u0nEcreaIiLWCIiAiIgIiICIiAqbptB6aNw+3E9p/CQW/ncrkq3ppH0YnbpKe80hTlpuO3jyeWOFtiieyNgfQhzgBiLmuLSS7XsVqVV5OJPqjmfwp5Wnvdzn61als0XbkvWfm4JX+pG93g0lZhNZsctls/rPbX2RQE+6XHuWg6XPpZX/eLG8QZG18qqn6NR85ejTsijJHtUI+Enkpy2rHVaQAvqIrQIiICIiAiIgIi+IPqKtX7plZ7OCGh0zv5Yq0HcZOqPMqrR6bW60HoxiNm9m7te8Z/hAVTG1UwtaaSoHS97fo/WFRIwgVFTVwbkPxLO77vG15kmrd7nlxP4SQO7NRd3Xa6V3Oc5GDtphLvAalXqvC542icnT6G1s2/SOc99jW/CNXJZBbbMYxibaOadrLui0uPEdLZqXVo/pra2uwSzRyNBoOcBDney8U8wVnrshfHdrvpofQM7Zm/BygNAWVtlpd2AfAfpS/NKIbQ2OIdGTnQcNQ4UDXVzHwNF68nRHO2vMVxNy20xSZ03LlZ/SeLMV5REVIEREBERAREQc9utbIY3SSuwsY0ucTsAWY27TeS1PwCNwjJo1jTmRvf/tFfdMLC6exTxsFXOjOEesW0cG99Kd6xK5bzMBqGh7Xb+sB913yK6eOR08clTN8z2oZNY5rBtbmSO0jUF43DYpn9IPcxn5uAOXevW8dJGuaGwmjnDOooWjsG/tCj7rmnxhsLjXbXMAbyCuzulb7upucjpiOx+Y4NpT4LmuSxWd9C99X+r1afMr3vq6539PEH0HV6tOFSvxclztcBJIQdrWg5DtJG1B80gFmB2mSn2Tq9quXzS4fouQcPSffzBP3dnzXXeNwMdV0ZwO2+qf2VOtc5aS0UJBpUGo7iNawW/SCGysbiecD/ALOHrE9jdvHzXlyUWl3/AJL24njwLTUnfl5qnASSvHWkeaAbTuArsHgFpnJFcoZJPLIPSsoxtDk1ri7FxJLBmozs05536agiIuLgIiICIiAiIg+UWT8p9wxx2iJ9nAaZg8yN1Nc9rowHD1ScZrvyWsqhcqA6Vl4v+Mac2fcVjeKyu0WZzQOcY5teriBANPVdqPELuue9HWeoDQ9pNTXrdzto7D4rYdGbDFLYImSsa9rgSQ4AjNx2FRF5cmVkeSYHvhO6uNncHdIe9TsXWeT9dJ5J2oN8aRh7MLA5oI6ZpXLdkoiyXy6I1ir2g5NPdrU/pboZNY2tPOMe2QltaEUOQz7iT3FNE9BDa3yCScMEeAnA2pOPFqLjQdXcVXsirnOFfvO+558nHC0/ZbqPE6z/ALkp/Rbk8tVqo+YGzw73D0jx92M6uLvAhLxuSCyhkkYLnw2lrg95q4mN5LRlQDpNGoBbbFIHAObmHAEHeDmFz9nOkZZfip3no/ZrHYXMs8eH0kRLjm9x56MVc7br4Lj5OH+ltQ3uB8HvHzVk0sb9TlPqtD/ccHfpVS0AlpbJ2+sHU7n1/UuV2jpoiIipIiIgIiICIiAqBynH0tkH9U+Dof3V/WdcpklbTZm+qx599zf8azLTcdrVoYa2GD2T+YqbUBoK6tij7C8eD3KfSMqncqMVbGHbWuNO+N/zoubk3PpLT7MPxmUjykD6kfbb5hw+ahOTiSks33oGH3S7/ks7V0h9IelA87pg7uE4J8lfdBbbzthiqaujrG7fWMlufEAHvCoN552GQ7eYLu/Di+KsfJfIfrTPs84yT8T2YCPCJpp29qnDas1p0kbWx2kb4JB/Y5Z3ozaObvKuoOlwE9kkTSPF+ELTLxjxQyN9aNw8WkLH5Hlswe3ImKN7fbYSa+OFbdpx02lF42O0CSNj26ntDhwIqvZWkREQEREBERAWX6fS4reKfZaxn4g2V58pGrUFQdKNE7U+fnbPgkDpC9zXOwOBLMNAaUI27FlbEzyfvrYwPVlkB98n4EKyqA0NuiazQvbMW4nyl4DSSGjAxtKkCpq0nvU+tjKrHKL/APEf6jPzKtcnclLSwevZyPDAVZeUI/VWj1pW+QcfkqLoraxFNZZXGjBQPO5r2FteGIgncKqbtU0vN6aHxyNc2KQxteCC2gcADrw1zGvUSRwUxcd0xWWIRRA0GZJzc5x1ucd//QUgi3hnLzn6ruB+Cxu0NoLO7VVpZ4jEB/aVsVsiLo3taaFzSAdxIIBWXXrdtp5trPo8vOseygawkGjgDhcOjTDXOtKblOSsatnJ/eGKEwOPShPR7YnEkeBq3gBvVrVX0P0efATLNlI9uEMBqGNrXNwyLuGQ7VaFUTRERawREQEREBERAREQVjTqwPfG2VrhhhDy5p21FMQNNYFRTtKzHRVxtjRDCAHBuEl+TchSuVfgiKLtU02+yRFjGNJxFrQCd5AAqvZEVpEREBERAREQEREH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762000"/>
            <a:ext cx="160020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55734" y="203487"/>
            <a:ext cx="77142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GB" sz="5400" b="1" dirty="0" smtClean="0">
                <a:solidFill>
                  <a:srgbClr val="008000"/>
                </a:solidFill>
                <a:latin typeface="Impact" pitchFamily="34" charset="0"/>
              </a:rPr>
              <a:t>Questioning</a:t>
            </a:r>
          </a:p>
          <a:p>
            <a:pPr marL="914400" indent="-914400">
              <a:buFont typeface="+mj-lt"/>
              <a:buAutoNum type="arabicPeriod"/>
            </a:pPr>
            <a:r>
              <a:rPr lang="en-GB" sz="5400" b="1" dirty="0" smtClean="0">
                <a:solidFill>
                  <a:srgbClr val="0000FF"/>
                </a:solidFill>
                <a:latin typeface="Impact" pitchFamily="34" charset="0"/>
              </a:rPr>
              <a:t>Facilitating</a:t>
            </a:r>
          </a:p>
          <a:p>
            <a:pPr marL="914400" indent="-914400">
              <a:buFont typeface="+mj-lt"/>
              <a:buAutoNum type="arabicPeriod"/>
            </a:pPr>
            <a:r>
              <a:rPr lang="en-GB" sz="5400" b="1" dirty="0" smtClean="0">
                <a:solidFill>
                  <a:srgbClr val="FF0000"/>
                </a:solidFill>
                <a:latin typeface="Impact" pitchFamily="34" charset="0"/>
              </a:rPr>
              <a:t>Stress</a:t>
            </a:r>
            <a:endParaRPr lang="en-GB" sz="5400" b="1" dirty="0">
              <a:solidFill>
                <a:srgbClr val="FF000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40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952"/>
            <a:ext cx="9144000" cy="6099048"/>
          </a:xfrm>
          <a:prstGeom prst="rect">
            <a:avLst/>
          </a:prstGeom>
        </p:spPr>
      </p:pic>
      <p:sp>
        <p:nvSpPr>
          <p:cNvPr id="66562" name="AutoShape 2" descr="data:image/jpeg;base64,/9j/4AAQSkZJRgABAQAAAQABAAD/2wCEAAkGBxASERUUEBIWFRUUFRsZFRgYGBUYGBcUGBcYGhwYFxQYHCggHhwqHBgdITEhJSkrLi4uHh8zRDUsNyotOisBCgoKDg0OGxAQGiwfHBwvLCwsLCw3LCwsLCwsLCsrLCwsLCssKywsLCwsLCssKywsKysrKysrKysrLCsrKysrK//AABEIAIYAhgMBIgACEQEDEQH/xAAbAAEAAwEBAQEAAAAAAAAAAAAABQYHBAMBAv/EAEIQAAEDAQQFCAYIBgIDAAAAAAEAAgMRBAUSIQYxQVFxBxMiMmGBkaEjUnKSscEUJEJigrLC0VNjc6LT8NLhFTM0/8QAFwEBAQEBAAAAAAAAAAAAAAAAAAIBA//EAB8RAQEAAgICAwEAAAAAAAAAAAABAjERQQMTEiFRIv/aAAwDAQACEQMRAD8A3FERAREQERfCg4byvaKDrmriKhozce7YO0qv2nSWd3/ra2MdvTd8gOGfFRtuJ56XFrxkE8NXlRRtuvOKIEvOY2AVPfTV3rlcrzw6zCccpSW8J3daZ/AHCP7aLmfn1i53tOc78xKh7JbLZajSyWYkasTswOJyaD3kqYg0LvKTOW0sj7G9IjwAHms+OVb8sY8jZYzrY33W/svn0SL+Gz3W/su08n1q1i8CT/TI8+cPwUbbbmtlmlY2S0NeHhxyBr0cOZqNWewpcbCZSuuOreoXN9lzm+QIC9bBpbLHKA93OQg4Xl3WBJoS0jXTaD2jWoa8L0dCKPZiJGRb4ZtOrM02q16C3E0RCWZlXk9DEDkB9oB2ok1z15BbhyzPhcAvqBF1chERAREQEREBERBVNKNGJZnGSzytYXUMjS09MtyyeD0agAHI7DvrS7xiYLPVow5gneOkK181ryzXSWy4H2mMDWC9o3teK14YsQ7iuec7dML0tFl0hgjhiawOeWxtFGigFGjKpoFzS6UTHqRMbxLn+Qw081WZLxiaBieASKgVzz3AZr9snkdmyz2hw3iGSh4EjNZ8srpvxxidOklq/le4/wDyKHlvGW0TPfLh9GBGMIIHrE0JOvEB+Fc094iPOaOaIb3xSNHiRRcgtGCyukGt9SOL3ZfEKbcu2yY9JrQmxfSLXJO4VZCcLNxfnnxGZ90rRFCaG3b9HscTPtOGN53ufnnwFBwAU2u0nEcreaIiLWCIiAiIgIiICIiAqbptB6aNw+3E9p/CQW/ncrkq3ppH0YnbpKe80hTlpuO3jyeWOFtiieyNgfQhzgBiLmuLSS7XsVqVV5OJPqjmfwp5Wnvdzn61als0XbkvWfm4JX+pG93g0lZhNZsctls/rPbX2RQE+6XHuWg6XPpZX/eLG8QZG18qqn6NR85ejTsijJHtUI+Enkpy2rHVaQAvqIrQIiICIiAiIgIi+IPqKtX7plZ7OCGh0zv5Yq0HcZOqPMqrR6bW60HoxiNm9m7te8Z/hAVTG1UwtaaSoHS97fo/WFRIwgVFTVwbkPxLO77vG15kmrd7nlxP4SQO7NRd3Xa6V3Oc5GDtphLvAalXqvC542icnT6G1s2/SOc99jW/CNXJZBbbMYxibaOadrLui0uPEdLZqXVo/pra2uwSzRyNBoOcBDney8U8wVnrshfHdrvpofQM7Zm/BygNAWVtlpd2AfAfpS/NKIbQ2OIdGTnQcNQ4UDXVzHwNF68nRHO2vMVxNy20xSZ03LlZ/SeLMV5REVIEREBERAREQc9utbIY3SSuwsY0ucTsAWY27TeS1PwCNwjJo1jTmRvf/tFfdMLC6exTxsFXOjOEesW0cG99Kd6xK5bzMBqGh7Xb+sB913yK6eOR08clTN8z2oZNY5rBtbmSO0jUF43DYpn9IPcxn5uAOXevW8dJGuaGwmjnDOooWjsG/tCj7rmnxhsLjXbXMAbyCuzulb7upucjpiOx+Y4NpT4LmuSxWd9C99X+r1afMr3vq6539PEH0HV6tOFSvxclztcBJIQdrWg5DtJG1B80gFmB2mSn2Tq9quXzS4fouQcPSffzBP3dnzXXeNwMdV0ZwO2+qf2VOtc5aS0UJBpUGo7iNawW/SCGysbiecD/ALOHrE9jdvHzXlyUWl3/AJL24njwLTUnfl5qnASSvHWkeaAbTuArsHgFpnJFcoZJPLIPSsoxtDk1ri7FxJLBmozs05536agiIuLgIiICIiAiIg+UWT8p9wxx2iJ9nAaZg8yN1Nc9rowHD1ScZrvyWsqhcqA6Vl4v+Mac2fcVjeKyu0WZzQOcY5teriBANPVdqPELuue9HWeoDQ9pNTXrdzto7D4rYdGbDFLYImSsa9rgSQ4AjNx2FRF5cmVkeSYHvhO6uNncHdIe9TsXWeT9dJ5J2oN8aRh7MLA5oI6ZpXLdkoiyXy6I1ir2g5NPdrU/pboZNY2tPOMe2QltaEUOQz7iT3FNE9BDa3yCScMEeAnA2pOPFqLjQdXcVXsirnOFfvO+558nHC0/ZbqPE6z/ALkp/Rbk8tVqo+YGzw73D0jx92M6uLvAhLxuSCyhkkYLnw2lrg95q4mN5LRlQDpNGoBbbFIHAObmHAEHeDmFz9nOkZZfip3no/ZrHYXMs8eH0kRLjm9x56MVc7br4Lj5OH+ltQ3uB8HvHzVk0sb9TlPqtD/ccHfpVS0AlpbJ2+sHU7n1/UuV2jpoiIipIiIgIiICIiAqBynH0tkH9U+Dof3V/WdcpklbTZm+qx599zf8azLTcdrVoYa2GD2T+YqbUBoK6tij7C8eD3KfSMqncqMVbGHbWuNO+N/zoubk3PpLT7MPxmUjykD6kfbb5hw+ahOTiSks33oGH3S7/ks7V0h9IelA87pg7uE4J8lfdBbbzthiqaujrG7fWMlufEAHvCoN552GQ7eYLu/Di+KsfJfIfrTPs84yT8T2YCPCJpp29qnDas1p0kbWx2kb4JB/Y5Z3ozaObvKuoOlwE9kkTSPF+ELTLxjxQyN9aNw8WkLH5Hlswe3ImKN7fbYSa+OFbdpx02lF42O0CSNj26ntDhwIqvZWkREQEREBERAWX6fS4reKfZaxn4g2V58pGrUFQdKNE7U+fnbPgkDpC9zXOwOBLMNAaUI27FlbEzyfvrYwPVlkB98n4EKyqA0NuiazQvbMW4nyl4DSSGjAxtKkCpq0nvU+tjKrHKL/APEf6jPzKtcnclLSwevZyPDAVZeUI/VWj1pW+QcfkqLoraxFNZZXGjBQPO5r2FteGIgncKqbtU0vN6aHxyNc2KQxteCC2gcADrw1zGvUSRwUxcd0xWWIRRA0GZJzc5x1ucd//QUgi3hnLzn6ruB+Cxu0NoLO7VVpZ4jEB/aVsVsiLo3taaFzSAdxIIBWXXrdtp5trPo8vOseygawkGjgDhcOjTDXOtKblOSsatnJ/eGKEwOPShPR7YnEkeBq3gBvVrVX0P0efATLNlI9uEMBqGNrXNwyLuGQ7VaFUTRERawREQEREBERAREQVjTqwPfG2VrhhhDy5p21FMQNNYFRTtKzHRVxtjRDCAHBuEl+TchSuVfgiKLtU02+yRFjGNJxFrQCd5AAqvZEVpEREBERAREQEREH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762000"/>
            <a:ext cx="160020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05571" y="85887"/>
            <a:ext cx="8314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rgbClr val="FF0000"/>
                </a:solidFill>
                <a:latin typeface="Impact" pitchFamily="34" charset="0"/>
              </a:rPr>
              <a:t>Consolidating</a:t>
            </a:r>
            <a:r>
              <a:rPr lang="en-GB" sz="6000" b="1" dirty="0" smtClean="0">
                <a:latin typeface="Impact" pitchFamily="34" charset="0"/>
              </a:rPr>
              <a:t> Behaviour</a:t>
            </a:r>
            <a:endParaRPr lang="en-GB" sz="6000" b="1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75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2571750"/>
            <a:ext cx="2857500" cy="428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63993"/>
            <a:ext cx="3845379" cy="4294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371" y="124283"/>
            <a:ext cx="8719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FF0000"/>
                </a:solidFill>
                <a:latin typeface="Impact" pitchFamily="34" charset="0"/>
              </a:rPr>
              <a:t>Barriers</a:t>
            </a:r>
            <a:r>
              <a:rPr lang="en-GB" sz="5400" b="1" dirty="0" smtClean="0">
                <a:latin typeface="Impact" pitchFamily="34" charset="0"/>
              </a:rPr>
              <a:t>    and      </a:t>
            </a:r>
            <a:r>
              <a:rPr lang="en-GB" sz="5400" b="1" dirty="0" smtClean="0">
                <a:solidFill>
                  <a:srgbClr val="00B050"/>
                </a:solidFill>
                <a:latin typeface="Impact" pitchFamily="34" charset="0"/>
              </a:rPr>
              <a:t>Interventions</a:t>
            </a:r>
            <a:endParaRPr lang="en-GB" sz="5400" b="1" dirty="0">
              <a:solidFill>
                <a:srgbClr val="00B05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76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1" y="104031"/>
            <a:ext cx="4697186" cy="6587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371" y="124283"/>
            <a:ext cx="8719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dirty="0" smtClean="0">
                <a:solidFill>
                  <a:srgbClr val="FF0000"/>
                </a:solidFill>
                <a:latin typeface="Impact" pitchFamily="34" charset="0"/>
              </a:rPr>
              <a:t>Barriers</a:t>
            </a:r>
            <a:endParaRPr lang="en-GB" sz="5400" b="1" dirty="0">
              <a:latin typeface="Impact" pitchFamily="34" charset="0"/>
            </a:endParaRPr>
          </a:p>
          <a:p>
            <a:pPr algn="r"/>
            <a:r>
              <a:rPr lang="en-GB" sz="5400" b="1" dirty="0" smtClean="0">
                <a:latin typeface="Impact" pitchFamily="34" charset="0"/>
              </a:rPr>
              <a:t>and</a:t>
            </a:r>
          </a:p>
          <a:p>
            <a:pPr algn="r"/>
            <a:r>
              <a:rPr lang="en-GB" sz="5400" b="1" dirty="0" smtClean="0">
                <a:solidFill>
                  <a:srgbClr val="00B050"/>
                </a:solidFill>
                <a:latin typeface="Impact" pitchFamily="34" charset="0"/>
              </a:rPr>
              <a:t>Interventions</a:t>
            </a:r>
            <a:endParaRPr lang="en-GB" sz="5400" b="1" dirty="0">
              <a:solidFill>
                <a:srgbClr val="00B050"/>
              </a:solidFill>
              <a:latin typeface="Impac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885" y="3499756"/>
            <a:ext cx="2862943" cy="28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9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10172</TotalTime>
  <Words>819</Words>
  <Application>Microsoft Office PowerPoint</Application>
  <PresentationFormat>On-screen Show (4:3)</PresentationFormat>
  <Paragraphs>262</Paragraphs>
  <Slides>56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MS PGothic</vt:lpstr>
      <vt:lpstr>MS PGothic</vt:lpstr>
      <vt:lpstr>Arial</vt:lpstr>
      <vt:lpstr>Calibri</vt:lpstr>
      <vt:lpstr>Century Gothic</vt:lpstr>
      <vt:lpstr>Impact</vt:lpstr>
      <vt:lpstr>puritan-1</vt:lpstr>
      <vt:lpstr>Office Theme</vt:lpstr>
      <vt:lpstr>is setting up… </vt:lpstr>
      <vt:lpstr>Start slide See notes</vt:lpstr>
      <vt:lpstr>Behaviour.  by Ross M. McGill Deputy Headteacher Quintin Kynaston  @TeacherToolkit www.TeacherToolkit.me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Spell these words!</vt:lpstr>
      <vt:lpstr>Now swap  papers!</vt:lpstr>
      <vt:lpstr>Spell these words!</vt:lpstr>
      <vt:lpstr>Now swap  papers!</vt:lpstr>
      <vt:lpstr>Spell these words!</vt:lpstr>
      <vt:lpstr>How did you do?</vt:lpstr>
      <vt:lpstr>Shoot!</vt:lpstr>
      <vt:lpstr>Taken from QK Behaviour for Learning Policy</vt:lpstr>
      <vt:lpstr>Self Regulation ?</vt:lpstr>
      <vt:lpstr>How do we teach our students to self regulate ?</vt:lpstr>
      <vt:lpstr>GROUP Discussion</vt:lpstr>
      <vt:lpstr>  Changing         g   behaviour.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Discussion</vt:lpstr>
      <vt:lpstr>  Changing         g   behaviour. </vt:lpstr>
      <vt:lpstr>PowerPoint Presentation</vt:lpstr>
      <vt:lpstr>PowerPoint Presentation</vt:lpstr>
      <vt:lpstr>PowerPoint Presentation</vt:lpstr>
      <vt:lpstr>GROUP Discussion</vt:lpstr>
      <vt:lpstr>  Changing         g   behaviour. </vt:lpstr>
      <vt:lpstr>PowerPoint Presentation</vt:lpstr>
      <vt:lpstr>PowerPoint Presentation</vt:lpstr>
      <vt:lpstr>PowerPoint Presentation</vt:lpstr>
      <vt:lpstr>How can we individually,  get students to be self regulators at all times ?  </vt:lpstr>
      <vt:lpstr>GROUP Discussion</vt:lpstr>
      <vt:lpstr>  Changing         g   behaviour. </vt:lpstr>
      <vt:lpstr>PowerPoint Presentation</vt:lpstr>
      <vt:lpstr>PowerPoint Presentation</vt:lpstr>
      <vt:lpstr>PowerPoint Presentation</vt:lpstr>
      <vt:lpstr>PowerPoint Presentation</vt:lpstr>
      <vt:lpstr>Consider …</vt:lpstr>
      <vt:lpstr>The 5-Minute Behaviour Fix</vt:lpstr>
      <vt:lpstr>CONSISTENCY</vt:lpstr>
      <vt:lpstr>Any questions? </vt:lpstr>
      <vt:lpstr>PowerPoint Presentation</vt:lpstr>
      <vt:lpstr>Thank you!</vt:lpstr>
      <vt:lpstr>PowerPoint Presentation</vt:lpstr>
      <vt:lpstr>See you later…</vt:lpstr>
      <vt:lpstr>Team work</vt:lpstr>
    </vt:vector>
  </TitlesOfParts>
  <Company>@TeacherToolkit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5 Minute Lesson Plan</dc:title>
  <dc:subject>Lesson Planning</dc:subject>
  <dc:creator>Ross Morrison McGill</dc:creator>
  <cp:keywords>Lesson Planning</cp:keywords>
  <dc:description>The 5 Minute Lesson Plan is by @TeacherToolkit ( Ross Morrison McGill ) and is licensed under a Creative Commons Attribution-NonCommercial-NoDerivs 3.0 Unported License. Based on all work published at www.teachertoolkit.me.</dc:description>
  <cp:lastModifiedBy>qkstaff</cp:lastModifiedBy>
  <cp:revision>280</cp:revision>
  <cp:lastPrinted>2014-10-22T07:02:29Z</cp:lastPrinted>
  <dcterms:created xsi:type="dcterms:W3CDTF">2013-11-06T17:28:56Z</dcterms:created>
  <dcterms:modified xsi:type="dcterms:W3CDTF">2015-02-16T17:05:17Z</dcterms:modified>
</cp:coreProperties>
</file>