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9"/>
  </p:notesMasterIdLst>
  <p:handoutMasterIdLst>
    <p:handoutMasterId r:id="rId180"/>
  </p:handoutMasterIdLst>
  <p:sldIdLst>
    <p:sldId id="418" r:id="rId2"/>
    <p:sldId id="419" r:id="rId3"/>
    <p:sldId id="597" r:id="rId4"/>
    <p:sldId id="763" r:id="rId5"/>
    <p:sldId id="764" r:id="rId6"/>
    <p:sldId id="565" r:id="rId7"/>
    <p:sldId id="664" r:id="rId8"/>
    <p:sldId id="646" r:id="rId9"/>
    <p:sldId id="640" r:id="rId10"/>
    <p:sldId id="650" r:id="rId11"/>
    <p:sldId id="675" r:id="rId12"/>
    <p:sldId id="651" r:id="rId13"/>
    <p:sldId id="656" r:id="rId14"/>
    <p:sldId id="761" r:id="rId15"/>
    <p:sldId id="757" r:id="rId16"/>
    <p:sldId id="559" r:id="rId17"/>
    <p:sldId id="613" r:id="rId18"/>
    <p:sldId id="745" r:id="rId19"/>
    <p:sldId id="746" r:id="rId20"/>
    <p:sldId id="614" r:id="rId21"/>
    <p:sldId id="676" r:id="rId22"/>
    <p:sldId id="677" r:id="rId23"/>
    <p:sldId id="678" r:id="rId24"/>
    <p:sldId id="679" r:id="rId25"/>
    <p:sldId id="680" r:id="rId26"/>
    <p:sldId id="681" r:id="rId27"/>
    <p:sldId id="682" r:id="rId28"/>
    <p:sldId id="683" r:id="rId29"/>
    <p:sldId id="684" r:id="rId30"/>
    <p:sldId id="685" r:id="rId31"/>
    <p:sldId id="686" r:id="rId32"/>
    <p:sldId id="687" r:id="rId33"/>
    <p:sldId id="688" r:id="rId34"/>
    <p:sldId id="689" r:id="rId35"/>
    <p:sldId id="690" r:id="rId36"/>
    <p:sldId id="691" r:id="rId37"/>
    <p:sldId id="692" r:id="rId38"/>
    <p:sldId id="615" r:id="rId39"/>
    <p:sldId id="572" r:id="rId40"/>
    <p:sldId id="747" r:id="rId41"/>
    <p:sldId id="758" r:id="rId42"/>
    <p:sldId id="641" r:id="rId43"/>
    <p:sldId id="607" r:id="rId44"/>
    <p:sldId id="621" r:id="rId45"/>
    <p:sldId id="593" r:id="rId46"/>
    <p:sldId id="608" r:id="rId47"/>
    <p:sldId id="732" r:id="rId48"/>
    <p:sldId id="733" r:id="rId49"/>
    <p:sldId id="734" r:id="rId50"/>
    <p:sldId id="735" r:id="rId51"/>
    <p:sldId id="736" r:id="rId52"/>
    <p:sldId id="737" r:id="rId53"/>
    <p:sldId id="738" r:id="rId54"/>
    <p:sldId id="739" r:id="rId55"/>
    <p:sldId id="740" r:id="rId56"/>
    <p:sldId id="741" r:id="rId57"/>
    <p:sldId id="742" r:id="rId58"/>
    <p:sldId id="743" r:id="rId59"/>
    <p:sldId id="744" r:id="rId60"/>
    <p:sldId id="609" r:id="rId61"/>
    <p:sldId id="633" r:id="rId62"/>
    <p:sldId id="575" r:id="rId63"/>
    <p:sldId id="748" r:id="rId64"/>
    <p:sldId id="749" r:id="rId65"/>
    <p:sldId id="765" r:id="rId66"/>
    <p:sldId id="750" r:id="rId67"/>
    <p:sldId id="766" r:id="rId68"/>
    <p:sldId id="587" r:id="rId69"/>
    <p:sldId id="661" r:id="rId70"/>
    <p:sldId id="663" r:id="rId71"/>
    <p:sldId id="660" r:id="rId72"/>
    <p:sldId id="662" r:id="rId73"/>
    <p:sldId id="759" r:id="rId74"/>
    <p:sldId id="642" r:id="rId75"/>
    <p:sldId id="610" r:id="rId76"/>
    <p:sldId id="592" r:id="rId77"/>
    <p:sldId id="673" r:id="rId78"/>
    <p:sldId id="611" r:id="rId79"/>
    <p:sldId id="719" r:id="rId80"/>
    <p:sldId id="720" r:id="rId81"/>
    <p:sldId id="721" r:id="rId82"/>
    <p:sldId id="722" r:id="rId83"/>
    <p:sldId id="723" r:id="rId84"/>
    <p:sldId id="724" r:id="rId85"/>
    <p:sldId id="725" r:id="rId86"/>
    <p:sldId id="726" r:id="rId87"/>
    <p:sldId id="727" r:id="rId88"/>
    <p:sldId id="728" r:id="rId89"/>
    <p:sldId id="729" r:id="rId90"/>
    <p:sldId id="730" r:id="rId91"/>
    <p:sldId id="731" r:id="rId92"/>
    <p:sldId id="612" r:id="rId93"/>
    <p:sldId id="576" r:id="rId94"/>
    <p:sldId id="753" r:id="rId95"/>
    <p:sldId id="754" r:id="rId96"/>
    <p:sldId id="755" r:id="rId97"/>
    <p:sldId id="756" r:id="rId98"/>
    <p:sldId id="760" r:id="rId99"/>
    <p:sldId id="643" r:id="rId100"/>
    <p:sldId id="570" r:id="rId101"/>
    <p:sldId id="667" r:id="rId102"/>
    <p:sldId id="581" r:id="rId103"/>
    <p:sldId id="671" r:id="rId104"/>
    <p:sldId id="617" r:id="rId105"/>
    <p:sldId id="693" r:id="rId106"/>
    <p:sldId id="694" r:id="rId107"/>
    <p:sldId id="695" r:id="rId108"/>
    <p:sldId id="696" r:id="rId109"/>
    <p:sldId id="697" r:id="rId110"/>
    <p:sldId id="698" r:id="rId111"/>
    <p:sldId id="699" r:id="rId112"/>
    <p:sldId id="700" r:id="rId113"/>
    <p:sldId id="701" r:id="rId114"/>
    <p:sldId id="702" r:id="rId115"/>
    <p:sldId id="703" r:id="rId116"/>
    <p:sldId id="704" r:id="rId117"/>
    <p:sldId id="705" r:id="rId118"/>
    <p:sldId id="706" r:id="rId119"/>
    <p:sldId id="707" r:id="rId120"/>
    <p:sldId id="708" r:id="rId121"/>
    <p:sldId id="709" r:id="rId122"/>
    <p:sldId id="710" r:id="rId123"/>
    <p:sldId id="711" r:id="rId124"/>
    <p:sldId id="712" r:id="rId125"/>
    <p:sldId id="713" r:id="rId126"/>
    <p:sldId id="714" r:id="rId127"/>
    <p:sldId id="715" r:id="rId128"/>
    <p:sldId id="716" r:id="rId129"/>
    <p:sldId id="717" r:id="rId130"/>
    <p:sldId id="718" r:id="rId131"/>
    <p:sldId id="600" r:id="rId132"/>
    <p:sldId id="567" r:id="rId133"/>
    <p:sldId id="569" r:id="rId134"/>
    <p:sldId id="751" r:id="rId135"/>
    <p:sldId id="639" r:id="rId136"/>
    <p:sldId id="644" r:id="rId137"/>
    <p:sldId id="616" r:id="rId138"/>
    <p:sldId id="674" r:id="rId139"/>
    <p:sldId id="672" r:id="rId140"/>
    <p:sldId id="666" r:id="rId141"/>
    <p:sldId id="441" r:id="rId142"/>
    <p:sldId id="443" r:id="rId143"/>
    <p:sldId id="442" r:id="rId144"/>
    <p:sldId id="436" r:id="rId145"/>
    <p:sldId id="444" r:id="rId146"/>
    <p:sldId id="445" r:id="rId147"/>
    <p:sldId id="446" r:id="rId148"/>
    <p:sldId id="618" r:id="rId149"/>
    <p:sldId id="659" r:id="rId150"/>
    <p:sldId id="606" r:id="rId151"/>
    <p:sldId id="601" r:id="rId152"/>
    <p:sldId id="602" r:id="rId153"/>
    <p:sldId id="603" r:id="rId154"/>
    <p:sldId id="605" r:id="rId155"/>
    <p:sldId id="604" r:id="rId156"/>
    <p:sldId id="631" r:id="rId157"/>
    <p:sldId id="752" r:id="rId158"/>
    <p:sldId id="668" r:id="rId159"/>
    <p:sldId id="670" r:id="rId160"/>
    <p:sldId id="669" r:id="rId161"/>
    <p:sldId id="629" r:id="rId162"/>
    <p:sldId id="657" r:id="rId163"/>
    <p:sldId id="586" r:id="rId164"/>
    <p:sldId id="762" r:id="rId165"/>
    <p:sldId id="658" r:id="rId166"/>
    <p:sldId id="466" r:id="rId167"/>
    <p:sldId id="431" r:id="rId168"/>
    <p:sldId id="550" r:id="rId169"/>
    <p:sldId id="645" r:id="rId170"/>
    <p:sldId id="432" r:id="rId171"/>
    <p:sldId id="625" r:id="rId172"/>
    <p:sldId id="626" r:id="rId173"/>
    <p:sldId id="627" r:id="rId174"/>
    <p:sldId id="624" r:id="rId175"/>
    <p:sldId id="628" r:id="rId176"/>
    <p:sldId id="630" r:id="rId177"/>
    <p:sldId id="632" r:id="rId178"/>
  </p:sldIdLst>
  <p:sldSz cx="9144000" cy="6858000" type="screen4x3"/>
  <p:notesSz cx="6669088"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and context" id="{CDCCCF11-8474-6B4E-B166-6C79BDE7243C}">
          <p14:sldIdLst>
            <p14:sldId id="418"/>
            <p14:sldId id="419"/>
            <p14:sldId id="597"/>
            <p14:sldId id="763"/>
            <p14:sldId id="764"/>
            <p14:sldId id="565"/>
            <p14:sldId id="664"/>
            <p14:sldId id="646"/>
            <p14:sldId id="640"/>
            <p14:sldId id="650"/>
            <p14:sldId id="675"/>
            <p14:sldId id="651"/>
            <p14:sldId id="656"/>
            <p14:sldId id="761"/>
          </p14:sldIdLst>
        </p14:section>
        <p14:section name="5 - Ingredients Provision" id="{F2E8840E-00F4-8F49-87CD-12C61FAFAED5}">
          <p14:sldIdLst>
            <p14:sldId id="757"/>
            <p14:sldId id="559"/>
            <p14:sldId id="613"/>
            <p14:sldId id="745"/>
            <p14:sldId id="746"/>
            <p14:sldId id="614"/>
            <p14:sldId id="676"/>
            <p14:sldId id="677"/>
            <p14:sldId id="678"/>
            <p14:sldId id="679"/>
            <p14:sldId id="680"/>
            <p14:sldId id="681"/>
            <p14:sldId id="682"/>
            <p14:sldId id="683"/>
            <p14:sldId id="684"/>
            <p14:sldId id="685"/>
            <p14:sldId id="686"/>
            <p14:sldId id="687"/>
            <p14:sldId id="688"/>
            <p14:sldId id="689"/>
            <p14:sldId id="690"/>
            <p14:sldId id="691"/>
            <p14:sldId id="692"/>
            <p14:sldId id="615"/>
            <p14:sldId id="572"/>
            <p14:sldId id="747"/>
          </p14:sldIdLst>
        </p14:section>
        <p14:section name="4 - Class Sizes" id="{BABB6CA1-84C2-E54F-BD93-3C8B49EB3790}">
          <p14:sldIdLst>
            <p14:sldId id="758"/>
            <p14:sldId id="641"/>
            <p14:sldId id="607"/>
            <p14:sldId id="621"/>
            <p14:sldId id="593"/>
            <p14:sldId id="608"/>
            <p14:sldId id="732"/>
            <p14:sldId id="733"/>
            <p14:sldId id="734"/>
            <p14:sldId id="735"/>
            <p14:sldId id="736"/>
            <p14:sldId id="737"/>
            <p14:sldId id="738"/>
            <p14:sldId id="739"/>
            <p14:sldId id="740"/>
            <p14:sldId id="741"/>
            <p14:sldId id="742"/>
            <p14:sldId id="743"/>
            <p14:sldId id="744"/>
            <p14:sldId id="609"/>
            <p14:sldId id="633"/>
            <p14:sldId id="575"/>
            <p14:sldId id="748"/>
            <p14:sldId id="749"/>
            <p14:sldId id="765"/>
            <p14:sldId id="750"/>
            <p14:sldId id="766"/>
            <p14:sldId id="587"/>
            <p14:sldId id="661"/>
            <p14:sldId id="663"/>
            <p14:sldId id="660"/>
            <p14:sldId id="662"/>
          </p14:sldIdLst>
        </p14:section>
        <p14:section name="3 - Technician Time" id="{C9960C71-C919-314F-817E-7828F8D5A24A}">
          <p14:sldIdLst>
            <p14:sldId id="759"/>
            <p14:sldId id="642"/>
            <p14:sldId id="610"/>
            <p14:sldId id="592"/>
            <p14:sldId id="673"/>
            <p14:sldId id="611"/>
            <p14:sldId id="719"/>
            <p14:sldId id="720"/>
            <p14:sldId id="721"/>
            <p14:sldId id="722"/>
            <p14:sldId id="723"/>
            <p14:sldId id="724"/>
            <p14:sldId id="725"/>
            <p14:sldId id="726"/>
            <p14:sldId id="727"/>
            <p14:sldId id="728"/>
            <p14:sldId id="729"/>
            <p14:sldId id="730"/>
            <p14:sldId id="731"/>
            <p14:sldId id="612"/>
            <p14:sldId id="576"/>
            <p14:sldId id="753"/>
            <p14:sldId id="754"/>
            <p14:sldId id="755"/>
            <p14:sldId id="756"/>
          </p14:sldIdLst>
        </p14:section>
        <p14:section name="2 - Bidding for Equipment" id="{F4F7D0BA-E55E-FF4B-9710-4FD1E8E1D8F3}">
          <p14:sldIdLst>
            <p14:sldId id="760"/>
            <p14:sldId id="643"/>
            <p14:sldId id="570"/>
            <p14:sldId id="667"/>
            <p14:sldId id="581"/>
            <p14:sldId id="671"/>
            <p14:sldId id="617"/>
            <p14:sldId id="693"/>
            <p14:sldId id="694"/>
            <p14:sldId id="695"/>
            <p14:sldId id="696"/>
            <p14:sldId id="697"/>
            <p14:sldId id="698"/>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600"/>
            <p14:sldId id="567"/>
            <p14:sldId id="569"/>
            <p14:sldId id="751"/>
          </p14:sldIdLst>
        </p14:section>
        <p14:section name="1 - Teach Like A Champion" id="{F9BFF171-1C2C-E449-871F-A884A82D4803}">
          <p14:sldIdLst>
            <p14:sldId id="639"/>
            <p14:sldId id="644"/>
            <p14:sldId id="616"/>
            <p14:sldId id="674"/>
            <p14:sldId id="672"/>
            <p14:sldId id="666"/>
            <p14:sldId id="441"/>
            <p14:sldId id="443"/>
            <p14:sldId id="442"/>
            <p14:sldId id="436"/>
            <p14:sldId id="444"/>
            <p14:sldId id="445"/>
            <p14:sldId id="446"/>
            <p14:sldId id="618"/>
            <p14:sldId id="659"/>
            <p14:sldId id="606"/>
            <p14:sldId id="601"/>
            <p14:sldId id="602"/>
            <p14:sldId id="603"/>
            <p14:sldId id="605"/>
            <p14:sldId id="604"/>
            <p14:sldId id="631"/>
            <p14:sldId id="752"/>
            <p14:sldId id="668"/>
            <p14:sldId id="670"/>
            <p14:sldId id="669"/>
            <p14:sldId id="629"/>
            <p14:sldId id="657"/>
            <p14:sldId id="586"/>
            <p14:sldId id="762"/>
            <p14:sldId id="658"/>
            <p14:sldId id="466"/>
            <p14:sldId id="431"/>
            <p14:sldId id="550"/>
          </p14:sldIdLst>
        </p14:section>
        <p14:section name="Further Information" id="{C79DCF2D-122B-4CEA-A976-C961F4122CD7}">
          <p14:sldIdLst>
            <p14:sldId id="645"/>
            <p14:sldId id="432"/>
            <p14:sldId id="625"/>
            <p14:sldId id="626"/>
            <p14:sldId id="627"/>
            <p14:sldId id="624"/>
            <p14:sldId id="628"/>
            <p14:sldId id="630"/>
            <p14:sldId id="63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49" autoAdjust="0"/>
    <p:restoredTop sz="92401" autoAdjust="0"/>
  </p:normalViewPr>
  <p:slideViewPr>
    <p:cSldViewPr snapToGrid="0" snapToObjects="1">
      <p:cViewPr>
        <p:scale>
          <a:sx n="75" d="100"/>
          <a:sy n="75" d="100"/>
        </p:scale>
        <p:origin x="2064" y="900"/>
      </p:cViewPr>
      <p:guideLst>
        <p:guide orient="horz" pos="2160"/>
        <p:guide pos="2880"/>
      </p:guideLst>
    </p:cSldViewPr>
  </p:slideViewPr>
  <p:notesTextViewPr>
    <p:cViewPr>
      <p:scale>
        <a:sx n="3" d="2"/>
        <a:sy n="3" d="2"/>
      </p:scale>
      <p:origin x="0" y="0"/>
    </p:cViewPr>
  </p:notesTextViewPr>
  <p:sorterViewPr>
    <p:cViewPr>
      <p:scale>
        <a:sx n="50" d="100"/>
        <a:sy n="50" d="100"/>
      </p:scale>
      <p:origin x="0" y="-601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7607" y="0"/>
            <a:ext cx="2889938" cy="493633"/>
          </a:xfrm>
          <a:prstGeom prst="rect">
            <a:avLst/>
          </a:prstGeom>
        </p:spPr>
        <p:txBody>
          <a:bodyPr vert="horz" lIns="91440" tIns="45720" rIns="91440" bIns="45720" rtlCol="0"/>
          <a:lstStyle>
            <a:lvl1pPr algn="r">
              <a:defRPr sz="1200"/>
            </a:lvl1pPr>
          </a:lstStyle>
          <a:p>
            <a:fld id="{8E3264B5-C3FF-704D-9644-6CF0229B4B7B}" type="datetime1">
              <a:rPr lang="en-GB" smtClean="0"/>
              <a:t>28/02/2015</a:t>
            </a:fld>
            <a:endParaRPr lang="en-US"/>
          </a:p>
        </p:txBody>
      </p:sp>
      <p:sp>
        <p:nvSpPr>
          <p:cNvPr id="4" name="Footer Placeholder 3"/>
          <p:cNvSpPr>
            <a:spLocks noGrp="1"/>
          </p:cNvSpPr>
          <p:nvPr>
            <p:ph type="ftr" sz="quarter" idx="2"/>
          </p:nvPr>
        </p:nvSpPr>
        <p:spPr>
          <a:xfrm>
            <a:off x="0" y="9377316"/>
            <a:ext cx="2889938" cy="493633"/>
          </a:xfrm>
          <a:prstGeom prst="rect">
            <a:avLst/>
          </a:prstGeom>
        </p:spPr>
        <p:txBody>
          <a:bodyPr vert="horz" lIns="91440" tIns="45720" rIns="91440" bIns="45720" rtlCol="0" anchor="b"/>
          <a:lstStyle>
            <a:lvl1pPr algn="l">
              <a:defRPr sz="1200"/>
            </a:lvl1pPr>
          </a:lstStyle>
          <a:p>
            <a:r>
              <a:rPr lang="en-US" smtClean="0"/>
              <a:t>Copyright: @TeacherToolkit Ltd.</a:t>
            </a:r>
            <a:endParaRPr lang="en-US"/>
          </a:p>
        </p:txBody>
      </p:sp>
      <p:sp>
        <p:nvSpPr>
          <p:cNvPr id="5" name="Slide Number Placeholder 4"/>
          <p:cNvSpPr>
            <a:spLocks noGrp="1"/>
          </p:cNvSpPr>
          <p:nvPr>
            <p:ph type="sldNum" sz="quarter" idx="3"/>
          </p:nvPr>
        </p:nvSpPr>
        <p:spPr>
          <a:xfrm>
            <a:off x="3777607" y="9377316"/>
            <a:ext cx="2889938" cy="493633"/>
          </a:xfrm>
          <a:prstGeom prst="rect">
            <a:avLst/>
          </a:prstGeom>
        </p:spPr>
        <p:txBody>
          <a:bodyPr vert="horz" lIns="91440" tIns="45720" rIns="91440" bIns="45720" rtlCol="0" anchor="b"/>
          <a:lstStyle>
            <a:lvl1pPr algn="r">
              <a:defRPr sz="1200"/>
            </a:lvl1pPr>
          </a:lstStyle>
          <a:p>
            <a:fld id="{F5EDBC88-E8AF-714C-83AA-A810CEA6561B}" type="slidenum">
              <a:rPr lang="en-US" smtClean="0"/>
              <a:t>‹#›</a:t>
            </a:fld>
            <a:endParaRPr lang="en-US"/>
          </a:p>
        </p:txBody>
      </p:sp>
    </p:spTree>
    <p:extLst>
      <p:ext uri="{BB962C8B-B14F-4D97-AF65-F5344CB8AC3E}">
        <p14:creationId xmlns:p14="http://schemas.microsoft.com/office/powerpoint/2010/main" val="38700357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1200"/>
            </a:lvl1pPr>
          </a:lstStyle>
          <a:p>
            <a:fld id="{A3689B7F-3628-5441-8D17-9936170B931A}" type="datetime1">
              <a:rPr lang="en-GB" smtClean="0"/>
              <a:t>28/02/2015</a:t>
            </a:fld>
            <a:endParaRPr lang="en-US"/>
          </a:p>
        </p:txBody>
      </p:sp>
      <p:sp>
        <p:nvSpPr>
          <p:cNvPr id="4" name="Slide Image Placeholder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vl1pPr>
          </a:lstStyle>
          <a:p>
            <a:r>
              <a:rPr lang="en-US" smtClean="0"/>
              <a:t>Copyright: @TeacherToolkit Ltd.</a:t>
            </a:r>
            <a:endParaRPr lang="en-US"/>
          </a:p>
        </p:txBody>
      </p:sp>
      <p:sp>
        <p:nvSpPr>
          <p:cNvPr id="7" name="Slide Number Placehold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1200"/>
            </a:lvl1pPr>
          </a:lstStyle>
          <a:p>
            <a:fld id="{500F70FE-B808-7843-8872-EB59B83902E0}" type="slidenum">
              <a:rPr lang="en-US" smtClean="0"/>
              <a:t>‹#›</a:t>
            </a:fld>
            <a:endParaRPr lang="en-US"/>
          </a:p>
        </p:txBody>
      </p:sp>
    </p:spTree>
    <p:extLst>
      <p:ext uri="{BB962C8B-B14F-4D97-AF65-F5344CB8AC3E}">
        <p14:creationId xmlns:p14="http://schemas.microsoft.com/office/powerpoint/2010/main" val="142219952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creativecommons.org/licenses/by-nc-nd/3.0/deed.en_US" TargetMode="External"/><Relationship Id="rId3" Type="http://schemas.openxmlformats.org/officeDocument/2006/relationships/hyperlink" Target="https://www.youtube.com/watch?v=RxsOVK4syxU" TargetMode="External"/><Relationship Id="rId7" Type="http://schemas.openxmlformats.org/officeDocument/2006/relationships/hyperlink" Target="http://teachertoolkit.me/contact-me/"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teachertoolkitdotme.files.wordpress.com/2014/01/year-9-iris-export-for-teachertoolkit-blog.m4v" TargetMode="External"/><Relationship Id="rId5" Type="http://schemas.openxmlformats.org/officeDocument/2006/relationships/hyperlink" Target="http://bit.ly/5MinVideo" TargetMode="External"/><Relationship Id="rId4" Type="http://schemas.openxmlformats.org/officeDocument/2006/relationships/hyperlink" Target="http://youtu.be/lByDfPOG0LA?t=22s" TargetMode="External"/><Relationship Id="rId9" Type="http://schemas.openxmlformats.org/officeDocument/2006/relationships/hyperlink" Target="http://teachertoolkit.me/2013/08/28/thwart-the-grim-reaper-ofsted-reworks-sep-13/www.teachertoolkit.me"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6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64.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65.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66.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67.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69.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68.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69.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71.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7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7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74.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75.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76.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78.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9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9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98.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99.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00.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01.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0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0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04.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31.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3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3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35.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36.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37.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38.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youtube.com/watch?v=hqh1MRWZjms" TargetMode="External"/><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youtu.be/J-swZaKN2Ic?t=12s" TargetMode="External"/><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48.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49.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50.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51.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5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5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54.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55.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56.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57.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58.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59.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60.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61.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6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Videos needed: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r>
              <a:rPr lang="en-US" sz="1200" dirty="0" smtClean="0"/>
              <a:t>Taylor</a:t>
            </a:r>
            <a:r>
              <a:rPr lang="en-US" sz="1200" baseline="0" dirty="0" smtClean="0"/>
              <a:t> Mali – What teachers make? = </a:t>
            </a:r>
            <a:r>
              <a:rPr lang="en-US" dirty="0" smtClean="0">
                <a:hlinkClick r:id="rId3"/>
              </a:rPr>
              <a:t>https://www.youtube.com/watch?v=RxsOVK4syxU</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Lamont Carey – I can’t read = </a:t>
            </a:r>
            <a:r>
              <a:rPr lang="en-GB" sz="1200" dirty="0" smtClean="0">
                <a:hlinkClick r:id="rId4"/>
              </a:rPr>
              <a:t>http://youtu.be/lByDfPOG0LA?t=22s</a:t>
            </a:r>
            <a:r>
              <a:rPr lang="en-GB"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5 Minute Lesson Plan = </a:t>
            </a:r>
            <a:r>
              <a:rPr lang="en-US" dirty="0" smtClean="0">
                <a:hlinkClick r:id="rId5"/>
              </a:rPr>
              <a:t>http://bit.ly/5MinVideo</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IRIS myself: </a:t>
            </a:r>
            <a:r>
              <a:rPr lang="en-US" sz="1200" dirty="0" smtClean="0">
                <a:hlinkClick r:id="rId6"/>
              </a:rPr>
              <a:t>https://teachertoolkitdotme.files.wordpress.com/2014/01/year-9-iris-export-for-teachertoolkit-blog.m4v</a:t>
            </a:r>
            <a:r>
              <a:rPr lang="en-US" sz="1200" dirty="0" smtClean="0"/>
              <a:t> </a:t>
            </a:r>
          </a:p>
          <a:p>
            <a:endParaRPr lang="en-US" dirty="0" smtClean="0"/>
          </a:p>
          <a:p>
            <a:r>
              <a:rPr lang="en-US" b="1" dirty="0" smtClean="0"/>
              <a:t>Resources:</a:t>
            </a:r>
          </a:p>
          <a:p>
            <a:r>
              <a:rPr lang="en-US" dirty="0" smtClean="0"/>
              <a:t>Keywords</a:t>
            </a:r>
            <a:r>
              <a:rPr lang="en-US" baseline="0" dirty="0" smtClean="0"/>
              <a:t> for literateness?</a:t>
            </a:r>
          </a:p>
          <a:p>
            <a:r>
              <a:rPr lang="en-US" baseline="0" dirty="0" smtClean="0"/>
              <a:t>IPEVO camera?</a:t>
            </a:r>
          </a:p>
          <a:p>
            <a:r>
              <a:rPr lang="en-US" baseline="0" dirty="0" smtClean="0"/>
              <a:t>Latest reading book?</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7"/>
              </a:rPr>
              <a:t>Ross Morrison McGill</a:t>
            </a:r>
            <a:r>
              <a:rPr lang="en-US" sz="1200" dirty="0" smtClean="0"/>
              <a:t> ) and is licensed under a </a:t>
            </a:r>
            <a:r>
              <a:rPr lang="en-US" sz="1200" dirty="0" smtClean="0">
                <a:hlinkClick r:id="rId8"/>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9"/>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a:t>
            </a:fld>
            <a:endParaRPr lang="en-US"/>
          </a:p>
        </p:txBody>
      </p:sp>
    </p:spTree>
    <p:extLst>
      <p:ext uri="{BB962C8B-B14F-4D97-AF65-F5344CB8AC3E}">
        <p14:creationId xmlns:p14="http://schemas.microsoft.com/office/powerpoint/2010/main" val="1628700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Idea 11 in my 100</a:t>
            </a:r>
            <a:r>
              <a:rPr lang="en-US" sz="1200" baseline="0" dirty="0" smtClean="0"/>
              <a:t> ideas book.</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GB" sz="1200" kern="1200" dirty="0" smtClean="0">
                <a:solidFill>
                  <a:schemeClr val="tx1"/>
                </a:solidFill>
                <a:effectLst/>
                <a:latin typeface="+mn-lt"/>
                <a:ea typeface="+mn-ea"/>
                <a:cs typeface="+mn-cs"/>
              </a:rPr>
              <a:t>life skills</a:t>
            </a:r>
            <a:r>
              <a:rPr lang="en-GB" dirty="0" smtClean="0">
                <a:effectLst/>
              </a:rPr>
              <a:t> </a:t>
            </a:r>
          </a:p>
          <a:p>
            <a:r>
              <a:rPr lang="en-GB" sz="1200" kern="1200" dirty="0" smtClean="0">
                <a:solidFill>
                  <a:schemeClr val="tx1"/>
                </a:solidFill>
                <a:effectLst/>
                <a:latin typeface="+mn-lt"/>
                <a:ea typeface="+mn-ea"/>
                <a:cs typeface="+mn-cs"/>
              </a:rPr>
              <a:t>2. complex  </a:t>
            </a:r>
          </a:p>
          <a:p>
            <a:r>
              <a:rPr lang="en-GB" sz="1200" kern="1200" dirty="0" smtClean="0">
                <a:solidFill>
                  <a:schemeClr val="tx1"/>
                </a:solidFill>
                <a:effectLst/>
                <a:latin typeface="+mn-lt"/>
                <a:ea typeface="+mn-ea"/>
                <a:cs typeface="+mn-cs"/>
              </a:rPr>
              <a:t>3. commercial </a:t>
            </a:r>
          </a:p>
          <a:p>
            <a:r>
              <a:rPr lang="en-GB" sz="1200" kern="1200" dirty="0" smtClean="0">
                <a:solidFill>
                  <a:schemeClr val="tx1"/>
                </a:solidFill>
                <a:effectLst/>
                <a:latin typeface="+mn-lt"/>
                <a:ea typeface="+mn-ea"/>
                <a:cs typeface="+mn-cs"/>
              </a:rPr>
              <a:t>SWAP</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4. analysis </a:t>
            </a:r>
          </a:p>
          <a:p>
            <a:r>
              <a:rPr lang="en-GB" sz="1200" kern="1200" dirty="0" smtClean="0">
                <a:solidFill>
                  <a:schemeClr val="tx1"/>
                </a:solidFill>
                <a:effectLst/>
                <a:latin typeface="+mn-lt"/>
                <a:ea typeface="+mn-ea"/>
                <a:cs typeface="+mn-cs"/>
              </a:rPr>
              <a:t>5. vocational </a:t>
            </a:r>
          </a:p>
          <a:p>
            <a:r>
              <a:rPr lang="en-GB" sz="1200" kern="1200" dirty="0" smtClean="0">
                <a:solidFill>
                  <a:schemeClr val="tx1"/>
                </a:solidFill>
                <a:effectLst/>
                <a:latin typeface="+mn-lt"/>
                <a:ea typeface="+mn-ea"/>
                <a:cs typeface="+mn-cs"/>
              </a:rPr>
              <a:t>6. specialist </a:t>
            </a:r>
          </a:p>
          <a:p>
            <a:r>
              <a:rPr lang="en-GB" sz="1200" kern="1200" dirty="0" smtClean="0">
                <a:solidFill>
                  <a:schemeClr val="tx1"/>
                </a:solidFill>
                <a:effectLst/>
                <a:latin typeface="+mn-lt"/>
                <a:ea typeface="+mn-ea"/>
                <a:cs typeface="+mn-cs"/>
              </a:rPr>
              <a:t>SWAP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7. rigour </a:t>
            </a:r>
          </a:p>
          <a:p>
            <a:r>
              <a:rPr lang="en-GB" sz="1200" kern="1200" dirty="0" smtClean="0">
                <a:solidFill>
                  <a:schemeClr val="tx1"/>
                </a:solidFill>
                <a:effectLst/>
                <a:latin typeface="+mn-lt"/>
                <a:ea typeface="+mn-ea"/>
                <a:cs typeface="+mn-cs"/>
              </a:rPr>
              <a:t>8. progression </a:t>
            </a:r>
          </a:p>
          <a:p>
            <a:r>
              <a:rPr lang="en-GB" sz="1200" kern="1200" dirty="0" smtClean="0">
                <a:solidFill>
                  <a:schemeClr val="tx1"/>
                </a:solidFill>
                <a:effectLst/>
                <a:latin typeface="+mn-lt"/>
                <a:ea typeface="+mn-ea"/>
                <a:cs typeface="+mn-cs"/>
              </a:rPr>
              <a:t>9. colloids </a:t>
            </a:r>
          </a:p>
          <a:p>
            <a:r>
              <a:rPr lang="en-GB" sz="1200" kern="1200" dirty="0" smtClean="0">
                <a:solidFill>
                  <a:schemeClr val="tx1"/>
                </a:solidFill>
                <a:effectLst/>
                <a:latin typeface="+mn-lt"/>
                <a:ea typeface="+mn-ea"/>
                <a:cs typeface="+mn-cs"/>
              </a:rPr>
              <a:t>10. caramelise </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rPr>
              <a:t>Food technology in secondary schools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report evaluates the effectiveness of provision in secondary schools for food technology within the National Curriculum subject design and technology. It examines strengths and weaknesses in pupils' achievement and the tension between the teaching of food to develop life skills and using food as a means to teach design and technology.</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10</a:t>
            </a:fld>
            <a:endParaRPr lang="en-US"/>
          </a:p>
        </p:txBody>
      </p:sp>
    </p:spTree>
    <p:extLst>
      <p:ext uri="{BB962C8B-B14F-4D97-AF65-F5344CB8AC3E}">
        <p14:creationId xmlns:p14="http://schemas.microsoft.com/office/powerpoint/2010/main" val="28002550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163</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164</a:t>
            </a:fld>
            <a:endParaRPr lang="en-US"/>
          </a:p>
        </p:txBody>
      </p:sp>
    </p:spTree>
    <p:extLst>
      <p:ext uri="{BB962C8B-B14F-4D97-AF65-F5344CB8AC3E}">
        <p14:creationId xmlns:p14="http://schemas.microsoft.com/office/powerpoint/2010/main" val="2477192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Move webcam</a:t>
            </a:r>
            <a:r>
              <a:rPr lang="en-US" sz="1200" baseline="0" dirty="0" smtClean="0"/>
              <a:t> to RIGHT HAND SCREEN so that it is captured in the video</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165</a:t>
            </a:fld>
            <a:endParaRPr lang="en-US"/>
          </a:p>
        </p:txBody>
      </p:sp>
    </p:spTree>
    <p:extLst>
      <p:ext uri="{BB962C8B-B14F-4D97-AF65-F5344CB8AC3E}">
        <p14:creationId xmlns:p14="http://schemas.microsoft.com/office/powerpoint/2010/main" val="42230001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This presentation by @TeacherToolkit ( </a:t>
            </a:r>
            <a:r>
              <a:rPr lang="en-US" altLang="en-US" smtClean="0">
                <a:hlinkClick r:id="rId3"/>
              </a:rPr>
              <a:t>Ross Morrison McGill</a:t>
            </a:r>
            <a:r>
              <a:rPr lang="en-US" altLang="en-US" smtClean="0"/>
              <a:t> ) and is licensed under a </a:t>
            </a:r>
            <a:r>
              <a:rPr lang="en-US" altLang="en-US" smtClean="0">
                <a:hlinkClick r:id="rId4"/>
              </a:rPr>
              <a:t>Creative Commons Attribution-NonCommercial-NoDerivs 3.0 Unported License</a:t>
            </a:r>
            <a:r>
              <a:rPr lang="en-US" altLang="en-US" smtClean="0"/>
              <a:t>. Based on all work published at </a:t>
            </a:r>
            <a:r>
              <a:rPr lang="en-US" altLang="en-US" smtClean="0">
                <a:hlinkClick r:id="rId5"/>
              </a:rPr>
              <a:t>www.teachertoolkit.me</a:t>
            </a:r>
            <a:endParaRPr lang="en-US" altLang="en-US" smtClean="0"/>
          </a:p>
          <a:p>
            <a:pPr>
              <a:spcBef>
                <a:spcPct val="0"/>
              </a:spcBef>
            </a:pPr>
            <a:r>
              <a:rPr lang="en-US" altLang="en-US" smtClean="0"/>
              <a:t>@TeacherToolkit Limited.</a:t>
            </a:r>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4FEA4191-990F-461F-AF11-3878401C37CE}" type="slidenum">
              <a:rPr lang="en-US" altLang="en-US" smtClean="0"/>
              <a:pPr/>
              <a:t>166</a:t>
            </a:fld>
            <a:endParaRPr lang="en-US" altLang="en-US" smtClean="0"/>
          </a:p>
        </p:txBody>
      </p:sp>
    </p:spTree>
    <p:extLst>
      <p:ext uri="{BB962C8B-B14F-4D97-AF65-F5344CB8AC3E}">
        <p14:creationId xmlns:p14="http://schemas.microsoft.com/office/powerpoint/2010/main" val="108190364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167</a:t>
            </a:fld>
            <a:endParaRPr lang="en-US"/>
          </a:p>
        </p:txBody>
      </p:sp>
    </p:spTree>
    <p:extLst>
      <p:ext uri="{BB962C8B-B14F-4D97-AF65-F5344CB8AC3E}">
        <p14:creationId xmlns:p14="http://schemas.microsoft.com/office/powerpoint/2010/main" val="26848451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26013" rtl="0" eaLnBrk="0" fontAlgn="base" latinLnBrk="0" hangingPunct="0">
              <a:lnSpc>
                <a:spcPct val="100000"/>
              </a:lnSpc>
              <a:spcBef>
                <a:spcPct val="30000"/>
              </a:spcBef>
              <a:spcAft>
                <a:spcPct val="0"/>
              </a:spcAft>
              <a:buClrTx/>
              <a:buSzTx/>
              <a:buFontTx/>
              <a:buNone/>
              <a:tabLst/>
              <a:defRPr/>
            </a:pPr>
            <a:r>
              <a:rPr lang="en-GB" dirty="0" smtClean="0">
                <a:solidFill>
                  <a:srgbClr val="000000"/>
                </a:solidFill>
                <a:latin typeface="Arial" pitchFamily="34" charset="0"/>
                <a:cs typeface="Arial" pitchFamily="34" charset="0"/>
              </a:rPr>
              <a:t>So today I’d like us to go through the following objectives</a:t>
            </a:r>
          </a:p>
        </p:txBody>
      </p:sp>
      <p:sp>
        <p:nvSpPr>
          <p:cNvPr id="4" name="Header Placeholder 3"/>
          <p:cNvSpPr>
            <a:spLocks noGrp="1"/>
          </p:cNvSpPr>
          <p:nvPr>
            <p:ph type="hdr" sz="quarter" idx="10"/>
          </p:nvPr>
        </p:nvSpPr>
        <p:spPr/>
        <p:txBody>
          <a:bodyPr/>
          <a:lstStyle/>
          <a:p>
            <a:pPr>
              <a:defRPr/>
            </a:pPr>
            <a:r>
              <a:rPr lang="en-GB" smtClean="0">
                <a:solidFill>
                  <a:prstClr val="black"/>
                </a:solidFill>
              </a:rPr>
              <a:t>CPD SESSION </a:t>
            </a:r>
            <a:endParaRPr lang="en-GB" dirty="0">
              <a:solidFill>
                <a:prstClr val="black"/>
              </a:solidFill>
            </a:endParaRPr>
          </a:p>
        </p:txBody>
      </p:sp>
      <p:sp>
        <p:nvSpPr>
          <p:cNvPr id="6" name="Footer Placeholder 5"/>
          <p:cNvSpPr>
            <a:spLocks noGrp="1"/>
          </p:cNvSpPr>
          <p:nvPr>
            <p:ph type="ftr" sz="quarter" idx="12"/>
          </p:nvPr>
        </p:nvSpPr>
        <p:spPr/>
        <p:txBody>
          <a:bodyPr/>
          <a:lstStyle/>
          <a:p>
            <a:pPr>
              <a:defRPr/>
            </a:pPr>
            <a:r>
              <a:rPr lang="en-GB" smtClean="0">
                <a:solidFill>
                  <a:prstClr val="black"/>
                </a:solidFill>
              </a:rPr>
              <a:t>LAURA LEWIS-WILLIAMS </a:t>
            </a:r>
            <a:endParaRPr lang="en-GB" dirty="0">
              <a:solidFill>
                <a:prstClr val="black"/>
              </a:solidFill>
            </a:endParaRPr>
          </a:p>
        </p:txBody>
      </p:sp>
      <p:sp>
        <p:nvSpPr>
          <p:cNvPr id="7" name="Date Placeholder 6"/>
          <p:cNvSpPr>
            <a:spLocks noGrp="1"/>
          </p:cNvSpPr>
          <p:nvPr>
            <p:ph type="dt" idx="13"/>
          </p:nvPr>
        </p:nvSpPr>
        <p:spPr/>
        <p:txBody>
          <a:bodyPr/>
          <a:lstStyle/>
          <a:p>
            <a:pPr>
              <a:defRPr/>
            </a:pPr>
            <a:r>
              <a:rPr lang="en-US" smtClean="0">
                <a:solidFill>
                  <a:prstClr val="black"/>
                </a:solidFill>
              </a:rPr>
              <a:t>15/10/2014</a:t>
            </a:r>
            <a:endParaRPr lang="en-GB" dirty="0">
              <a:solidFill>
                <a:prstClr val="black"/>
              </a:solidFill>
            </a:endParaRPr>
          </a:p>
        </p:txBody>
      </p:sp>
    </p:spTree>
    <p:extLst>
      <p:ext uri="{BB962C8B-B14F-4D97-AF65-F5344CB8AC3E}">
        <p14:creationId xmlns:p14="http://schemas.microsoft.com/office/powerpoint/2010/main" val="128218804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169</a:t>
            </a:fld>
            <a:endParaRPr lang="en-US"/>
          </a:p>
        </p:txBody>
      </p:sp>
    </p:spTree>
    <p:extLst>
      <p:ext uri="{BB962C8B-B14F-4D97-AF65-F5344CB8AC3E}">
        <p14:creationId xmlns:p14="http://schemas.microsoft.com/office/powerpoint/2010/main" val="107421898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171</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172</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173</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11</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177</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Idea 11 in my 100</a:t>
            </a:r>
            <a:r>
              <a:rPr lang="en-US" sz="1200" baseline="0" dirty="0" smtClean="0"/>
              <a:t> ideas book.</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12</a:t>
            </a:fld>
            <a:endParaRPr lang="en-US"/>
          </a:p>
        </p:txBody>
      </p:sp>
    </p:spTree>
    <p:extLst>
      <p:ext uri="{BB962C8B-B14F-4D97-AF65-F5344CB8AC3E}">
        <p14:creationId xmlns:p14="http://schemas.microsoft.com/office/powerpoint/2010/main" val="2607434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pPr/>
              <a:t>13</a:t>
            </a:fld>
            <a:endParaRPr lang="en-US"/>
          </a:p>
        </p:txBody>
      </p:sp>
    </p:spTree>
    <p:extLst>
      <p:ext uri="{BB962C8B-B14F-4D97-AF65-F5344CB8AC3E}">
        <p14:creationId xmlns:p14="http://schemas.microsoft.com/office/powerpoint/2010/main" val="4286243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14</a:t>
            </a:fld>
            <a:endParaRPr lang="en-US"/>
          </a:p>
        </p:txBody>
      </p:sp>
    </p:spTree>
    <p:extLst>
      <p:ext uri="{BB962C8B-B14F-4D97-AF65-F5344CB8AC3E}">
        <p14:creationId xmlns:p14="http://schemas.microsoft.com/office/powerpoint/2010/main" val="1056320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a:p>
        </p:txBody>
      </p:sp>
      <p:sp>
        <p:nvSpPr>
          <p:cNvPr id="4" name="Slide Number Placeholder 3"/>
          <p:cNvSpPr>
            <a:spLocks noGrp="1"/>
          </p:cNvSpPr>
          <p:nvPr>
            <p:ph type="sldNum" sz="quarter" idx="10"/>
          </p:nvPr>
        </p:nvSpPr>
        <p:spPr/>
        <p:txBody>
          <a:bodyPr/>
          <a:lstStyle/>
          <a:p>
            <a:fld id="{C8FAEA2F-25D5-704A-8935-6909EAFB35DE}" type="slidenum">
              <a:rPr lang="en-US" smtClean="0"/>
              <a:t>15</a:t>
            </a:fld>
            <a:endParaRPr lang="en-US" dirty="0"/>
          </a:p>
        </p:txBody>
      </p:sp>
    </p:spTree>
    <p:extLst>
      <p:ext uri="{BB962C8B-B14F-4D97-AF65-F5344CB8AC3E}">
        <p14:creationId xmlns:p14="http://schemas.microsoft.com/office/powerpoint/2010/main" val="176374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16</a:t>
            </a:fld>
            <a:endParaRPr lang="en-US"/>
          </a:p>
        </p:txBody>
      </p:sp>
    </p:spTree>
    <p:extLst>
      <p:ext uri="{BB962C8B-B14F-4D97-AF65-F5344CB8AC3E}">
        <p14:creationId xmlns:p14="http://schemas.microsoft.com/office/powerpoint/2010/main" val="1074218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17</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18</a:t>
            </a:fld>
            <a:endParaRPr lang="en-US"/>
          </a:p>
        </p:txBody>
      </p:sp>
    </p:spTree>
    <p:extLst>
      <p:ext uri="{BB962C8B-B14F-4D97-AF65-F5344CB8AC3E}">
        <p14:creationId xmlns:p14="http://schemas.microsoft.com/office/powerpoint/2010/main" val="2615887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19</a:t>
            </a:fld>
            <a:endParaRPr lang="en-US"/>
          </a:p>
        </p:txBody>
      </p:sp>
    </p:spTree>
    <p:extLst>
      <p:ext uri="{BB962C8B-B14F-4D97-AF65-F5344CB8AC3E}">
        <p14:creationId xmlns:p14="http://schemas.microsoft.com/office/powerpoint/2010/main" val="3840820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2</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20</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5527CC-ADFB-4AA8-A6DE-DD5FE639E0D1}" type="slidenum">
              <a:rPr lang="en-GB" altLang="en-US" smtClean="0"/>
              <a:pPr/>
              <a:t>22</a:t>
            </a:fld>
            <a:endParaRPr lang="en-GB" altLang="en-US" smtClean="0"/>
          </a:p>
        </p:txBody>
      </p:sp>
    </p:spTree>
    <p:extLst>
      <p:ext uri="{BB962C8B-B14F-4D97-AF65-F5344CB8AC3E}">
        <p14:creationId xmlns:p14="http://schemas.microsoft.com/office/powerpoint/2010/main" val="2750094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83FC57-E795-4D05-B097-D1C317C76F98}" type="slidenum">
              <a:rPr lang="en-GB" altLang="en-US" smtClean="0"/>
              <a:pPr/>
              <a:t>26</a:t>
            </a:fld>
            <a:endParaRPr lang="en-GB" altLang="en-US" smtClean="0"/>
          </a:p>
        </p:txBody>
      </p:sp>
    </p:spTree>
    <p:extLst>
      <p:ext uri="{BB962C8B-B14F-4D97-AF65-F5344CB8AC3E}">
        <p14:creationId xmlns:p14="http://schemas.microsoft.com/office/powerpoint/2010/main" val="2186253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38</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39</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40</a:t>
            </a:fld>
            <a:endParaRPr lang="en-US"/>
          </a:p>
        </p:txBody>
      </p:sp>
    </p:spTree>
    <p:extLst>
      <p:ext uri="{BB962C8B-B14F-4D97-AF65-F5344CB8AC3E}">
        <p14:creationId xmlns:p14="http://schemas.microsoft.com/office/powerpoint/2010/main" val="397032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a:p>
        </p:txBody>
      </p:sp>
      <p:sp>
        <p:nvSpPr>
          <p:cNvPr id="4" name="Slide Number Placeholder 3"/>
          <p:cNvSpPr>
            <a:spLocks noGrp="1"/>
          </p:cNvSpPr>
          <p:nvPr>
            <p:ph type="sldNum" sz="quarter" idx="10"/>
          </p:nvPr>
        </p:nvSpPr>
        <p:spPr/>
        <p:txBody>
          <a:bodyPr/>
          <a:lstStyle/>
          <a:p>
            <a:fld id="{C8FAEA2F-25D5-704A-8935-6909EAFB35DE}" type="slidenum">
              <a:rPr lang="en-US" smtClean="0"/>
              <a:t>41</a:t>
            </a:fld>
            <a:endParaRPr lang="en-US" dirty="0"/>
          </a:p>
        </p:txBody>
      </p:sp>
    </p:spTree>
    <p:extLst>
      <p:ext uri="{BB962C8B-B14F-4D97-AF65-F5344CB8AC3E}">
        <p14:creationId xmlns:p14="http://schemas.microsoft.com/office/powerpoint/2010/main" val="366062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42</a:t>
            </a:fld>
            <a:endParaRPr lang="en-US"/>
          </a:p>
        </p:txBody>
      </p:sp>
    </p:spTree>
    <p:extLst>
      <p:ext uri="{BB962C8B-B14F-4D97-AF65-F5344CB8AC3E}">
        <p14:creationId xmlns:p14="http://schemas.microsoft.com/office/powerpoint/2010/main" val="1074218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43</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This presentation by @TeacherToolkit ( </a:t>
            </a:r>
            <a:r>
              <a:rPr lang="en-US" altLang="en-US" dirty="0" smtClean="0">
                <a:hlinkClick r:id="rId3"/>
              </a:rPr>
              <a:t>Ross Morrison McGill</a:t>
            </a:r>
            <a:r>
              <a:rPr lang="en-US" altLang="en-US" dirty="0" smtClean="0"/>
              <a:t> ) and is licensed under a </a:t>
            </a:r>
            <a:r>
              <a:rPr lang="en-US" altLang="en-US" dirty="0" smtClean="0">
                <a:hlinkClick r:id="rId4"/>
              </a:rPr>
              <a:t>Creative Commons Attribution-NonCommercial-NoDerivs 3.0 Unported License</a:t>
            </a:r>
            <a:r>
              <a:rPr lang="en-US" altLang="en-US" dirty="0" smtClean="0"/>
              <a:t>. </a:t>
            </a:r>
          </a:p>
          <a:p>
            <a:pPr>
              <a:spcBef>
                <a:spcPct val="0"/>
              </a:spcBef>
            </a:pPr>
            <a:endParaRPr lang="en-US" altLang="en-US" smtClean="0"/>
          </a:p>
          <a:p>
            <a:pPr>
              <a:spcBef>
                <a:spcPct val="0"/>
              </a:spcBef>
            </a:pPr>
            <a:r>
              <a:rPr lang="en-US" altLang="en-US" smtClean="0"/>
              <a:t>Based on all work published at </a:t>
            </a:r>
            <a:r>
              <a:rPr lang="en-US" altLang="en-US" dirty="0" smtClean="0">
                <a:hlinkClick r:id="rId5"/>
              </a:rPr>
              <a:t>www.teachertoolkit.me</a:t>
            </a:r>
            <a:endParaRPr lang="en-US" altLang="en-US" dirty="0" smtClean="0"/>
          </a:p>
          <a:p>
            <a:pPr>
              <a:spcBef>
                <a:spcPct val="0"/>
              </a:spcBef>
            </a:pPr>
            <a:r>
              <a:rPr lang="en-US" altLang="en-US" dirty="0" smtClean="0"/>
              <a:t>@TeacherToolkit Limited.</a:t>
            </a: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284215F-7BF5-44E9-B30C-784D7E122653}" type="slidenum">
              <a:rPr lang="en-US" altLang="en-US"/>
              <a:pPr fontAlgn="base">
                <a:spcBef>
                  <a:spcPct val="0"/>
                </a:spcBef>
                <a:spcAft>
                  <a:spcPct val="0"/>
                </a:spcAft>
              </a:pPr>
              <a:t>44</a:t>
            </a:fld>
            <a:endParaRPr lang="en-US" altLang="en-US"/>
          </a:p>
        </p:txBody>
      </p:sp>
    </p:spTree>
    <p:extLst>
      <p:ext uri="{BB962C8B-B14F-4D97-AF65-F5344CB8AC3E}">
        <p14:creationId xmlns:p14="http://schemas.microsoft.com/office/powerpoint/2010/main" val="1158347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45</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46</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21634E2-0871-4DEA-9679-C7F03C4EF53C}" type="slidenum">
              <a:rPr lang="en-GB" altLang="en-US" smtClean="0"/>
              <a:pPr/>
              <a:t>47</a:t>
            </a:fld>
            <a:endParaRPr lang="en-GB" altLang="en-US" smtClean="0"/>
          </a:p>
        </p:txBody>
      </p:sp>
    </p:spTree>
    <p:extLst>
      <p:ext uri="{BB962C8B-B14F-4D97-AF65-F5344CB8AC3E}">
        <p14:creationId xmlns:p14="http://schemas.microsoft.com/office/powerpoint/2010/main" val="34220925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60</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62</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63</a:t>
            </a:fld>
            <a:endParaRPr lang="en-US"/>
          </a:p>
        </p:txBody>
      </p:sp>
    </p:spTree>
    <p:extLst>
      <p:ext uri="{BB962C8B-B14F-4D97-AF65-F5344CB8AC3E}">
        <p14:creationId xmlns:p14="http://schemas.microsoft.com/office/powerpoint/2010/main" val="4051312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64</a:t>
            </a:fld>
            <a:endParaRPr lang="en-US"/>
          </a:p>
        </p:txBody>
      </p:sp>
    </p:spTree>
    <p:extLst>
      <p:ext uri="{BB962C8B-B14F-4D97-AF65-F5344CB8AC3E}">
        <p14:creationId xmlns:p14="http://schemas.microsoft.com/office/powerpoint/2010/main" val="1706001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Hattie</a:t>
            </a:r>
            <a:r>
              <a:rPr lang="en-US" sz="1200" baseline="0" dirty="0" smtClean="0"/>
              <a:t> effect sizes and influences on student achievement </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65</a:t>
            </a:fld>
            <a:endParaRPr lang="en-US"/>
          </a:p>
        </p:txBody>
      </p:sp>
    </p:spTree>
    <p:extLst>
      <p:ext uri="{BB962C8B-B14F-4D97-AF65-F5344CB8AC3E}">
        <p14:creationId xmlns:p14="http://schemas.microsoft.com/office/powerpoint/2010/main" val="41020808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66</a:t>
            </a:fld>
            <a:endParaRPr lang="en-US"/>
          </a:p>
        </p:txBody>
      </p:sp>
    </p:spTree>
    <p:extLst>
      <p:ext uri="{BB962C8B-B14F-4D97-AF65-F5344CB8AC3E}">
        <p14:creationId xmlns:p14="http://schemas.microsoft.com/office/powerpoint/2010/main" val="16014296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67</a:t>
            </a:fld>
            <a:endParaRPr lang="en-US"/>
          </a:p>
        </p:txBody>
      </p:sp>
    </p:spTree>
    <p:extLst>
      <p:ext uri="{BB962C8B-B14F-4D97-AF65-F5344CB8AC3E}">
        <p14:creationId xmlns:p14="http://schemas.microsoft.com/office/powerpoint/2010/main" val="1167372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a:t>
            </a:fld>
            <a:endParaRPr lang="en-US"/>
          </a:p>
        </p:txBody>
      </p:sp>
    </p:spTree>
    <p:extLst>
      <p:ext uri="{BB962C8B-B14F-4D97-AF65-F5344CB8AC3E}">
        <p14:creationId xmlns:p14="http://schemas.microsoft.com/office/powerpoint/2010/main" val="3590549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68</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69</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70</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71</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72</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a:p>
        </p:txBody>
      </p:sp>
      <p:sp>
        <p:nvSpPr>
          <p:cNvPr id="4" name="Slide Number Placeholder 3"/>
          <p:cNvSpPr>
            <a:spLocks noGrp="1"/>
          </p:cNvSpPr>
          <p:nvPr>
            <p:ph type="sldNum" sz="quarter" idx="10"/>
          </p:nvPr>
        </p:nvSpPr>
        <p:spPr/>
        <p:txBody>
          <a:bodyPr/>
          <a:lstStyle/>
          <a:p>
            <a:fld id="{C8FAEA2F-25D5-704A-8935-6909EAFB35DE}" type="slidenum">
              <a:rPr lang="en-US" smtClean="0"/>
              <a:t>73</a:t>
            </a:fld>
            <a:endParaRPr lang="en-US" dirty="0"/>
          </a:p>
        </p:txBody>
      </p:sp>
    </p:spTree>
    <p:extLst>
      <p:ext uri="{BB962C8B-B14F-4D97-AF65-F5344CB8AC3E}">
        <p14:creationId xmlns:p14="http://schemas.microsoft.com/office/powerpoint/2010/main" val="17800369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74</a:t>
            </a:fld>
            <a:endParaRPr lang="en-US"/>
          </a:p>
        </p:txBody>
      </p:sp>
    </p:spTree>
    <p:extLst>
      <p:ext uri="{BB962C8B-B14F-4D97-AF65-F5344CB8AC3E}">
        <p14:creationId xmlns:p14="http://schemas.microsoft.com/office/powerpoint/2010/main" val="10742189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75</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76</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78</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5</a:t>
            </a:fld>
            <a:endParaRPr lang="en-US"/>
          </a:p>
        </p:txBody>
      </p:sp>
    </p:spTree>
    <p:extLst>
      <p:ext uri="{BB962C8B-B14F-4D97-AF65-F5344CB8AC3E}">
        <p14:creationId xmlns:p14="http://schemas.microsoft.com/office/powerpoint/2010/main" val="36652779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Technicians are a vital part of the design and technology team, and should be used in that context. For many years workshop technicians, food technicians and ancillary support staff have supported design and technology teaching in schools. However, while the use of technicians in science education has enabled effective practical work for students and well-organised demonstrations to take place, design and technology has been less well serviced with little coherent national policy on the level of need or the specific role.</a:t>
            </a:r>
          </a:p>
          <a:p>
            <a:endParaRPr lang="en-GB" altLang="en-US"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BD5623-EC6A-4750-A360-6E33F9AD8D33}" type="slidenum">
              <a:rPr lang="en-GB" altLang="en-US" smtClean="0">
                <a:solidFill>
                  <a:srgbClr val="000000"/>
                </a:solidFill>
              </a:rPr>
              <a:pPr/>
              <a:t>79</a:t>
            </a:fld>
            <a:endParaRPr lang="en-GB" altLang="en-US" smtClean="0">
              <a:solidFill>
                <a:srgbClr val="000000"/>
              </a:solidFill>
            </a:endParaRPr>
          </a:p>
        </p:txBody>
      </p:sp>
    </p:spTree>
    <p:extLst>
      <p:ext uri="{BB962C8B-B14F-4D97-AF65-F5344CB8AC3E}">
        <p14:creationId xmlns:p14="http://schemas.microsoft.com/office/powerpoint/2010/main" val="40994295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Technicians are a vital part of the design and technology team, and should be used in that context. For many years workshop technicians, food technicians and ancillary support staff have supported design and technology teaching in schools. However, while the use of technicians in science education has enabled effective practical work for students and well-organised demonstrations to take place, design and technology has been less well serviced with little coherent national policy on the level of need or the specific role.</a:t>
            </a:r>
          </a:p>
          <a:p>
            <a:endParaRPr lang="en-GB" altLang="en-US"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D593213-2B1D-4269-A96A-BCFB07F6CBA7}" type="slidenum">
              <a:rPr lang="en-GB" altLang="en-US" smtClean="0">
                <a:solidFill>
                  <a:srgbClr val="000000"/>
                </a:solidFill>
              </a:rPr>
              <a:pPr/>
              <a:t>80</a:t>
            </a:fld>
            <a:endParaRPr lang="en-GB" altLang="en-US" smtClean="0">
              <a:solidFill>
                <a:srgbClr val="000000"/>
              </a:solidFill>
            </a:endParaRPr>
          </a:p>
        </p:txBody>
      </p:sp>
    </p:spTree>
    <p:extLst>
      <p:ext uri="{BB962C8B-B14F-4D97-AF65-F5344CB8AC3E}">
        <p14:creationId xmlns:p14="http://schemas.microsoft.com/office/powerpoint/2010/main" val="33513535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There is clear evidence that the appropriate deployment of technical support significantly improves the quality of education in design and technology. In convincing senior management and governors to increase technical support, the following benefits of appointing technicians may be helpful in justifying the subject leader’s case and will also contribute to raising standards:</a:t>
            </a:r>
          </a:p>
          <a:p>
            <a:r>
              <a:rPr lang="en-GB" altLang="en-US" smtClean="0"/>
              <a:t>• teachers can concentrate on improving students’ performance;</a:t>
            </a:r>
          </a:p>
          <a:p>
            <a:r>
              <a:rPr lang="en-GB" altLang="en-US" smtClean="0"/>
              <a:t>• a safer and better organised working environment;</a:t>
            </a:r>
          </a:p>
          <a:p>
            <a:r>
              <a:rPr lang="en-GB" altLang="en-US" smtClean="0"/>
              <a:t>• more effective use of time by staff;</a:t>
            </a:r>
          </a:p>
          <a:p>
            <a:r>
              <a:rPr lang="en-GB" altLang="en-US" smtClean="0"/>
              <a:t>• tasks performed by the appropriately skilled staff;</a:t>
            </a:r>
          </a:p>
          <a:p>
            <a:r>
              <a:rPr lang="en-GB" altLang="en-US" smtClean="0"/>
              <a:t>• the ability to recycle materials and components more effectively;</a:t>
            </a:r>
          </a:p>
          <a:p>
            <a:r>
              <a:rPr lang="en-GB" altLang="en-US" smtClean="0"/>
              <a:t>• better managed project work by students;</a:t>
            </a:r>
          </a:p>
          <a:p>
            <a:r>
              <a:rPr lang="en-GB" altLang="en-US" smtClean="0"/>
              <a:t>• better quality displays of students’ work and of products and their applications;</a:t>
            </a:r>
          </a:p>
          <a:p>
            <a:r>
              <a:rPr lang="en-GB" altLang="en-US" smtClean="0"/>
              <a:t>• supporting children with special needs, especially those with physical disabilities, by adapting tools such as jigs and fixtures to aid learning.</a:t>
            </a:r>
          </a:p>
          <a:p>
            <a:endParaRPr lang="en-GB" altLang="en-US" smtClean="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9E8B1E4-D0C5-49E3-BFB5-B529DEDD9AD3}" type="slidenum">
              <a:rPr lang="en-GB" altLang="en-US" smtClean="0">
                <a:solidFill>
                  <a:srgbClr val="000000"/>
                </a:solidFill>
              </a:rPr>
              <a:pPr/>
              <a:t>84</a:t>
            </a:fld>
            <a:endParaRPr lang="en-GB" altLang="en-US" smtClean="0">
              <a:solidFill>
                <a:srgbClr val="000000"/>
              </a:solidFill>
            </a:endParaRPr>
          </a:p>
        </p:txBody>
      </p:sp>
    </p:spTree>
    <p:extLst>
      <p:ext uri="{BB962C8B-B14F-4D97-AF65-F5344CB8AC3E}">
        <p14:creationId xmlns:p14="http://schemas.microsoft.com/office/powerpoint/2010/main" val="24944715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The role of the design and technology technician obviously varies according to school organisation, subject, level of work, the way in which lessons and practical work are organised, the skill and experience of the technician, and the expectations of the teaching staff.</a:t>
            </a:r>
          </a:p>
          <a:p>
            <a:r>
              <a:rPr lang="en-GB" altLang="en-US" smtClean="0"/>
              <a:t> </a:t>
            </a:r>
          </a:p>
          <a:p>
            <a:r>
              <a:rPr lang="en-GB" altLang="en-US" smtClean="0"/>
              <a:t>Technicians’ tasks can be divided into four main categories:</a:t>
            </a:r>
          </a:p>
          <a:p>
            <a:r>
              <a:rPr lang="en-GB" altLang="en-US" smtClean="0"/>
              <a:t>1. Main activity related to the practical work</a:t>
            </a:r>
          </a:p>
          <a:p>
            <a:r>
              <a:rPr lang="en-GB" altLang="en-US" smtClean="0"/>
              <a:t>• preparing materials for design based work;</a:t>
            </a:r>
          </a:p>
          <a:p>
            <a:r>
              <a:rPr lang="en-GB" altLang="en-US" smtClean="0"/>
              <a:t>• arranging tools, fixtures, materials for focused demonstrations;</a:t>
            </a:r>
          </a:p>
          <a:p>
            <a:r>
              <a:rPr lang="en-GB" altLang="en-US" smtClean="0"/>
              <a:t>• ensuring that all hand tools are available and in good, safe condition for use by students;</a:t>
            </a:r>
          </a:p>
          <a:p>
            <a:r>
              <a:rPr lang="en-GB" altLang="en-US" smtClean="0"/>
              <a:t>• tidying up and checking that all tools are in their racks after the practical sessions;</a:t>
            </a:r>
          </a:p>
          <a:p>
            <a:r>
              <a:rPr lang="en-GB" altLang="en-US" smtClean="0"/>
              <a:t>• in food rooms, cleaning tables and surfaces, cleaning cookers;</a:t>
            </a:r>
          </a:p>
          <a:p>
            <a:r>
              <a:rPr lang="en-GB" altLang="en-US" smtClean="0"/>
              <a:t>• cleaning and disinfecting sinks.</a:t>
            </a:r>
          </a:p>
          <a:p>
            <a:r>
              <a:rPr lang="en-GB" altLang="en-US" smtClean="0"/>
              <a:t> </a:t>
            </a:r>
          </a:p>
          <a:p>
            <a:r>
              <a:rPr lang="en-GB" altLang="en-US" smtClean="0"/>
              <a:t>2. Assisting with special lessons and practical sessions</a:t>
            </a:r>
          </a:p>
          <a:p>
            <a:r>
              <a:rPr lang="en-GB" altLang="en-US" smtClean="0"/>
              <a:t>• demonstrations to aid teacher delivery for example, preparation of a sand mould;</a:t>
            </a:r>
          </a:p>
          <a:p>
            <a:r>
              <a:rPr lang="en-GB" altLang="en-US" smtClean="0"/>
              <a:t>• dealing with students’ difficulties during a making task activity;</a:t>
            </a:r>
          </a:p>
          <a:p>
            <a:r>
              <a:rPr lang="en-GB" altLang="en-US" smtClean="0"/>
              <a:t>• modifying apparatus for those with physical disabilities.</a:t>
            </a:r>
          </a:p>
          <a:p>
            <a:r>
              <a:rPr lang="en-GB" altLang="en-US" smtClean="0"/>
              <a:t> </a:t>
            </a:r>
          </a:p>
          <a:p>
            <a:r>
              <a:rPr lang="en-GB" altLang="en-US" smtClean="0"/>
              <a:t>3. Repairs and general maintenance</a:t>
            </a:r>
          </a:p>
          <a:p>
            <a:r>
              <a:rPr lang="en-GB" altLang="en-US" smtClean="0"/>
              <a:t>• safety checks;</a:t>
            </a:r>
          </a:p>
          <a:p>
            <a:r>
              <a:rPr lang="en-GB" altLang="en-US" smtClean="0"/>
              <a:t>• sharpening hand tools;</a:t>
            </a:r>
          </a:p>
          <a:p>
            <a:r>
              <a:rPr lang="en-GB" altLang="en-US" smtClean="0"/>
              <a:t>• servicing and cleaning machine tools and equipment;</a:t>
            </a:r>
          </a:p>
          <a:p>
            <a:r>
              <a:rPr lang="en-GB" altLang="en-US" smtClean="0"/>
              <a:t>• repairing tools and equipment;</a:t>
            </a:r>
          </a:p>
          <a:p>
            <a:r>
              <a:rPr lang="en-GB" altLang="en-US" smtClean="0"/>
              <a:t>• maintenance of units, for example, checking vices for damage and serviceability;</a:t>
            </a:r>
          </a:p>
          <a:p>
            <a:r>
              <a:rPr lang="en-GB" altLang="en-US" smtClean="0"/>
              <a:t>• cleaning fridges, cleaning and disinfecting tools;</a:t>
            </a:r>
          </a:p>
          <a:p>
            <a:r>
              <a:rPr lang="en-GB" altLang="en-US" smtClean="0"/>
              <a:t>• ensuring student work storage areas are tidy.</a:t>
            </a:r>
          </a:p>
          <a:p>
            <a:r>
              <a:rPr lang="en-GB" altLang="en-US" smtClean="0"/>
              <a:t> </a:t>
            </a:r>
          </a:p>
          <a:p>
            <a:r>
              <a:rPr lang="en-GB" altLang="en-US" smtClean="0"/>
              <a:t>4. Administrative tasks</a:t>
            </a:r>
          </a:p>
          <a:p>
            <a:r>
              <a:rPr lang="en-GB" altLang="en-US" smtClean="0"/>
              <a:t>• photocopying, printing and duplicating;</a:t>
            </a:r>
          </a:p>
          <a:p>
            <a:r>
              <a:rPr lang="en-GB" altLang="en-US" smtClean="0"/>
              <a:t>• stock control: keeping records, ordering material, sorting out invoices and receipts, inventory checks.</a:t>
            </a:r>
          </a:p>
          <a:p>
            <a:r>
              <a:rPr lang="en-GB" altLang="en-US" smtClean="0"/>
              <a:t> </a:t>
            </a:r>
          </a:p>
          <a:p>
            <a:r>
              <a:rPr lang="en-GB" altLang="en-US" smtClean="0"/>
              <a:t>The subject leader will need to give guidance to the technician on: </a:t>
            </a:r>
          </a:p>
          <a:p>
            <a:r>
              <a:rPr lang="en-GB" altLang="en-US" smtClean="0"/>
              <a:t>• working with teaching staff;</a:t>
            </a:r>
          </a:p>
          <a:p>
            <a:r>
              <a:rPr lang="en-GB" altLang="en-US" smtClean="0"/>
              <a:t>• confidentiality of some work within school (student circumstances and assessments);</a:t>
            </a:r>
          </a:p>
          <a:p>
            <a:r>
              <a:rPr lang="en-GB" altLang="en-US" smtClean="0"/>
              <a:t>• supporting teaching and learning and helping students with their practical work;</a:t>
            </a:r>
          </a:p>
          <a:p>
            <a:r>
              <a:rPr lang="en-GB" altLang="en-US" smtClean="0"/>
              <a:t>• safe working procedures and the approach to risk assessments;</a:t>
            </a:r>
          </a:p>
          <a:p>
            <a:r>
              <a:rPr lang="en-GB" altLang="en-US" smtClean="0"/>
              <a:t>• setting up and maintaining displays;</a:t>
            </a:r>
          </a:p>
          <a:p>
            <a:r>
              <a:rPr lang="en-GB" altLang="en-US" smtClean="0"/>
              <a:t>• working in other parts of the school;</a:t>
            </a:r>
          </a:p>
          <a:p>
            <a:r>
              <a:rPr lang="en-GB" altLang="en-US" smtClean="0"/>
              <a:t>• working outside school with the community and industry.</a:t>
            </a:r>
          </a:p>
          <a:p>
            <a:endParaRPr lang="en-GB" altLang="en-US"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60C543-6995-4F0F-9BC6-3E89F343D680}" type="slidenum">
              <a:rPr lang="en-GB" altLang="en-US" smtClean="0">
                <a:solidFill>
                  <a:srgbClr val="000000"/>
                </a:solidFill>
              </a:rPr>
              <a:pPr/>
              <a:t>85</a:t>
            </a:fld>
            <a:endParaRPr lang="en-GB" altLang="en-US" smtClean="0">
              <a:solidFill>
                <a:srgbClr val="000000"/>
              </a:solidFill>
            </a:endParaRPr>
          </a:p>
        </p:txBody>
      </p:sp>
    </p:spTree>
    <p:extLst>
      <p:ext uri="{BB962C8B-B14F-4D97-AF65-F5344CB8AC3E}">
        <p14:creationId xmlns:p14="http://schemas.microsoft.com/office/powerpoint/2010/main" val="367911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The role of the design and technology technician obviously varies according to school organisation, subject, level of work, the way in which lessons and practical work are organised, the skill and experience of the technician, and the expectations of the teaching staff.</a:t>
            </a:r>
          </a:p>
          <a:p>
            <a:r>
              <a:rPr lang="en-GB" altLang="en-US" smtClean="0"/>
              <a:t> </a:t>
            </a:r>
          </a:p>
          <a:p>
            <a:r>
              <a:rPr lang="en-GB" altLang="en-US" smtClean="0"/>
              <a:t>Technicians’ tasks can be divided into four main categories:</a:t>
            </a:r>
          </a:p>
          <a:p>
            <a:r>
              <a:rPr lang="en-GB" altLang="en-US" smtClean="0"/>
              <a:t>1. Main activity related to the practical work</a:t>
            </a:r>
          </a:p>
          <a:p>
            <a:r>
              <a:rPr lang="en-GB" altLang="en-US" smtClean="0"/>
              <a:t>• preparing materials for design based work;</a:t>
            </a:r>
          </a:p>
          <a:p>
            <a:r>
              <a:rPr lang="en-GB" altLang="en-US" smtClean="0"/>
              <a:t>• arranging tools, fixtures, materials for focused demonstrations;</a:t>
            </a:r>
          </a:p>
          <a:p>
            <a:r>
              <a:rPr lang="en-GB" altLang="en-US" smtClean="0"/>
              <a:t>• ensuring that all hand tools are available and in good, safe condition for use by students;</a:t>
            </a:r>
          </a:p>
          <a:p>
            <a:r>
              <a:rPr lang="en-GB" altLang="en-US" smtClean="0"/>
              <a:t>• tidying up and checking that all tools are in their racks after the practical sessions;</a:t>
            </a:r>
          </a:p>
          <a:p>
            <a:r>
              <a:rPr lang="en-GB" altLang="en-US" smtClean="0"/>
              <a:t>• in food rooms, cleaning tables and surfaces, cleaning cookers;</a:t>
            </a:r>
          </a:p>
          <a:p>
            <a:r>
              <a:rPr lang="en-GB" altLang="en-US" smtClean="0"/>
              <a:t>• cleaning and disinfecting sinks.</a:t>
            </a:r>
          </a:p>
          <a:p>
            <a:r>
              <a:rPr lang="en-GB" altLang="en-US" smtClean="0"/>
              <a:t> </a:t>
            </a:r>
          </a:p>
          <a:p>
            <a:r>
              <a:rPr lang="en-GB" altLang="en-US" smtClean="0"/>
              <a:t>2. Assisting with special lessons and practical sessions</a:t>
            </a:r>
          </a:p>
          <a:p>
            <a:r>
              <a:rPr lang="en-GB" altLang="en-US" smtClean="0"/>
              <a:t>• demonstrations to aid teacher delivery for example, preparation of a sand mould;</a:t>
            </a:r>
          </a:p>
          <a:p>
            <a:r>
              <a:rPr lang="en-GB" altLang="en-US" smtClean="0"/>
              <a:t>• dealing with students’ difficulties during a making task activity;</a:t>
            </a:r>
          </a:p>
          <a:p>
            <a:r>
              <a:rPr lang="en-GB" altLang="en-US" smtClean="0"/>
              <a:t>• modifying apparatus for those with physical disabilities.</a:t>
            </a:r>
          </a:p>
          <a:p>
            <a:r>
              <a:rPr lang="en-GB" altLang="en-US" smtClean="0"/>
              <a:t> </a:t>
            </a:r>
          </a:p>
          <a:p>
            <a:r>
              <a:rPr lang="en-GB" altLang="en-US" smtClean="0"/>
              <a:t>3. Repairs and general maintenance</a:t>
            </a:r>
          </a:p>
          <a:p>
            <a:r>
              <a:rPr lang="en-GB" altLang="en-US" smtClean="0"/>
              <a:t>• safety checks;</a:t>
            </a:r>
          </a:p>
          <a:p>
            <a:r>
              <a:rPr lang="en-GB" altLang="en-US" smtClean="0"/>
              <a:t>• sharpening hand tools;</a:t>
            </a:r>
          </a:p>
          <a:p>
            <a:r>
              <a:rPr lang="en-GB" altLang="en-US" smtClean="0"/>
              <a:t>• servicing and cleaning machine tools and equipment;</a:t>
            </a:r>
          </a:p>
          <a:p>
            <a:r>
              <a:rPr lang="en-GB" altLang="en-US" smtClean="0"/>
              <a:t>• repairing tools and equipment;</a:t>
            </a:r>
          </a:p>
          <a:p>
            <a:r>
              <a:rPr lang="en-GB" altLang="en-US" smtClean="0"/>
              <a:t>• maintenance of units, for example, checking vices for damage and serviceability;</a:t>
            </a:r>
          </a:p>
          <a:p>
            <a:r>
              <a:rPr lang="en-GB" altLang="en-US" smtClean="0"/>
              <a:t>• cleaning fridges, cleaning and disinfecting tools;</a:t>
            </a:r>
          </a:p>
          <a:p>
            <a:r>
              <a:rPr lang="en-GB" altLang="en-US" smtClean="0"/>
              <a:t>• ensuring student work storage areas are tidy.</a:t>
            </a:r>
          </a:p>
          <a:p>
            <a:r>
              <a:rPr lang="en-GB" altLang="en-US" smtClean="0"/>
              <a:t> </a:t>
            </a:r>
          </a:p>
          <a:p>
            <a:r>
              <a:rPr lang="en-GB" altLang="en-US" smtClean="0"/>
              <a:t>4. Administrative tasks</a:t>
            </a:r>
          </a:p>
          <a:p>
            <a:r>
              <a:rPr lang="en-GB" altLang="en-US" smtClean="0"/>
              <a:t>• photocopying, printing and duplicating;</a:t>
            </a:r>
          </a:p>
          <a:p>
            <a:r>
              <a:rPr lang="en-GB" altLang="en-US" smtClean="0"/>
              <a:t>• stock control: keeping records, ordering material, sorting out invoices and receipts, inventory checks.</a:t>
            </a:r>
          </a:p>
          <a:p>
            <a:r>
              <a:rPr lang="en-GB" altLang="en-US" smtClean="0"/>
              <a:t> </a:t>
            </a:r>
          </a:p>
          <a:p>
            <a:r>
              <a:rPr lang="en-GB" altLang="en-US" smtClean="0"/>
              <a:t>The subject leader will need to give guidance to the technician on: </a:t>
            </a:r>
          </a:p>
          <a:p>
            <a:r>
              <a:rPr lang="en-GB" altLang="en-US" smtClean="0"/>
              <a:t>• working with teaching staff;</a:t>
            </a:r>
          </a:p>
          <a:p>
            <a:r>
              <a:rPr lang="en-GB" altLang="en-US" smtClean="0"/>
              <a:t>• confidentiality of some work within school (student circumstances and assessments);</a:t>
            </a:r>
          </a:p>
          <a:p>
            <a:r>
              <a:rPr lang="en-GB" altLang="en-US" smtClean="0"/>
              <a:t>• supporting teaching and learning and helping students with their practical work;</a:t>
            </a:r>
          </a:p>
          <a:p>
            <a:r>
              <a:rPr lang="en-GB" altLang="en-US" smtClean="0"/>
              <a:t>• safe working procedures and the approach to risk assessments;</a:t>
            </a:r>
          </a:p>
          <a:p>
            <a:r>
              <a:rPr lang="en-GB" altLang="en-US" smtClean="0"/>
              <a:t>• setting up and maintaining displays;</a:t>
            </a:r>
          </a:p>
          <a:p>
            <a:r>
              <a:rPr lang="en-GB" altLang="en-US" smtClean="0"/>
              <a:t>• working in other parts of the school;</a:t>
            </a:r>
          </a:p>
          <a:p>
            <a:r>
              <a:rPr lang="en-GB" altLang="en-US" smtClean="0"/>
              <a:t>• working outside school with the community and industry.</a:t>
            </a:r>
          </a:p>
          <a:p>
            <a:endParaRPr lang="en-GB" altLang="en-US" smtClean="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13F4C3-DFCF-4FB2-A21B-1C74CF03C6E8}" type="slidenum">
              <a:rPr lang="en-GB" altLang="en-US" smtClean="0">
                <a:solidFill>
                  <a:srgbClr val="000000"/>
                </a:solidFill>
              </a:rPr>
              <a:pPr/>
              <a:t>86</a:t>
            </a:fld>
            <a:endParaRPr lang="en-GB" altLang="en-US" smtClean="0">
              <a:solidFill>
                <a:srgbClr val="000000"/>
              </a:solidFill>
            </a:endParaRPr>
          </a:p>
        </p:txBody>
      </p:sp>
    </p:spTree>
    <p:extLst>
      <p:ext uri="{BB962C8B-B14F-4D97-AF65-F5344CB8AC3E}">
        <p14:creationId xmlns:p14="http://schemas.microsoft.com/office/powerpoint/2010/main" val="21065825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There is clear evidence that the appropriate deployment of technical support significantly improves the quality of education in design and technology. In convincing senior management and governors to increase technical support, the following benefits of appointing technicians may be helpful in justifying the subject leader’s case and will also contribute to raising standards:</a:t>
            </a:r>
          </a:p>
          <a:p>
            <a:r>
              <a:rPr lang="en-GB" altLang="en-US" smtClean="0"/>
              <a:t>• teachers can concentrate on improving students’ performance;</a:t>
            </a:r>
          </a:p>
          <a:p>
            <a:r>
              <a:rPr lang="en-GB" altLang="en-US" smtClean="0"/>
              <a:t>• a safer and better organised working environment;</a:t>
            </a:r>
          </a:p>
          <a:p>
            <a:r>
              <a:rPr lang="en-GB" altLang="en-US" smtClean="0"/>
              <a:t>• more effective use of time by staff;</a:t>
            </a:r>
          </a:p>
          <a:p>
            <a:r>
              <a:rPr lang="en-GB" altLang="en-US" smtClean="0"/>
              <a:t>• tasks performed by the appropriately skilled staff;</a:t>
            </a:r>
          </a:p>
          <a:p>
            <a:r>
              <a:rPr lang="en-GB" altLang="en-US" smtClean="0"/>
              <a:t>• the ability to recycle materials and components more effectively;</a:t>
            </a:r>
          </a:p>
          <a:p>
            <a:r>
              <a:rPr lang="en-GB" altLang="en-US" smtClean="0"/>
              <a:t>• better managed project work by students;</a:t>
            </a:r>
          </a:p>
          <a:p>
            <a:r>
              <a:rPr lang="en-GB" altLang="en-US" smtClean="0"/>
              <a:t>• better quality displays of students’ work and of products and their applications;</a:t>
            </a:r>
          </a:p>
          <a:p>
            <a:r>
              <a:rPr lang="en-GB" altLang="en-US" smtClean="0"/>
              <a:t>• supporting children with special needs, especially those with physical disabilities, by adapting tools such as jigs and fixtures to aid learning.</a:t>
            </a:r>
          </a:p>
          <a:p>
            <a:r>
              <a:rPr lang="en-GB" altLang="en-US" smtClean="0"/>
              <a:t> </a:t>
            </a:r>
          </a:p>
          <a:p>
            <a:r>
              <a:rPr lang="en-GB" altLang="en-US" smtClean="0"/>
              <a:t>One of the major challenges for a subject leader is ensuring that the environment, processes and equipment being used conform to health and safety requirements. Technicians have a crucial role in supporting the subject leader and department in this work. Particular attention to the provision and maintenance of the following is necessary:</a:t>
            </a:r>
          </a:p>
          <a:p>
            <a:r>
              <a:rPr lang="en-GB" altLang="en-US" smtClean="0"/>
              <a:t>• a safe, clean and healthy working environment;</a:t>
            </a:r>
          </a:p>
          <a:p>
            <a:r>
              <a:rPr lang="en-GB" altLang="en-US" smtClean="0"/>
              <a:t>• safe tools, equipment, machinery and systems of work;</a:t>
            </a:r>
          </a:p>
          <a:p>
            <a:r>
              <a:rPr lang="en-GB" altLang="en-US" smtClean="0"/>
              <a:t>• safe arrangements for the use, handling, storage and transport of articles and substances;</a:t>
            </a:r>
          </a:p>
          <a:p>
            <a:r>
              <a:rPr lang="en-GB" altLang="en-US" smtClean="0"/>
              <a:t>• sufficient information to avoid hazards and contribute positively to users’ own health and safety;</a:t>
            </a:r>
          </a:p>
          <a:p>
            <a:r>
              <a:rPr lang="en-GB" altLang="en-US" smtClean="0"/>
              <a:t>• provision of materials in a usable form for students.</a:t>
            </a:r>
          </a:p>
          <a:p>
            <a:r>
              <a:rPr lang="en-GB" altLang="en-US" smtClean="0"/>
              <a:t> </a:t>
            </a:r>
          </a:p>
          <a:p>
            <a:r>
              <a:rPr lang="en-GB" altLang="en-US" smtClean="0"/>
              <a:t>Many tasks and activities that will ensure a safe working environment often can only take place out of normal school hours or during school holiday periods. These include repair and maintenance of hand and machine tools and equipment, checking and maintaining services and furniture, stock checks of materials, tools and equipment, and general cleaning of facilities such as sinks and cookers.</a:t>
            </a:r>
          </a:p>
          <a:p>
            <a:r>
              <a:rPr lang="en-GB" altLang="en-US" smtClean="0"/>
              <a:t>Depending on the qualifications of your technical support you may require maintenance contracts for servicing machine tools, gas and electrical equipment and systems, as well as the testing of electrical appliances.</a:t>
            </a:r>
          </a:p>
          <a:p>
            <a:endParaRPr lang="en-GB" altLang="en-US" smtClean="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C2BD757-4978-4463-AE61-D98CB0B745B0}" type="slidenum">
              <a:rPr lang="en-GB" altLang="en-US" smtClean="0">
                <a:solidFill>
                  <a:srgbClr val="000000"/>
                </a:solidFill>
              </a:rPr>
              <a:pPr/>
              <a:t>87</a:t>
            </a:fld>
            <a:endParaRPr lang="en-GB" altLang="en-US" smtClean="0">
              <a:solidFill>
                <a:srgbClr val="000000"/>
              </a:solidFill>
            </a:endParaRPr>
          </a:p>
        </p:txBody>
      </p:sp>
    </p:spTree>
    <p:extLst>
      <p:ext uri="{BB962C8B-B14F-4D97-AF65-F5344CB8AC3E}">
        <p14:creationId xmlns:p14="http://schemas.microsoft.com/office/powerpoint/2010/main" val="13310752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707599B-3C95-4CD2-B086-923B65F15634}" type="slidenum">
              <a:rPr lang="en-GB" altLang="en-US" smtClean="0">
                <a:solidFill>
                  <a:srgbClr val="000000"/>
                </a:solidFill>
              </a:rPr>
              <a:pPr/>
              <a:t>89</a:t>
            </a:fld>
            <a:endParaRPr lang="en-GB" altLang="en-US" smtClean="0">
              <a:solidFill>
                <a:srgbClr val="000000"/>
              </a:solidFill>
            </a:endParaRPr>
          </a:p>
        </p:txBody>
      </p:sp>
    </p:spTree>
    <p:extLst>
      <p:ext uri="{BB962C8B-B14F-4D97-AF65-F5344CB8AC3E}">
        <p14:creationId xmlns:p14="http://schemas.microsoft.com/office/powerpoint/2010/main" val="2621183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5AB6BA-5635-4AAC-B098-1B677DD4F305}" type="slidenum">
              <a:rPr lang="en-GB" altLang="en-US" smtClean="0">
                <a:solidFill>
                  <a:srgbClr val="000000"/>
                </a:solidFill>
              </a:rPr>
              <a:pPr/>
              <a:t>90</a:t>
            </a:fld>
            <a:endParaRPr lang="en-GB" altLang="en-US" smtClean="0">
              <a:solidFill>
                <a:srgbClr val="000000"/>
              </a:solidFill>
            </a:endParaRPr>
          </a:p>
        </p:txBody>
      </p:sp>
    </p:spTree>
    <p:extLst>
      <p:ext uri="{BB962C8B-B14F-4D97-AF65-F5344CB8AC3E}">
        <p14:creationId xmlns:p14="http://schemas.microsoft.com/office/powerpoint/2010/main" val="16923617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92</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93</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6</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94</a:t>
            </a:fld>
            <a:endParaRPr lang="en-US"/>
          </a:p>
        </p:txBody>
      </p:sp>
    </p:spTree>
    <p:extLst>
      <p:ext uri="{BB962C8B-B14F-4D97-AF65-F5344CB8AC3E}">
        <p14:creationId xmlns:p14="http://schemas.microsoft.com/office/powerpoint/2010/main" val="30392106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95</a:t>
            </a:fld>
            <a:endParaRPr lang="en-US"/>
          </a:p>
        </p:txBody>
      </p:sp>
    </p:spTree>
    <p:extLst>
      <p:ext uri="{BB962C8B-B14F-4D97-AF65-F5344CB8AC3E}">
        <p14:creationId xmlns:p14="http://schemas.microsoft.com/office/powerpoint/2010/main" val="23181938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96</a:t>
            </a:fld>
            <a:endParaRPr lang="en-US"/>
          </a:p>
        </p:txBody>
      </p:sp>
    </p:spTree>
    <p:extLst>
      <p:ext uri="{BB962C8B-B14F-4D97-AF65-F5344CB8AC3E}">
        <p14:creationId xmlns:p14="http://schemas.microsoft.com/office/powerpoint/2010/main" val="23176993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a:p>
        </p:txBody>
      </p:sp>
      <p:sp>
        <p:nvSpPr>
          <p:cNvPr id="4" name="Slide Number Placeholder 3"/>
          <p:cNvSpPr>
            <a:spLocks noGrp="1"/>
          </p:cNvSpPr>
          <p:nvPr>
            <p:ph type="sldNum" sz="quarter" idx="10"/>
          </p:nvPr>
        </p:nvSpPr>
        <p:spPr/>
        <p:txBody>
          <a:bodyPr/>
          <a:lstStyle/>
          <a:p>
            <a:fld id="{C8FAEA2F-25D5-704A-8935-6909EAFB35DE}" type="slidenum">
              <a:rPr lang="en-US" smtClean="0"/>
              <a:t>98</a:t>
            </a:fld>
            <a:endParaRPr lang="en-US" dirty="0"/>
          </a:p>
        </p:txBody>
      </p:sp>
    </p:spTree>
    <p:extLst>
      <p:ext uri="{BB962C8B-B14F-4D97-AF65-F5344CB8AC3E}">
        <p14:creationId xmlns:p14="http://schemas.microsoft.com/office/powerpoint/2010/main" val="15984162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99</a:t>
            </a:fld>
            <a:endParaRPr lang="en-US"/>
          </a:p>
        </p:txBody>
      </p:sp>
    </p:spTree>
    <p:extLst>
      <p:ext uri="{BB962C8B-B14F-4D97-AF65-F5344CB8AC3E}">
        <p14:creationId xmlns:p14="http://schemas.microsoft.com/office/powerpoint/2010/main" val="10742189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100</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101</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102</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103</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104</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7</a:t>
            </a:fld>
            <a:endParaRPr lang="en-US"/>
          </a:p>
        </p:txBody>
      </p:sp>
    </p:spTree>
    <p:extLst>
      <p:ext uri="{BB962C8B-B14F-4D97-AF65-F5344CB8AC3E}">
        <p14:creationId xmlns:p14="http://schemas.microsoft.com/office/powerpoint/2010/main" val="10742189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F64EC4-0F28-40D9-8CA9-5A77988F7ABA}" type="slidenum">
              <a:rPr lang="en-GB" altLang="en-US" smtClean="0">
                <a:solidFill>
                  <a:srgbClr val="000000"/>
                </a:solidFill>
                <a:latin typeface="Arial" panose="020B0604020202020204" pitchFamily="34" charset="0"/>
              </a:rPr>
              <a:pPr>
                <a:spcBef>
                  <a:spcPct val="0"/>
                </a:spcBef>
              </a:pPr>
              <a:t>127</a:t>
            </a:fld>
            <a:endParaRPr lang="en-GB"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1168800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131</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132</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133</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134</a:t>
            </a:fld>
            <a:endParaRPr lang="en-US"/>
          </a:p>
        </p:txBody>
      </p:sp>
    </p:spTree>
    <p:extLst>
      <p:ext uri="{BB962C8B-B14F-4D97-AF65-F5344CB8AC3E}">
        <p14:creationId xmlns:p14="http://schemas.microsoft.com/office/powerpoint/2010/main" val="737611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a:p>
        </p:txBody>
      </p:sp>
      <p:sp>
        <p:nvSpPr>
          <p:cNvPr id="4" name="Slide Number Placeholder 3"/>
          <p:cNvSpPr>
            <a:spLocks noGrp="1"/>
          </p:cNvSpPr>
          <p:nvPr>
            <p:ph type="sldNum" sz="quarter" idx="10"/>
          </p:nvPr>
        </p:nvSpPr>
        <p:spPr/>
        <p:txBody>
          <a:bodyPr/>
          <a:lstStyle/>
          <a:p>
            <a:fld id="{C8FAEA2F-25D5-704A-8935-6909EAFB35DE}" type="slidenum">
              <a:rPr lang="en-US" smtClean="0"/>
              <a:t>135</a:t>
            </a:fld>
            <a:endParaRPr lang="en-US" dirty="0"/>
          </a:p>
        </p:txBody>
      </p:sp>
    </p:spTree>
    <p:extLst>
      <p:ext uri="{BB962C8B-B14F-4D97-AF65-F5344CB8AC3E}">
        <p14:creationId xmlns:p14="http://schemas.microsoft.com/office/powerpoint/2010/main" val="7324387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136</a:t>
            </a:fld>
            <a:endParaRPr lang="en-US"/>
          </a:p>
        </p:txBody>
      </p:sp>
    </p:spTree>
    <p:extLst>
      <p:ext uri="{BB962C8B-B14F-4D97-AF65-F5344CB8AC3E}">
        <p14:creationId xmlns:p14="http://schemas.microsoft.com/office/powerpoint/2010/main" val="10742189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137</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ea typeface="ＭＳ Ｐゴシック" charset="0"/>
              </a:rPr>
              <a:t>This presentation by @TeacherToolkit ( </a:t>
            </a:r>
            <a:r>
              <a:rPr lang="en-US">
                <a:latin typeface="Calibri" charset="0"/>
                <a:ea typeface="ＭＳ Ｐゴシック" charset="0"/>
                <a:hlinkClick r:id="rId3"/>
              </a:rPr>
              <a:t>Ross Morrison McGill</a:t>
            </a:r>
            <a:r>
              <a:rPr lang="en-US">
                <a:latin typeface="Calibri" charset="0"/>
                <a:ea typeface="ＭＳ Ｐゴシック" charset="0"/>
              </a:rPr>
              <a:t> ) and is licensed under a </a:t>
            </a:r>
            <a:r>
              <a:rPr lang="en-US">
                <a:latin typeface="Calibri" charset="0"/>
                <a:ea typeface="ＭＳ Ｐゴシック" charset="0"/>
                <a:hlinkClick r:id="rId4"/>
              </a:rPr>
              <a:t>Creative Commons Attribution-NonCommercial-NoDerivs 3.0 Unported License</a:t>
            </a:r>
            <a:r>
              <a:rPr lang="en-US">
                <a:latin typeface="Calibri" charset="0"/>
                <a:ea typeface="ＭＳ Ｐゴシック" charset="0"/>
              </a:rPr>
              <a:t>. </a:t>
            </a:r>
          </a:p>
          <a:p>
            <a:pPr>
              <a:spcBef>
                <a:spcPct val="0"/>
              </a:spcBef>
            </a:pPr>
            <a:endParaRPr lang="en-US">
              <a:latin typeface="Calibri" charset="0"/>
              <a:ea typeface="ＭＳ Ｐゴシック" charset="0"/>
            </a:endParaRPr>
          </a:p>
          <a:p>
            <a:pPr>
              <a:spcBef>
                <a:spcPct val="0"/>
              </a:spcBef>
            </a:pPr>
            <a:r>
              <a:rPr lang="en-US">
                <a:latin typeface="Calibri" charset="0"/>
                <a:ea typeface="ＭＳ Ｐゴシック" charset="0"/>
              </a:rPr>
              <a:t>Based on all work published at </a:t>
            </a:r>
            <a:r>
              <a:rPr lang="en-US">
                <a:latin typeface="Calibri" charset="0"/>
                <a:ea typeface="ＭＳ Ｐゴシック" charset="0"/>
                <a:hlinkClick r:id="rId5"/>
              </a:rPr>
              <a:t>www.teachertoolkit.me</a:t>
            </a:r>
            <a:endParaRPr lang="en-US">
              <a:latin typeface="Calibri" charset="0"/>
              <a:ea typeface="ＭＳ Ｐゴシック" charset="0"/>
            </a:endParaRPr>
          </a:p>
          <a:p>
            <a:pPr>
              <a:spcBef>
                <a:spcPct val="0"/>
              </a:spcBef>
            </a:pPr>
            <a:r>
              <a:rPr lang="en-US">
                <a:latin typeface="Calibri" charset="0"/>
                <a:ea typeface="ＭＳ Ｐゴシック" charset="0"/>
              </a:rPr>
              <a:t>@TeacherToolkit Limited.</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fld id="{AEDB30E0-EC0E-4442-B6B1-45E9390F8425}" type="slidenum">
              <a:rPr lang="en-US"/>
              <a:pPr/>
              <a:t>138</a:t>
            </a:fld>
            <a:endParaRPr lang="en-US"/>
          </a:p>
        </p:txBody>
      </p:sp>
    </p:spTree>
    <p:extLst>
      <p:ext uri="{BB962C8B-B14F-4D97-AF65-F5344CB8AC3E}">
        <p14:creationId xmlns:p14="http://schemas.microsoft.com/office/powerpoint/2010/main" val="34498798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To hand out camera – have one plugged in</a:t>
            </a:r>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6182B21C-0F0F-4753-AB47-B52E42D924A8}" type="slidenum">
              <a:rPr lang="en-US" altLang="en-US" smtClean="0"/>
              <a:pPr/>
              <a:t>140</a:t>
            </a:fld>
            <a:endParaRPr lang="en-US" altLang="en-US" smtClean="0"/>
          </a:p>
        </p:txBody>
      </p:sp>
    </p:spTree>
    <p:extLst>
      <p:ext uri="{BB962C8B-B14F-4D97-AF65-F5344CB8AC3E}">
        <p14:creationId xmlns:p14="http://schemas.microsoft.com/office/powerpoint/2010/main" val="1482631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Idea 11 in my 100</a:t>
            </a:r>
            <a:r>
              <a:rPr lang="en-US" sz="1200" baseline="0" dirty="0" smtClean="0"/>
              <a:t> ideas book.</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8</a:t>
            </a:fld>
            <a:endParaRPr lang="en-US"/>
          </a:p>
        </p:txBody>
      </p:sp>
    </p:spTree>
    <p:extLst>
      <p:ext uri="{BB962C8B-B14F-4D97-AF65-F5344CB8AC3E}">
        <p14:creationId xmlns:p14="http://schemas.microsoft.com/office/powerpoint/2010/main" val="39932835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Credit: George Spencer Academy yellow box</a:t>
            </a:r>
          </a:p>
          <a:p>
            <a:endParaRPr lang="en-US" altLang="en-US" smtClean="0"/>
          </a:p>
          <a:p>
            <a:endParaRPr lang="en-US" altLang="en-US" smtClean="0"/>
          </a:p>
          <a:p>
            <a:r>
              <a:rPr lang="en-US" altLang="en-US" smtClean="0"/>
              <a:t>http://challengepartners.org/uploads/resources/1396348156-CP_AGM_East_Mids_Conference_Mar_2014_GSA_Teaching_Learning.pdf </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69BEEA4-4738-4E06-9AD5-383E3645EECC}" type="slidenum">
              <a:rPr lang="en-US" altLang="en-US" smtClean="0"/>
              <a:pPr/>
              <a:t>141</a:t>
            </a:fld>
            <a:endParaRPr lang="en-US" altLang="en-US" smtClean="0"/>
          </a:p>
        </p:txBody>
      </p:sp>
    </p:spTree>
    <p:extLst>
      <p:ext uri="{BB962C8B-B14F-4D97-AF65-F5344CB8AC3E}">
        <p14:creationId xmlns:p14="http://schemas.microsoft.com/office/powerpoint/2010/main" val="29540975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Credit: George Spencer Academy yellow box</a:t>
            </a: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8254C7BF-E62A-43E2-8708-1FCB7BE8D813}" type="slidenum">
              <a:rPr lang="en-US" altLang="en-US" smtClean="0"/>
              <a:pPr/>
              <a:t>142</a:t>
            </a:fld>
            <a:endParaRPr lang="en-US" altLang="en-US" smtClean="0"/>
          </a:p>
        </p:txBody>
      </p:sp>
    </p:spTree>
    <p:extLst>
      <p:ext uri="{BB962C8B-B14F-4D97-AF65-F5344CB8AC3E}">
        <p14:creationId xmlns:p14="http://schemas.microsoft.com/office/powerpoint/2010/main" val="37174063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Credit: George Spencer Academy yellow box</a:t>
            </a:r>
          </a:p>
          <a:p>
            <a:r>
              <a:rPr lang="en-US" altLang="en-US" smtClean="0"/>
              <a:t>Credit: George Spencer Academy yellow box</a:t>
            </a:r>
          </a:p>
          <a:p>
            <a:endParaRPr lang="en-US" altLang="en-US"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92409578-C967-41AC-AFD6-D3797BB8CEC8}" type="slidenum">
              <a:rPr lang="en-US" altLang="en-US" smtClean="0"/>
              <a:pPr/>
              <a:t>143</a:t>
            </a:fld>
            <a:endParaRPr lang="en-US" altLang="en-US" smtClean="0"/>
          </a:p>
        </p:txBody>
      </p:sp>
    </p:spTree>
    <p:extLst>
      <p:ext uri="{BB962C8B-B14F-4D97-AF65-F5344CB8AC3E}">
        <p14:creationId xmlns:p14="http://schemas.microsoft.com/office/powerpoint/2010/main" val="5437304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YouTube: </a:t>
            </a:r>
            <a:r>
              <a:rPr lang="en-GB" altLang="en-US" smtClean="0">
                <a:hlinkClick r:id="rId3"/>
              </a:rPr>
              <a:t>https://www.youtube.com/watch?v=hqh1MRWZjms</a:t>
            </a:r>
            <a:r>
              <a:rPr lang="en-GB" altLang="en-US" smtClean="0"/>
              <a:t>  </a:t>
            </a:r>
          </a:p>
          <a:p>
            <a:r>
              <a:rPr lang="en-GB" altLang="en-US" smtClean="0"/>
              <a:t> </a:t>
            </a:r>
          </a:p>
          <a:p>
            <a:r>
              <a:rPr lang="en-GB" altLang="en-US" smtClean="0"/>
              <a:t>6 minutes 30 seconds</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81397215-AC4A-45EA-86B6-8D27A5A9349A}" type="slidenum">
              <a:rPr lang="en-US" altLang="en-US" smtClean="0"/>
              <a:pPr/>
              <a:t>144</a:t>
            </a:fld>
            <a:endParaRPr lang="en-US" altLang="en-US" smtClean="0"/>
          </a:p>
        </p:txBody>
      </p:sp>
    </p:spTree>
    <p:extLst>
      <p:ext uri="{BB962C8B-B14F-4D97-AF65-F5344CB8AC3E}">
        <p14:creationId xmlns:p14="http://schemas.microsoft.com/office/powerpoint/2010/main" val="19800591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hlinkClick r:id="rId3"/>
              </a:rPr>
              <a:t>http://youtu.be/J-swZaKN2Ic?t=12s</a:t>
            </a:r>
            <a:r>
              <a:rPr lang="en-GB" altLang="en-US" smtClean="0"/>
              <a:t> </a:t>
            </a:r>
          </a:p>
          <a:p>
            <a:endParaRPr lang="en-GB" altLang="en-US" smtClean="0"/>
          </a:p>
          <a:p>
            <a:endParaRPr lang="en-GB" altLang="en-US" smtClean="0"/>
          </a:p>
          <a:p>
            <a:r>
              <a:rPr lang="en-GB" altLang="en-US" smtClean="0"/>
              <a:t>Show up until 3mins 22 secs</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42973A52-6A0F-4E5F-B381-A2EFDA405E6F}" type="slidenum">
              <a:rPr lang="en-US" altLang="en-US" smtClean="0"/>
              <a:pPr/>
              <a:t>147</a:t>
            </a:fld>
            <a:endParaRPr lang="en-US" altLang="en-US" smtClean="0"/>
          </a:p>
        </p:txBody>
      </p:sp>
    </p:spTree>
    <p:extLst>
      <p:ext uri="{BB962C8B-B14F-4D97-AF65-F5344CB8AC3E}">
        <p14:creationId xmlns:p14="http://schemas.microsoft.com/office/powerpoint/2010/main" val="18482055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148</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149</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150</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151</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152</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a:p>
        </p:txBody>
      </p:sp>
      <p:sp>
        <p:nvSpPr>
          <p:cNvPr id="4" name="Slide Number Placeholder 3"/>
          <p:cNvSpPr>
            <a:spLocks noGrp="1"/>
          </p:cNvSpPr>
          <p:nvPr>
            <p:ph type="sldNum" sz="quarter" idx="10"/>
          </p:nvPr>
        </p:nvSpPr>
        <p:spPr/>
        <p:txBody>
          <a:bodyPr/>
          <a:lstStyle/>
          <a:p>
            <a:fld id="{C8FAEA2F-25D5-704A-8935-6909EAFB35DE}" type="slidenum">
              <a:rPr lang="en-US" smtClean="0"/>
              <a:t>9</a:t>
            </a:fld>
            <a:endParaRPr lang="en-US" dirty="0"/>
          </a:p>
        </p:txBody>
      </p:sp>
    </p:spTree>
    <p:extLst>
      <p:ext uri="{BB962C8B-B14F-4D97-AF65-F5344CB8AC3E}">
        <p14:creationId xmlns:p14="http://schemas.microsoft.com/office/powerpoint/2010/main" val="7324387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153</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154</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155</a:t>
            </a:fld>
            <a:endParaRPr lang="en-US"/>
          </a:p>
        </p:txBody>
      </p:sp>
    </p:spTree>
    <p:extLst>
      <p:ext uri="{BB962C8B-B14F-4D97-AF65-F5344CB8AC3E}">
        <p14:creationId xmlns:p14="http://schemas.microsoft.com/office/powerpoint/2010/main" val="32246480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smtClean="0"/>
          </a:p>
          <a:p>
            <a:r>
              <a:rPr lang="en-US" dirty="0" smtClean="0"/>
              <a:t>Latest guidance</a:t>
            </a:r>
          </a:p>
          <a:p>
            <a:endParaRPr lang="en-US" dirty="0" smtClean="0"/>
          </a:p>
          <a:p>
            <a:r>
              <a:rPr lang="en-US" dirty="0" smtClean="0"/>
              <a:t>Let me</a:t>
            </a:r>
            <a:r>
              <a:rPr lang="en-US" baseline="0" dirty="0" smtClean="0"/>
              <a:t> give you an oxymoron to consider…</a:t>
            </a:r>
          </a:p>
          <a:p>
            <a:endParaRPr lang="en-US" baseline="0" dirty="0" smtClean="0"/>
          </a:p>
          <a:p>
            <a:endParaRPr lang="en-US" baseline="0" dirty="0" smtClean="0"/>
          </a:p>
          <a:p>
            <a:r>
              <a:rPr lang="en-US" dirty="0" smtClean="0"/>
              <a:t>NO LESSON PLANS</a:t>
            </a:r>
          </a:p>
          <a:p>
            <a:r>
              <a:rPr lang="en-US" dirty="0" smtClean="0"/>
              <a:t>NO</a:t>
            </a:r>
            <a:r>
              <a:rPr lang="en-US" baseline="0" dirty="0" smtClean="0"/>
              <a:t> JUDGEMENTS EVER</a:t>
            </a:r>
          </a:p>
          <a:p>
            <a:r>
              <a:rPr lang="en-US" baseline="0" dirty="0" smtClean="0"/>
              <a:t>PROGRESS OVER TIME</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156</a:t>
            </a:fld>
            <a:endParaRPr lang="en-US"/>
          </a:p>
        </p:txBody>
      </p:sp>
    </p:spTree>
    <p:extLst>
      <p:ext uri="{BB962C8B-B14F-4D97-AF65-F5344CB8AC3E}">
        <p14:creationId xmlns:p14="http://schemas.microsoft.com/office/powerpoint/2010/main" val="137457650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157</a:t>
            </a:fld>
            <a:endParaRPr lang="en-US"/>
          </a:p>
        </p:txBody>
      </p:sp>
    </p:spTree>
    <p:extLst>
      <p:ext uri="{BB962C8B-B14F-4D97-AF65-F5344CB8AC3E}">
        <p14:creationId xmlns:p14="http://schemas.microsoft.com/office/powerpoint/2010/main" val="400240610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158</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159</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160</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This presentation by @TeacherToolkit ( </a:t>
            </a:r>
            <a:r>
              <a:rPr lang="en-US" altLang="en-US" smtClean="0">
                <a:hlinkClick r:id="rId3"/>
              </a:rPr>
              <a:t>Ross Morrison McGill</a:t>
            </a:r>
            <a:r>
              <a:rPr lang="en-US" altLang="en-US" smtClean="0"/>
              <a:t> ) and is licensed under a </a:t>
            </a:r>
            <a:r>
              <a:rPr lang="en-US" altLang="en-US" smtClean="0">
                <a:hlinkClick r:id="rId4"/>
              </a:rPr>
              <a:t>Creative Commons Attribution-NonCommercial-NoDerivs 3.0 Unported License</a:t>
            </a:r>
            <a:r>
              <a:rPr lang="en-US" altLang="en-US" smtClean="0"/>
              <a:t>. Based on all work published at </a:t>
            </a:r>
            <a:r>
              <a:rPr lang="en-US" altLang="en-US" smtClean="0">
                <a:hlinkClick r:id="rId5"/>
              </a:rPr>
              <a:t>www.teachertoolkit.me</a:t>
            </a:r>
            <a:endParaRPr lang="en-US" altLang="en-US" smtClean="0"/>
          </a:p>
          <a:p>
            <a:pPr>
              <a:spcBef>
                <a:spcPct val="0"/>
              </a:spcBef>
            </a:pPr>
            <a:r>
              <a:rPr lang="en-US" altLang="en-US" smtClean="0"/>
              <a:t>@TeacherToolkit Limited.</a:t>
            </a:r>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55E47FF-F550-4AAE-8775-A48A7435B7D6}" type="slidenum">
              <a:rPr lang="en-US" altLang="en-US"/>
              <a:pPr fontAlgn="base">
                <a:spcBef>
                  <a:spcPct val="0"/>
                </a:spcBef>
                <a:spcAft>
                  <a:spcPct val="0"/>
                </a:spcAft>
              </a:pPr>
              <a:t>161</a:t>
            </a:fld>
            <a:endParaRPr lang="en-US" altLang="en-US"/>
          </a:p>
        </p:txBody>
      </p:sp>
    </p:spTree>
    <p:extLst>
      <p:ext uri="{BB962C8B-B14F-4D97-AF65-F5344CB8AC3E}">
        <p14:creationId xmlns:p14="http://schemas.microsoft.com/office/powerpoint/2010/main" val="54218827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162</a:t>
            </a:fld>
            <a:endParaRPr lang="en-US"/>
          </a:p>
        </p:txBody>
      </p:sp>
    </p:spTree>
    <p:extLst>
      <p:ext uri="{BB962C8B-B14F-4D97-AF65-F5344CB8AC3E}">
        <p14:creationId xmlns:p14="http://schemas.microsoft.com/office/powerpoint/2010/main" val="2074823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59AC2900-50C2-A342-BF75-E394794FC494}" type="datetime1">
              <a:rPr lang="en-GB" smtClean="0"/>
              <a:t>28/02/2015</a:t>
            </a:fld>
            <a:endParaRPr lang="en-US"/>
          </a:p>
        </p:txBody>
      </p:sp>
      <p:sp>
        <p:nvSpPr>
          <p:cNvPr id="5" name="Footer Placeholder 4"/>
          <p:cNvSpPr>
            <a:spLocks noGrp="1"/>
          </p:cNvSpPr>
          <p:nvPr>
            <p:ph type="ftr" sz="quarter" idx="11"/>
          </p:nvPr>
        </p:nvSpPr>
        <p:spPr/>
        <p:txBody>
          <a:bodyPr/>
          <a:lstStyle/>
          <a:p>
            <a:r>
              <a:rPr lang="en-US" smtClean="0"/>
              <a:t>Copyright: @TeacherToolkit Ltd.</a:t>
            </a:r>
            <a:endParaRPr lang="en-US"/>
          </a:p>
        </p:txBody>
      </p:sp>
      <p:sp>
        <p:nvSpPr>
          <p:cNvPr id="6" name="Slide Number Placeholder 5"/>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362305234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EA42AF1-9212-2F42-8C5D-EC1ADB870790}" type="datetime1">
              <a:rPr lang="en-GB" smtClean="0"/>
              <a:t>28/02/2015</a:t>
            </a:fld>
            <a:endParaRPr lang="en-US"/>
          </a:p>
        </p:txBody>
      </p:sp>
      <p:sp>
        <p:nvSpPr>
          <p:cNvPr id="5" name="Footer Placeholder 4"/>
          <p:cNvSpPr>
            <a:spLocks noGrp="1"/>
          </p:cNvSpPr>
          <p:nvPr>
            <p:ph type="ftr" sz="quarter" idx="11"/>
          </p:nvPr>
        </p:nvSpPr>
        <p:spPr/>
        <p:txBody>
          <a:bodyPr/>
          <a:lstStyle/>
          <a:p>
            <a:r>
              <a:rPr lang="en-US" smtClean="0"/>
              <a:t>Copyright: @TeacherToolkit Ltd.</a:t>
            </a:r>
            <a:endParaRPr lang="en-US"/>
          </a:p>
        </p:txBody>
      </p:sp>
      <p:sp>
        <p:nvSpPr>
          <p:cNvPr id="6" name="Slide Number Placeholder 5"/>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341917920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0F3A06E-513B-5540-941F-FAE0FCAF056F}" type="datetime1">
              <a:rPr lang="en-GB" smtClean="0"/>
              <a:t>28/02/2015</a:t>
            </a:fld>
            <a:endParaRPr lang="en-US"/>
          </a:p>
        </p:txBody>
      </p:sp>
      <p:sp>
        <p:nvSpPr>
          <p:cNvPr id="5" name="Footer Placeholder 4"/>
          <p:cNvSpPr>
            <a:spLocks noGrp="1"/>
          </p:cNvSpPr>
          <p:nvPr>
            <p:ph type="ftr" sz="quarter" idx="11"/>
          </p:nvPr>
        </p:nvSpPr>
        <p:spPr/>
        <p:txBody>
          <a:bodyPr/>
          <a:lstStyle/>
          <a:p>
            <a:r>
              <a:rPr lang="en-US" smtClean="0"/>
              <a:t>Copyright: @TeacherToolkit Ltd.</a:t>
            </a:r>
            <a:endParaRPr lang="en-US"/>
          </a:p>
        </p:txBody>
      </p:sp>
      <p:sp>
        <p:nvSpPr>
          <p:cNvPr id="6" name="Slide Number Placeholder 5"/>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1363581245"/>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621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TC UEL">
    <p:spTree>
      <p:nvGrpSpPr>
        <p:cNvPr id="1" name=""/>
        <p:cNvGrpSpPr/>
        <p:nvPr/>
      </p:nvGrpSpPr>
      <p:grpSpPr>
        <a:xfrm>
          <a:off x="0" y="0"/>
          <a:ext cx="0" cy="0"/>
          <a:chOff x="0" y="0"/>
          <a:chExt cx="0" cy="0"/>
        </a:xfrm>
      </p:grpSpPr>
      <p:pic>
        <p:nvPicPr>
          <p:cNvPr id="4" name="Picture 6" descr="edu-0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75363" y="5516563"/>
            <a:ext cx="3068637"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9388" y="5229225"/>
            <a:ext cx="2003425"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9552" y="274638"/>
            <a:ext cx="8147248" cy="1143000"/>
          </a:xfrm>
        </p:spPr>
        <p:txBody>
          <a:bodyPr/>
          <a:lstStyle>
            <a:lvl1pPr algn="l">
              <a:defRPr baseline="0">
                <a:solidFill>
                  <a:schemeClr val="accent4">
                    <a:lumMod val="75000"/>
                  </a:schemeClr>
                </a:solidFill>
              </a:defRPr>
            </a:lvl1pPr>
          </a:lstStyle>
          <a:p>
            <a:r>
              <a:rPr lang="en-US" smtClean="0"/>
              <a:t>Click to edit Master title style</a:t>
            </a:r>
            <a:endParaRPr lang="en-GB" dirty="0"/>
          </a:p>
        </p:txBody>
      </p:sp>
      <p:sp>
        <p:nvSpPr>
          <p:cNvPr id="3" name="Content Placeholder 2"/>
          <p:cNvSpPr>
            <a:spLocks noGrp="1"/>
          </p:cNvSpPr>
          <p:nvPr>
            <p:ph idx="1"/>
          </p:nvPr>
        </p:nvSpPr>
        <p:spPr>
          <a:xfrm>
            <a:off x="500034" y="1500174"/>
            <a:ext cx="8229600" cy="4525963"/>
          </a:xfrm>
        </p:spPr>
        <p:txBody>
          <a:bodyPr/>
          <a:lstStyle>
            <a:lvl1pPr marL="514350" indent="-514350">
              <a:buFont typeface="+mj-lt"/>
              <a:buAutoNum type="arabicPeriod"/>
              <a:defRPr sz="2800">
                <a:solidFill>
                  <a:schemeClr val="accent4">
                    <a:lumMod val="75000"/>
                  </a:schemeClr>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3566649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3" descr="I:\D94\DATA\Corporate Marketing\Brand Development\Master Brand Assets\Master Logo+River Lockups\UEL BRANDING DEVICE EDUCATION 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8688" y="3933825"/>
            <a:ext cx="15716251"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950" y="4405313"/>
            <a:ext cx="1584325"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31640" y="548680"/>
            <a:ext cx="6408712" cy="1728192"/>
          </a:xfrm>
        </p:spPr>
        <p:txBody>
          <a:bodyPr/>
          <a:lstStyle>
            <a:lvl1pPr algn="ctr">
              <a:defRPr sz="6000" b="1" baseline="0">
                <a:solidFill>
                  <a:schemeClr val="accent4">
                    <a:lumMod val="75000"/>
                  </a:schemeClr>
                </a:solidFill>
                <a:latin typeface="Century Gothic" panose="020B0502020202020204"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1922927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06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916BA64-7B5C-164D-B3DB-23DE69757253}" type="datetime1">
              <a:rPr lang="en-GB" smtClean="0"/>
              <a:t>28/02/2015</a:t>
            </a:fld>
            <a:endParaRPr lang="en-US"/>
          </a:p>
        </p:txBody>
      </p:sp>
      <p:sp>
        <p:nvSpPr>
          <p:cNvPr id="5" name="Footer Placeholder 4"/>
          <p:cNvSpPr>
            <a:spLocks noGrp="1"/>
          </p:cNvSpPr>
          <p:nvPr>
            <p:ph type="ftr" sz="quarter" idx="11"/>
          </p:nvPr>
        </p:nvSpPr>
        <p:spPr/>
        <p:txBody>
          <a:bodyPr/>
          <a:lstStyle/>
          <a:p>
            <a:r>
              <a:rPr lang="en-US" smtClean="0"/>
              <a:t>Copyright: @TeacherToolkit Ltd.</a:t>
            </a:r>
            <a:endParaRPr lang="en-US"/>
          </a:p>
        </p:txBody>
      </p:sp>
      <p:sp>
        <p:nvSpPr>
          <p:cNvPr id="6" name="Slide Number Placeholder 5"/>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208051321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340BA0D-CEF7-7848-9E06-5EF92517AD68}" type="datetime1">
              <a:rPr lang="en-GB" smtClean="0"/>
              <a:t>28/02/2015</a:t>
            </a:fld>
            <a:endParaRPr lang="en-US"/>
          </a:p>
        </p:txBody>
      </p:sp>
      <p:sp>
        <p:nvSpPr>
          <p:cNvPr id="5" name="Footer Placeholder 4"/>
          <p:cNvSpPr>
            <a:spLocks noGrp="1"/>
          </p:cNvSpPr>
          <p:nvPr>
            <p:ph type="ftr" sz="quarter" idx="11"/>
          </p:nvPr>
        </p:nvSpPr>
        <p:spPr/>
        <p:txBody>
          <a:bodyPr/>
          <a:lstStyle/>
          <a:p>
            <a:r>
              <a:rPr lang="en-US" smtClean="0"/>
              <a:t>Copyright: @TeacherToolkit Ltd.</a:t>
            </a:r>
            <a:endParaRPr lang="en-US"/>
          </a:p>
        </p:txBody>
      </p:sp>
      <p:sp>
        <p:nvSpPr>
          <p:cNvPr id="6" name="Slide Number Placeholder 5"/>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12614707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7ADD09E1-1825-C94E-9943-7B6E07C7F1D8}" type="datetime1">
              <a:rPr lang="en-GB" smtClean="0"/>
              <a:t>28/02/2015</a:t>
            </a:fld>
            <a:endParaRPr lang="en-US"/>
          </a:p>
        </p:txBody>
      </p:sp>
      <p:sp>
        <p:nvSpPr>
          <p:cNvPr id="6" name="Footer Placeholder 5"/>
          <p:cNvSpPr>
            <a:spLocks noGrp="1"/>
          </p:cNvSpPr>
          <p:nvPr>
            <p:ph type="ftr" sz="quarter" idx="11"/>
          </p:nvPr>
        </p:nvSpPr>
        <p:spPr/>
        <p:txBody>
          <a:bodyPr/>
          <a:lstStyle/>
          <a:p>
            <a:r>
              <a:rPr lang="en-US" smtClean="0"/>
              <a:t>Copyright: @TeacherToolkit Ltd.</a:t>
            </a:r>
            <a:endParaRPr lang="en-US"/>
          </a:p>
        </p:txBody>
      </p:sp>
      <p:sp>
        <p:nvSpPr>
          <p:cNvPr id="7" name="Slide Number Placeholder 6"/>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11673782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FB39A84C-94B4-1A4A-B49E-930B5F0A24C2}" type="datetime1">
              <a:rPr lang="en-GB" smtClean="0"/>
              <a:t>28/02/2015</a:t>
            </a:fld>
            <a:endParaRPr lang="en-US"/>
          </a:p>
        </p:txBody>
      </p:sp>
      <p:sp>
        <p:nvSpPr>
          <p:cNvPr id="8" name="Footer Placeholder 7"/>
          <p:cNvSpPr>
            <a:spLocks noGrp="1"/>
          </p:cNvSpPr>
          <p:nvPr>
            <p:ph type="ftr" sz="quarter" idx="11"/>
          </p:nvPr>
        </p:nvSpPr>
        <p:spPr/>
        <p:txBody>
          <a:bodyPr/>
          <a:lstStyle/>
          <a:p>
            <a:r>
              <a:rPr lang="en-US" smtClean="0"/>
              <a:t>Copyright: @TeacherToolkit Ltd.</a:t>
            </a:r>
            <a:endParaRPr lang="en-US"/>
          </a:p>
        </p:txBody>
      </p:sp>
      <p:sp>
        <p:nvSpPr>
          <p:cNvPr id="9" name="Slide Number Placeholder 8"/>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24916087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E79F76C0-29ED-0A41-BD76-F3F469DAA997}" type="datetime1">
              <a:rPr lang="en-GB" smtClean="0"/>
              <a:t>28/02/2015</a:t>
            </a:fld>
            <a:endParaRPr lang="en-US"/>
          </a:p>
        </p:txBody>
      </p:sp>
      <p:sp>
        <p:nvSpPr>
          <p:cNvPr id="4" name="Footer Placeholder 3"/>
          <p:cNvSpPr>
            <a:spLocks noGrp="1"/>
          </p:cNvSpPr>
          <p:nvPr>
            <p:ph type="ftr" sz="quarter" idx="11"/>
          </p:nvPr>
        </p:nvSpPr>
        <p:spPr/>
        <p:txBody>
          <a:bodyPr/>
          <a:lstStyle/>
          <a:p>
            <a:r>
              <a:rPr lang="en-US" smtClean="0"/>
              <a:t>Copyright: @TeacherToolkit Ltd.</a:t>
            </a:r>
            <a:endParaRPr lang="en-US"/>
          </a:p>
        </p:txBody>
      </p:sp>
      <p:sp>
        <p:nvSpPr>
          <p:cNvPr id="5" name="Slide Number Placeholder 4"/>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105755866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A591FC-F4D5-C749-B8A4-56F34709B315}" type="datetime1">
              <a:rPr lang="en-GB" smtClean="0"/>
              <a:t>28/02/2015</a:t>
            </a:fld>
            <a:endParaRPr lang="en-US"/>
          </a:p>
        </p:txBody>
      </p:sp>
      <p:sp>
        <p:nvSpPr>
          <p:cNvPr id="3" name="Footer Placeholder 2"/>
          <p:cNvSpPr>
            <a:spLocks noGrp="1"/>
          </p:cNvSpPr>
          <p:nvPr>
            <p:ph type="ftr" sz="quarter" idx="11"/>
          </p:nvPr>
        </p:nvSpPr>
        <p:spPr/>
        <p:txBody>
          <a:bodyPr/>
          <a:lstStyle/>
          <a:p>
            <a:r>
              <a:rPr lang="en-US" smtClean="0"/>
              <a:t>Copyright: @TeacherToolkit Ltd.</a:t>
            </a:r>
            <a:endParaRPr lang="en-US"/>
          </a:p>
        </p:txBody>
      </p:sp>
      <p:sp>
        <p:nvSpPr>
          <p:cNvPr id="4" name="Slide Number Placeholder 3"/>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78829413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62D4727-5145-E344-837F-E22DDC9B1C08}" type="datetime1">
              <a:rPr lang="en-GB" smtClean="0"/>
              <a:t>28/02/2015</a:t>
            </a:fld>
            <a:endParaRPr lang="en-US"/>
          </a:p>
        </p:txBody>
      </p:sp>
      <p:sp>
        <p:nvSpPr>
          <p:cNvPr id="6" name="Footer Placeholder 5"/>
          <p:cNvSpPr>
            <a:spLocks noGrp="1"/>
          </p:cNvSpPr>
          <p:nvPr>
            <p:ph type="ftr" sz="quarter" idx="11"/>
          </p:nvPr>
        </p:nvSpPr>
        <p:spPr/>
        <p:txBody>
          <a:bodyPr/>
          <a:lstStyle/>
          <a:p>
            <a:r>
              <a:rPr lang="en-US" smtClean="0"/>
              <a:t>Copyright: @TeacherToolkit Ltd.</a:t>
            </a:r>
            <a:endParaRPr lang="en-US"/>
          </a:p>
        </p:txBody>
      </p:sp>
      <p:sp>
        <p:nvSpPr>
          <p:cNvPr id="7" name="Slide Number Placeholder 6"/>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1833801394"/>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247A26E-EA7C-E64B-A7DC-A037D712A385}" type="datetime1">
              <a:rPr lang="en-GB" smtClean="0"/>
              <a:t>28/02/2015</a:t>
            </a:fld>
            <a:endParaRPr lang="en-US"/>
          </a:p>
        </p:txBody>
      </p:sp>
      <p:sp>
        <p:nvSpPr>
          <p:cNvPr id="6" name="Footer Placeholder 5"/>
          <p:cNvSpPr>
            <a:spLocks noGrp="1"/>
          </p:cNvSpPr>
          <p:nvPr>
            <p:ph type="ftr" sz="quarter" idx="11"/>
          </p:nvPr>
        </p:nvSpPr>
        <p:spPr/>
        <p:txBody>
          <a:bodyPr/>
          <a:lstStyle/>
          <a:p>
            <a:r>
              <a:rPr lang="en-US" smtClean="0"/>
              <a:t>Copyright: @TeacherToolkit Ltd.</a:t>
            </a:r>
            <a:endParaRPr lang="en-US"/>
          </a:p>
        </p:txBody>
      </p:sp>
      <p:sp>
        <p:nvSpPr>
          <p:cNvPr id="7" name="Slide Number Placeholder 6"/>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288706802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24E5D9-9C27-3949-9AA2-32BC2E38F916}" type="datetime1">
              <a:rPr lang="en-GB" smtClean="0"/>
              <a:t>28/02/2015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Copyright: @TeacherToolkit Ltd.</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1639B-124B-A84A-80CE-DAE66E9E90C6}" type="slidenum">
              <a:rPr lang="en-US" smtClean="0"/>
              <a:t>‹#›</a:t>
            </a:fld>
            <a:endParaRPr lang="en-US"/>
          </a:p>
        </p:txBody>
      </p:sp>
    </p:spTree>
    <p:extLst>
      <p:ext uri="{BB962C8B-B14F-4D97-AF65-F5344CB8AC3E}">
        <p14:creationId xmlns:p14="http://schemas.microsoft.com/office/powerpoint/2010/main" val="256087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slow">
    <p:fade/>
  </p:transition>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gi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www.psychologies.co.uk"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10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www.elizabethlyons.com/"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hyperlink" Target="http://www.pixgood.com" TargetMode="External"/><Relationship Id="rId4" Type="http://schemas.openxmlformats.org/officeDocument/2006/relationships/image" Target="../media/image8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3.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3.xml"/><Relationship Id="rId4" Type="http://schemas.openxmlformats.org/officeDocument/2006/relationships/image" Target="../media/image95.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www.kstfamily.com"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www.foodeducationtrust.com/grant.php" TargetMode="External"/><Relationship Id="rId1" Type="http://schemas.openxmlformats.org/officeDocument/2006/relationships/slideLayout" Target="../slideLayouts/slideLayout13.xml"/><Relationship Id="rId4" Type="http://schemas.openxmlformats.org/officeDocument/2006/relationships/image" Target="../media/image102.png"/></Relationships>
</file>

<file path=ppt/slides/_rels/slide12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hyperlink" Target="http://www.chefsadoptaschool.org.uk/" TargetMode="External"/><Relationship Id="rId2" Type="http://schemas.openxmlformats.org/officeDocument/2006/relationships/image" Target="../media/image104.jpeg"/><Relationship Id="rId1" Type="http://schemas.openxmlformats.org/officeDocument/2006/relationships/slideLayout" Target="../slideLayouts/slideLayout13.xml"/><Relationship Id="rId5" Type="http://schemas.openxmlformats.org/officeDocument/2006/relationships/image" Target="../media/image106.jpeg"/><Relationship Id="rId4" Type="http://schemas.openxmlformats.org/officeDocument/2006/relationships/image" Target="../media/image105.jpeg"/></Relationships>
</file>

<file path=ppt/slides/_rels/slide12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3.xml"/><Relationship Id="rId5" Type="http://schemas.openxmlformats.org/officeDocument/2006/relationships/image" Target="../media/image114.jpeg"/><Relationship Id="rId4" Type="http://schemas.openxmlformats.org/officeDocument/2006/relationships/image" Target="../media/image113.jpeg"/></Relationships>
</file>

<file path=ppt/slides/_rels/slide12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120.png"/><Relationship Id="rId4" Type="http://schemas.openxmlformats.org/officeDocument/2006/relationships/image" Target="../media/image119.png"/></Relationships>
</file>

<file path=ppt/slides/_rels/slide1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hyperlink" Target="http://www.shoemoney.com/2014/04/02/pre-adventure-raising-money-par-program" TargetMode="External"/><Relationship Id="rId4" Type="http://schemas.openxmlformats.org/officeDocument/2006/relationships/image" Target="../media/image46.png"/></Relationships>
</file>

<file path=ppt/slides/_rels/slide13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7.png"/><Relationship Id="rId7" Type="http://schemas.openxmlformats.org/officeDocument/2006/relationships/hyperlink" Target="http://www.teachertoolkit.me" TargetMode="External"/><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hyperlink" Target="http://creativecommons.org/licenses/by-nc-nd/3.0/deed.en_US" TargetMode="External"/><Relationship Id="rId5" Type="http://schemas.openxmlformats.org/officeDocument/2006/relationships/hyperlink" Target="http://teachertoolkit.me/contact-me/" TargetMode="External"/><Relationship Id="rId4" Type="http://schemas.openxmlformats.org/officeDocument/2006/relationships/image" Target="../media/image5.png"/></Relationships>
</file>

<file path=ppt/slides/_rels/slide1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1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hyperlink" Target="https://www.youtube.com/watch?v=hqh1MRWZjms" TargetMode="External"/><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129.png"/></Relationships>
</file>

<file path=ppt/slides/_rels/slide14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hyperlink" Target="http://youtu.be/J-swZaKN2Ic?t=12s" TargetMode="External"/><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132.png"/><Relationship Id="rId4" Type="http://schemas.openxmlformats.org/officeDocument/2006/relationships/hyperlink" Target="https://www.youtube.com/watch?v=J-swZaKN2Ic"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134.png"/><Relationship Id="rId4" Type="http://schemas.openxmlformats.org/officeDocument/2006/relationships/image" Target="../media/image5.png"/></Relationships>
</file>

<file path=ppt/slides/_rels/slide1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www.teachertoolkit.me"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creativecommons.org/licenses/by-nc-nd/3.0/deed.en_US" TargetMode="External"/><Relationship Id="rId5" Type="http://schemas.openxmlformats.org/officeDocument/2006/relationships/hyperlink" Target="http://teachertoolkit.me/contact-me/" TargetMode="External"/><Relationship Id="rId4" Type="http://schemas.openxmlformats.org/officeDocument/2006/relationships/image" Target="../media/image5.png"/></Relationships>
</file>

<file path=ppt/slides/_rels/slide1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7.xml"/><Relationship Id="rId1" Type="http://schemas.openxmlformats.org/officeDocument/2006/relationships/slideLayout" Target="../slideLayouts/slideLayout1.xml"/><Relationship Id="rId5" Type="http://schemas.openxmlformats.org/officeDocument/2006/relationships/hyperlink" Target="http://www.oempromo.com/Stationery-and-office/Address-Books/" TargetMode="External"/><Relationship Id="rId4" Type="http://schemas.openxmlformats.org/officeDocument/2006/relationships/image" Target="../media/image136.png"/></Relationships>
</file>

<file path=ppt/slides/_rels/slide1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9.xml"/><Relationship Id="rId1" Type="http://schemas.openxmlformats.org/officeDocument/2006/relationships/slideLayout" Target="../slideLayouts/slideLayout1.xml"/><Relationship Id="rId5" Type="http://schemas.openxmlformats.org/officeDocument/2006/relationships/hyperlink" Target="http://www.edmsauce.com/tag/red-bull/" TargetMode="External"/><Relationship Id="rId4" Type="http://schemas.openxmlformats.org/officeDocument/2006/relationships/image" Target="../media/image137.png"/></Relationships>
</file>

<file path=ppt/slides/_rels/slide1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hyperlink" Target="http://librarylostfound.com/2013/06/07/mrs-weiss-scissors-rules/" TargetMode="External"/><Relationship Id="rId4" Type="http://schemas.openxmlformats.org/officeDocument/2006/relationships/image" Target="../media/image138.png"/></Relationships>
</file>

<file path=ppt/slides/_rels/slide1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1.xml"/><Relationship Id="rId1" Type="http://schemas.openxmlformats.org/officeDocument/2006/relationships/slideLayout" Target="../slideLayouts/slideLayout1.xml"/><Relationship Id="rId5" Type="http://schemas.openxmlformats.org/officeDocument/2006/relationships/hyperlink" Target="http://www.fitnistics.com/" TargetMode="External"/><Relationship Id="rId4" Type="http://schemas.openxmlformats.org/officeDocument/2006/relationships/image" Target="../media/image139.png"/></Relationships>
</file>

<file path=ppt/slides/_rels/slide1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7.xml"/><Relationship Id="rId1" Type="http://schemas.openxmlformats.org/officeDocument/2006/relationships/slideLayout" Target="../slideLayouts/slideLayout1.xml"/><Relationship Id="rId5" Type="http://schemas.openxmlformats.org/officeDocument/2006/relationships/hyperlink" Target="http://www.kennedy-center.org/" TargetMode="External"/><Relationship Id="rId4" Type="http://schemas.openxmlformats.org/officeDocument/2006/relationships/image" Target="../media/image5.png"/></Relationships>
</file>

<file path=ppt/slides/_rels/slide16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145.png"/></Relationships>
</file>

<file path=ppt/slides/_rels/slide1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1.xml"/><Relationship Id="rId1" Type="http://schemas.openxmlformats.org/officeDocument/2006/relationships/slideLayout" Target="../slideLayouts/slideLayout1.xml"/><Relationship Id="rId5" Type="http://schemas.openxmlformats.org/officeDocument/2006/relationships/image" Target="../media/image146.png"/><Relationship Id="rId4" Type="http://schemas.openxmlformats.org/officeDocument/2006/relationships/hyperlink" Target="https://europe.irisconnect.com/reflections/21757"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2.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6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hyperlink" Target="http://www.comunicaomuere.com" TargetMode="Externa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www.shoemoney.com/2014/04/02/pre-adventure-raising-money-par-program" TargetMode="Externa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www.teachertoolkit.me"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creativecommons.org/licenses/by-nc-nd/3.0/deed.en_US" TargetMode="External"/><Relationship Id="rId5" Type="http://schemas.openxmlformats.org/officeDocument/2006/relationships/hyperlink" Target="http://teachertoolkit.me/contact-me/" TargetMode="Externa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hyperlink" Target="http://www.visionsmartcenter.com" TargetMode="Externa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www.joejuggler.com" TargetMode="Externa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hyperlink" Target="http://www.shoemoney.com/2014/04/02/pre-adventure-raising-money-par-program" TargetMode="External"/><Relationship Id="rId4" Type="http://schemas.openxmlformats.org/officeDocument/2006/relationships/image" Target="../media/image46.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hyperlink" Target="http://www.kolcraft.com"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hyperlink" Target="http://www.ignitebristol.net" TargetMode="External"/><Relationship Id="rId4" Type="http://schemas.openxmlformats.org/officeDocument/2006/relationships/image" Target="../media/image66.png"/></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hyperlink" Target="http://www.driverlayer.com" TargetMode="External"/><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hyperlink" Target="http://cdn.oxwordsblog.wpfuel.co.uk" TargetMode="External"/><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www.teachertoolkit.me"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hyperlink" Target="http://creativecommons.org/licenses/by-nc-nd/3.0/deed.en_US" TargetMode="External"/><Relationship Id="rId5" Type="http://schemas.openxmlformats.org/officeDocument/2006/relationships/hyperlink" Target="http://teachertoolkit.me/contact-me/" TargetMode="External"/><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hyperlink" Target="http://www.justrightforkids.org" TargetMode="External"/><Relationship Id="rId4" Type="http://schemas.openxmlformats.org/officeDocument/2006/relationships/image" Target="../media/image71.png"/></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www.sk-eternalsapience.blogspot.com"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png"/><Relationship Id="rId7" Type="http://schemas.openxmlformats.org/officeDocument/2006/relationships/hyperlink" Target="http://www.teachertoolkit.me"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creativecommons.org/licenses/by-nc-nd/3.0/deed.en_US" TargetMode="External"/><Relationship Id="rId5" Type="http://schemas.openxmlformats.org/officeDocument/2006/relationships/hyperlink" Target="http://teachertoolkit.me/contact-me/" TargetMode="Externa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hyperlink" Target="http://www.centrifugeleadership.com/?cat=5" TargetMode="External"/><Relationship Id="rId4" Type="http://schemas.openxmlformats.org/officeDocument/2006/relationships/image" Target="../media/image79.png"/></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www.teachertoolkit.me" TargetMode="External"/><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hyperlink" Target="http://creativecommons.org/licenses/by-nc-nd/3.0/deed.en_US" TargetMode="External"/><Relationship Id="rId5" Type="http://schemas.openxmlformats.org/officeDocument/2006/relationships/hyperlink" Target="http://teachertoolkit.me/contact-me/" TargetMode="External"/><Relationship Id="rId4" Type="http://schemas.openxmlformats.org/officeDocument/2006/relationships/image" Target="../media/image5.png"/></Relationships>
</file>

<file path=ppt/slides/_rels/slide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7844" y="1103774"/>
            <a:ext cx="5709850" cy="833297"/>
          </a:xfrm>
        </p:spPr>
        <p:txBody>
          <a:bodyPr>
            <a:noAutofit/>
          </a:bodyPr>
          <a:lstStyle/>
          <a:p>
            <a:pPr algn="l"/>
            <a:r>
              <a:rPr lang="en-US" sz="5000" dirty="0" smtClean="0">
                <a:solidFill>
                  <a:srgbClr val="000000"/>
                </a:solidFill>
                <a:latin typeface="Impact"/>
                <a:cs typeface="Impact"/>
              </a:rPr>
              <a:t>is setting up… </a:t>
            </a:r>
            <a:endParaRPr lang="en-US" sz="5000" dirty="0">
              <a:solidFill>
                <a:srgbClr val="000000"/>
              </a:solidFill>
              <a:latin typeface="Impact"/>
              <a:cs typeface="Impact"/>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10" name="Picture 9" descr="Screen Shot 2014-06-15 at 16.03.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29" y="125586"/>
            <a:ext cx="5099119" cy="1001613"/>
          </a:xfrm>
          <a:prstGeom prst="rect">
            <a:avLst/>
          </a:prstGeom>
        </p:spPr>
      </p:pic>
      <p:pic>
        <p:nvPicPr>
          <p:cNvPr id="19" name="Picture 18" descr="loading1.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6593" y="1906908"/>
            <a:ext cx="4075249" cy="3056437"/>
          </a:xfrm>
          <a:prstGeom prst="rect">
            <a:avLst/>
          </a:prstGeom>
        </p:spPr>
      </p:pic>
    </p:spTree>
    <p:extLst>
      <p:ext uri="{BB962C8B-B14F-4D97-AF65-F5344CB8AC3E}">
        <p14:creationId xmlns:p14="http://schemas.microsoft.com/office/powerpoint/2010/main" val="2461429333"/>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761151"/>
            <a:ext cx="9173785" cy="5090332"/>
          </a:xfrm>
          <a:prstGeom prst="rect">
            <a:avLst/>
          </a:prstGeom>
        </p:spPr>
      </p:pic>
      <p:sp>
        <p:nvSpPr>
          <p:cNvPr id="5" name="Title 4"/>
          <p:cNvSpPr>
            <a:spLocks noGrp="1"/>
          </p:cNvSpPr>
          <p:nvPr>
            <p:ph type="title"/>
          </p:nvPr>
        </p:nvSpPr>
        <p:spPr>
          <a:xfrm>
            <a:off x="510186" y="599588"/>
            <a:ext cx="7901697" cy="1143000"/>
          </a:xfrm>
        </p:spPr>
        <p:txBody>
          <a:bodyPr>
            <a:noAutofit/>
          </a:bodyPr>
          <a:lstStyle/>
          <a:p>
            <a:r>
              <a:rPr lang="en-US" sz="6000" b="1" dirty="0" err="1" smtClean="0">
                <a:solidFill>
                  <a:srgbClr val="FF0000"/>
                </a:solidFill>
                <a:latin typeface="Century Gothic" panose="020B0502020202020204" pitchFamily="34" charset="0"/>
                <a:cs typeface="Impact"/>
              </a:rPr>
              <a:t>Priortise</a:t>
            </a:r>
            <a:r>
              <a:rPr lang="en-US" sz="6000" b="1" dirty="0" smtClean="0">
                <a:solidFill>
                  <a:srgbClr val="FF0000"/>
                </a:solidFill>
                <a:latin typeface="Century Gothic" panose="020B0502020202020204" pitchFamily="34" charset="0"/>
                <a:cs typeface="Impact"/>
              </a:rPr>
              <a:t> </a:t>
            </a:r>
            <a:r>
              <a:rPr lang="en-US" sz="6000" b="1" dirty="0" smtClean="0">
                <a:solidFill>
                  <a:srgbClr val="000000"/>
                </a:solidFill>
                <a:latin typeface="Century Gothic" panose="020B0502020202020204" pitchFamily="34" charset="0"/>
                <a:cs typeface="Impact"/>
              </a:rPr>
              <a:t>these words!</a:t>
            </a:r>
            <a:endParaRPr lang="en-US" sz="6000" b="1" dirty="0">
              <a:solidFill>
                <a:srgbClr val="000000"/>
              </a:solidFill>
              <a:latin typeface="Century Gothic" panose="020B0502020202020204" pitchFamily="34" charset="0"/>
              <a:cs typeface="Impact"/>
            </a:endParaRPr>
          </a:p>
        </p:txBody>
      </p:sp>
      <p:sp>
        <p:nvSpPr>
          <p:cNvPr id="10" name="Rectangle 9"/>
          <p:cNvSpPr/>
          <p:nvPr/>
        </p:nvSpPr>
        <p:spPr>
          <a:xfrm>
            <a:off x="6879860" y="6586227"/>
            <a:ext cx="2185214" cy="246221"/>
          </a:xfrm>
          <a:prstGeom prst="rect">
            <a:avLst/>
          </a:prstGeom>
        </p:spPr>
        <p:txBody>
          <a:bodyPr wrap="none">
            <a:spAutoFit/>
          </a:bodyPr>
          <a:lstStyle/>
          <a:p>
            <a:r>
              <a:rPr lang="en-US" sz="1000" dirty="0" smtClean="0"/>
              <a:t>Photo credit: </a:t>
            </a:r>
            <a:r>
              <a:rPr lang="en-US" sz="1000" dirty="0" smtClean="0">
                <a:hlinkClick r:id="rId4"/>
              </a:rPr>
              <a:t>www.psychologies.co.uk</a:t>
            </a:r>
            <a:r>
              <a:rPr lang="en-US" sz="1000" dirty="0" smtClean="0"/>
              <a:t> </a:t>
            </a:r>
            <a:endParaRPr lang="en-US" sz="1000" dirty="0"/>
          </a:p>
        </p:txBody>
      </p:sp>
      <p:grpSp>
        <p:nvGrpSpPr>
          <p:cNvPr id="6" name="Group 5"/>
          <p:cNvGrpSpPr/>
          <p:nvPr/>
        </p:nvGrpSpPr>
        <p:grpSpPr>
          <a:xfrm>
            <a:off x="8150141"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8" name="Picture 7"/>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589939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5651" y="1629310"/>
            <a:ext cx="8542903" cy="833297"/>
          </a:xfrm>
        </p:spPr>
        <p:txBody>
          <a:bodyPr>
            <a:noAutofit/>
          </a:bodyPr>
          <a:lstStyle/>
          <a:p>
            <a:r>
              <a:rPr lang="en-US" sz="15000" b="1" dirty="0" smtClean="0">
                <a:latin typeface="Century Gothic"/>
                <a:cs typeface="Century Gothic"/>
              </a:rPr>
              <a:t>Scenario </a:t>
            </a:r>
            <a:endParaRPr lang="en-US" sz="1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4" name="Picture 3"/>
          <p:cNvPicPr>
            <a:picLocks noChangeAspect="1"/>
          </p:cNvPicPr>
          <p:nvPr/>
        </p:nvPicPr>
        <p:blipFill>
          <a:blip r:embed="rId4"/>
          <a:stretch>
            <a:fillRect/>
          </a:stretch>
        </p:blipFill>
        <p:spPr>
          <a:xfrm>
            <a:off x="1780222" y="3152615"/>
            <a:ext cx="5169343" cy="3705385"/>
          </a:xfrm>
          <a:prstGeom prst="rect">
            <a:avLst/>
          </a:prstGeom>
        </p:spPr>
      </p:pic>
    </p:spTree>
    <p:extLst>
      <p:ext uri="{BB962C8B-B14F-4D97-AF65-F5344CB8AC3E}">
        <p14:creationId xmlns:p14="http://schemas.microsoft.com/office/powerpoint/2010/main" val="3606127334"/>
      </p:ext>
    </p:extLst>
  </p:cSld>
  <p:clrMapOvr>
    <a:masterClrMapping/>
  </p:clrMapOvr>
  <p:transition spd="slow">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http://www.elizabethlyons.com/wp-content/uploads/2010/04/papercl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327" y="55891"/>
            <a:ext cx="8366298" cy="62729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6804519" y="6543949"/>
            <a:ext cx="2260555" cy="246221"/>
          </a:xfrm>
          <a:prstGeom prst="rect">
            <a:avLst/>
          </a:prstGeom>
        </p:spPr>
        <p:txBody>
          <a:bodyPr wrap="none">
            <a:spAutoFit/>
          </a:bodyPr>
          <a:lstStyle/>
          <a:p>
            <a:r>
              <a:rPr lang="en-GB" sz="1000" dirty="0" smtClean="0"/>
              <a:t>Image: </a:t>
            </a:r>
            <a:r>
              <a:rPr lang="en-GB" sz="1000" dirty="0" smtClean="0">
                <a:hlinkClick r:id="rId4"/>
              </a:rPr>
              <a:t>http</a:t>
            </a:r>
            <a:r>
              <a:rPr lang="en-GB" sz="1000" dirty="0">
                <a:hlinkClick r:id="rId4"/>
              </a:rPr>
              <a:t>://</a:t>
            </a:r>
            <a:r>
              <a:rPr lang="en-GB" sz="1000" dirty="0" smtClean="0">
                <a:hlinkClick r:id="rId4"/>
              </a:rPr>
              <a:t>www.elizabethlyons.com</a:t>
            </a:r>
            <a:r>
              <a:rPr lang="en-GB" sz="1000" dirty="0" smtClean="0"/>
              <a:t> </a:t>
            </a:r>
            <a:endParaRPr lang="en-GB" sz="1000" dirty="0"/>
          </a:p>
        </p:txBody>
      </p:sp>
      <p:grpSp>
        <p:nvGrpSpPr>
          <p:cNvPr id="8" name="Group 7"/>
          <p:cNvGrpSpPr/>
          <p:nvPr/>
        </p:nvGrpSpPr>
        <p:grpSpPr>
          <a:xfrm>
            <a:off x="8150141" y="60386"/>
            <a:ext cx="914933" cy="539202"/>
            <a:chOff x="8150141" y="60386"/>
            <a:chExt cx="914933" cy="539202"/>
          </a:xfrm>
        </p:grpSpPr>
        <p:sp>
          <p:nvSpPr>
            <p:cNvPr id="9" name="Rectangle 8"/>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0" name="Picture 9"/>
            <p:cNvPicPr>
              <a:picLocks noChangeAspect="1"/>
            </p:cNvPicPr>
            <p:nvPr/>
          </p:nvPicPr>
          <p:blipFill>
            <a:blip r:embed="rId5"/>
            <a:stretch>
              <a:fillRect/>
            </a:stretch>
          </p:blipFill>
          <p:spPr>
            <a:xfrm>
              <a:off x="8525872" y="60386"/>
              <a:ext cx="539202" cy="539202"/>
            </a:xfrm>
            <a:prstGeom prst="rect">
              <a:avLst/>
            </a:prstGeom>
          </p:spPr>
        </p:pic>
      </p:grpSp>
      <p:sp>
        <p:nvSpPr>
          <p:cNvPr id="11" name="Rectangle 10"/>
          <p:cNvSpPr/>
          <p:nvPr/>
        </p:nvSpPr>
        <p:spPr>
          <a:xfrm>
            <a:off x="821078" y="5441342"/>
            <a:ext cx="7937499" cy="759182"/>
          </a:xfrm>
          <a:prstGeom prst="rect">
            <a:avLst/>
          </a:prstGeom>
        </p:spPr>
        <p:txBody>
          <a:bodyPr wrap="square">
            <a:spAutoFit/>
          </a:bodyPr>
          <a:lstStyle/>
          <a:p>
            <a:pPr algn="r">
              <a:lnSpc>
                <a:spcPct val="110000"/>
              </a:lnSpc>
            </a:pPr>
            <a:r>
              <a:rPr lang="en-US" sz="4000" b="1" dirty="0" smtClean="0">
                <a:latin typeface="Century Gothic"/>
                <a:cs typeface="Century Gothic"/>
              </a:rPr>
              <a:t>How many?</a:t>
            </a:r>
            <a:endParaRPr lang="en-US" sz="4000" b="1" dirty="0">
              <a:latin typeface="Century Gothic"/>
              <a:cs typeface="Century Gothic"/>
            </a:endParaRPr>
          </a:p>
        </p:txBody>
      </p:sp>
      <p:sp>
        <p:nvSpPr>
          <p:cNvPr id="12" name="Rectangle 11"/>
          <p:cNvSpPr/>
          <p:nvPr/>
        </p:nvSpPr>
        <p:spPr>
          <a:xfrm>
            <a:off x="212642" y="125586"/>
            <a:ext cx="7937499" cy="1759456"/>
          </a:xfrm>
          <a:prstGeom prst="rect">
            <a:avLst/>
          </a:prstGeom>
        </p:spPr>
        <p:txBody>
          <a:bodyPr wrap="square">
            <a:spAutoFit/>
          </a:bodyPr>
          <a:lstStyle/>
          <a:p>
            <a:pPr>
              <a:lnSpc>
                <a:spcPct val="110000"/>
              </a:lnSpc>
            </a:pPr>
            <a:r>
              <a:rPr lang="en-US" sz="10000" b="1" dirty="0" smtClean="0">
                <a:latin typeface="Century Gothic"/>
                <a:cs typeface="Century Gothic"/>
              </a:rPr>
              <a:t>Test:</a:t>
            </a:r>
            <a:endParaRPr lang="en-US" sz="10000" b="1" dirty="0">
              <a:latin typeface="Century Gothic"/>
              <a:cs typeface="Century Gothic"/>
            </a:endParaRPr>
          </a:p>
        </p:txBody>
      </p:sp>
    </p:spTree>
    <p:extLst>
      <p:ext uri="{BB962C8B-B14F-4D97-AF65-F5344CB8AC3E}">
        <p14:creationId xmlns:p14="http://schemas.microsoft.com/office/powerpoint/2010/main" val="3350038332"/>
      </p:ext>
    </p:extLst>
  </p:cSld>
  <p:clrMapOvr>
    <a:masterClrMapping/>
  </p:clrMapOvr>
  <p:transition spd="slow">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11200" y="0"/>
            <a:ext cx="7709227" cy="6858000"/>
          </a:xfrm>
          <a:prstGeom prst="rect">
            <a:avLst/>
          </a:prstGeom>
        </p:spPr>
      </p:pic>
      <p:sp>
        <p:nvSpPr>
          <p:cNvPr id="2" name="Title 1"/>
          <p:cNvSpPr>
            <a:spLocks noGrp="1"/>
          </p:cNvSpPr>
          <p:nvPr>
            <p:ph type="ctrTitle"/>
          </p:nvPr>
        </p:nvSpPr>
        <p:spPr>
          <a:xfrm>
            <a:off x="282231" y="97233"/>
            <a:ext cx="8542903" cy="833297"/>
          </a:xfrm>
        </p:spPr>
        <p:txBody>
          <a:bodyPr>
            <a:noAutofit/>
          </a:bodyPr>
          <a:lstStyle/>
          <a:p>
            <a:pPr algn="l"/>
            <a:r>
              <a:rPr lang="en-US" sz="5400" b="1" dirty="0" smtClean="0">
                <a:latin typeface="Century Gothic"/>
                <a:cs typeface="Century Gothic"/>
              </a:rPr>
              <a:t>Thoughts?</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606127334"/>
      </p:ext>
    </p:extLst>
  </p:cSld>
  <p:clrMapOvr>
    <a:masterClrMapping/>
  </p:clrMapOvr>
  <p:transition spd="slow">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www.elizabethlyons.com/wp-content/uploads/2010/04/papercl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5663" y="3351664"/>
            <a:ext cx="4047339" cy="3034622"/>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3"/>
          <p:cNvPicPr>
            <a:picLocks noChangeAspect="1"/>
          </p:cNvPicPr>
          <p:nvPr/>
        </p:nvPicPr>
        <p:blipFill>
          <a:blip r:embed="rId4"/>
          <a:stretch>
            <a:fillRect/>
          </a:stretch>
        </p:blipFill>
        <p:spPr>
          <a:xfrm>
            <a:off x="8525872" y="60386"/>
            <a:ext cx="539202" cy="539202"/>
          </a:xfrm>
          <a:prstGeom prst="rect">
            <a:avLst/>
          </a:prstGeom>
        </p:spPr>
      </p:pic>
      <p:sp>
        <p:nvSpPr>
          <p:cNvPr id="3" name="Rectangle 2"/>
          <p:cNvSpPr/>
          <p:nvPr/>
        </p:nvSpPr>
        <p:spPr>
          <a:xfrm>
            <a:off x="517071" y="1066551"/>
            <a:ext cx="7937499" cy="2201885"/>
          </a:xfrm>
          <a:prstGeom prst="rect">
            <a:avLst/>
          </a:prstGeom>
        </p:spPr>
        <p:txBody>
          <a:bodyPr wrap="square">
            <a:spAutoFit/>
          </a:bodyPr>
          <a:lstStyle/>
          <a:p>
            <a:pPr marL="342900" indent="-342900">
              <a:lnSpc>
                <a:spcPct val="110000"/>
              </a:lnSpc>
              <a:buFont typeface="+mj-lt"/>
              <a:buAutoNum type="arabicPeriod"/>
            </a:pPr>
            <a:r>
              <a:rPr lang="en-US" sz="2500" b="1" dirty="0" smtClean="0">
                <a:latin typeface="Century Gothic"/>
                <a:cs typeface="Century Gothic"/>
              </a:rPr>
              <a:t>Clean fingernails.</a:t>
            </a:r>
          </a:p>
          <a:p>
            <a:pPr marL="342900" indent="-342900">
              <a:lnSpc>
                <a:spcPct val="110000"/>
              </a:lnSpc>
              <a:buFont typeface="+mj-lt"/>
              <a:buAutoNum type="arabicPeriod"/>
            </a:pPr>
            <a:r>
              <a:rPr lang="en-US" sz="2500" b="1" dirty="0" smtClean="0">
                <a:latin typeface="Century Gothic"/>
                <a:cs typeface="Century Gothic"/>
              </a:rPr>
              <a:t>Emergency </a:t>
            </a:r>
            <a:r>
              <a:rPr lang="en-US" sz="2500" b="1" dirty="0">
                <a:latin typeface="Century Gothic"/>
                <a:cs typeface="Century Gothic"/>
              </a:rPr>
              <a:t>key </a:t>
            </a:r>
            <a:r>
              <a:rPr lang="en-US" sz="2500" b="1" dirty="0" smtClean="0">
                <a:latin typeface="Century Gothic"/>
                <a:cs typeface="Century Gothic"/>
              </a:rPr>
              <a:t>chain.</a:t>
            </a:r>
          </a:p>
          <a:p>
            <a:pPr marL="342900" indent="-342900">
              <a:lnSpc>
                <a:spcPct val="110000"/>
              </a:lnSpc>
              <a:buFont typeface="+mj-lt"/>
              <a:buAutoNum type="arabicPeriod"/>
            </a:pPr>
            <a:r>
              <a:rPr lang="en-US" sz="2500" b="1" dirty="0" smtClean="0">
                <a:latin typeface="Century Gothic"/>
                <a:cs typeface="Century Gothic"/>
              </a:rPr>
              <a:t>Surface scratcher.</a:t>
            </a:r>
          </a:p>
          <a:p>
            <a:pPr marL="342900" indent="-342900">
              <a:lnSpc>
                <a:spcPct val="110000"/>
              </a:lnSpc>
              <a:buFont typeface="+mj-lt"/>
              <a:buAutoNum type="arabicPeriod"/>
            </a:pPr>
            <a:r>
              <a:rPr lang="en-US" sz="2500" b="1" dirty="0" smtClean="0">
                <a:latin typeface="Century Gothic"/>
                <a:cs typeface="Century Gothic"/>
              </a:rPr>
              <a:t>Emergency </a:t>
            </a:r>
            <a:r>
              <a:rPr lang="en-US" sz="2500" b="1" dirty="0">
                <a:latin typeface="Century Gothic"/>
                <a:cs typeface="Century Gothic"/>
              </a:rPr>
              <a:t>fish </a:t>
            </a:r>
            <a:r>
              <a:rPr lang="en-US" sz="2500" b="1" dirty="0" smtClean="0">
                <a:latin typeface="Century Gothic"/>
                <a:cs typeface="Century Gothic"/>
              </a:rPr>
              <a:t>hook. </a:t>
            </a:r>
          </a:p>
          <a:p>
            <a:pPr marL="342900" indent="-342900">
              <a:lnSpc>
                <a:spcPct val="110000"/>
              </a:lnSpc>
              <a:buFont typeface="+mj-lt"/>
              <a:buAutoNum type="arabicPeriod"/>
            </a:pPr>
            <a:r>
              <a:rPr lang="en-US" sz="2500" b="1" dirty="0" smtClean="0">
                <a:latin typeface="Century Gothic"/>
                <a:cs typeface="Century Gothic"/>
              </a:rPr>
              <a:t>Necklace clasp.</a:t>
            </a:r>
            <a:endParaRPr lang="en-US" sz="2500" b="1" dirty="0">
              <a:latin typeface="Century Gothic"/>
              <a:cs typeface="Century Gothic"/>
            </a:endParaRPr>
          </a:p>
        </p:txBody>
      </p:sp>
      <p:sp>
        <p:nvSpPr>
          <p:cNvPr id="8" name="Rectangle 7"/>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spTree>
    <p:extLst>
      <p:ext uri="{BB962C8B-B14F-4D97-AF65-F5344CB8AC3E}">
        <p14:creationId xmlns:p14="http://schemas.microsoft.com/office/powerpoint/2010/main" val="2032072360"/>
      </p:ext>
    </p:extLst>
  </p:cSld>
  <p:clrMapOvr>
    <a:masterClrMapping/>
  </p:clrMapOvr>
  <p:transition spd="slow">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1651" y="927786"/>
            <a:ext cx="8803423" cy="833297"/>
          </a:xfrm>
        </p:spPr>
        <p:txBody>
          <a:bodyPr>
            <a:noAutofit/>
          </a:bodyPr>
          <a:lstStyle/>
          <a:p>
            <a:r>
              <a:rPr lang="en-US" sz="10000" b="1" dirty="0" smtClean="0">
                <a:latin typeface="Century Gothic"/>
                <a:cs typeface="Century Gothic"/>
              </a:rPr>
              <a:t>Expert Advice </a:t>
            </a:r>
            <a:endParaRPr lang="en-US" sz="10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3" name="Picture 2"/>
          <p:cNvPicPr>
            <a:picLocks noChangeAspect="1"/>
          </p:cNvPicPr>
          <p:nvPr/>
        </p:nvPicPr>
        <p:blipFill>
          <a:blip r:embed="rId4"/>
          <a:stretch>
            <a:fillRect/>
          </a:stretch>
        </p:blipFill>
        <p:spPr>
          <a:xfrm>
            <a:off x="2127584" y="2661580"/>
            <a:ext cx="7016415" cy="4196420"/>
          </a:xfrm>
          <a:prstGeom prst="rect">
            <a:avLst/>
          </a:prstGeom>
        </p:spPr>
      </p:pic>
      <p:sp>
        <p:nvSpPr>
          <p:cNvPr id="5" name="Rectangle 4"/>
          <p:cNvSpPr/>
          <p:nvPr/>
        </p:nvSpPr>
        <p:spPr>
          <a:xfrm>
            <a:off x="151586" y="6490146"/>
            <a:ext cx="1164063" cy="246221"/>
          </a:xfrm>
          <a:prstGeom prst="rect">
            <a:avLst/>
          </a:prstGeom>
        </p:spPr>
        <p:txBody>
          <a:bodyPr wrap="none">
            <a:spAutoFit/>
          </a:bodyPr>
          <a:lstStyle/>
          <a:p>
            <a:r>
              <a:rPr lang="en-US" sz="1000" dirty="0" smtClean="0">
                <a:hlinkClick r:id="rId5"/>
              </a:rPr>
              <a:t>www.pixgood.com</a:t>
            </a:r>
            <a:r>
              <a:rPr lang="en-US" sz="1000" dirty="0"/>
              <a:t> </a:t>
            </a:r>
          </a:p>
        </p:txBody>
      </p:sp>
      <p:sp>
        <p:nvSpPr>
          <p:cNvPr id="4" name="Rectangle 3"/>
          <p:cNvSpPr/>
          <p:nvPr/>
        </p:nvSpPr>
        <p:spPr>
          <a:xfrm>
            <a:off x="7211925" y="2009285"/>
            <a:ext cx="1739259" cy="369332"/>
          </a:xfrm>
          <a:prstGeom prst="rect">
            <a:avLst/>
          </a:prstGeom>
        </p:spPr>
        <p:txBody>
          <a:bodyPr wrap="none">
            <a:spAutoFit/>
          </a:bodyPr>
          <a:lstStyle/>
          <a:p>
            <a:r>
              <a:rPr lang="en-GB" altLang="en-US" dirty="0">
                <a:solidFill>
                  <a:srgbClr val="604A7B"/>
                </a:solidFill>
                <a:latin typeface="Calibri" panose="020F0502020204030204" pitchFamily="34" charset="0"/>
              </a:rPr>
              <a:t>Julie Messenger </a:t>
            </a:r>
            <a:endParaRPr lang="en-GB" dirty="0"/>
          </a:p>
        </p:txBody>
      </p:sp>
    </p:spTree>
    <p:extLst>
      <p:ext uri="{BB962C8B-B14F-4D97-AF65-F5344CB8AC3E}">
        <p14:creationId xmlns:p14="http://schemas.microsoft.com/office/powerpoint/2010/main" val="1896253311"/>
      </p:ext>
    </p:extLst>
  </p:cSld>
  <p:clrMapOvr>
    <a:masterClrMapping/>
  </p:clrMapOvr>
  <p:transition spd="slow">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2"/>
          <p:cNvSpPr>
            <a:spLocks noGrp="1"/>
          </p:cNvSpPr>
          <p:nvPr>
            <p:ph type="ctrTitle"/>
          </p:nvPr>
        </p:nvSpPr>
        <p:spPr>
          <a:xfrm>
            <a:off x="395288" y="476250"/>
            <a:ext cx="8569325" cy="3744913"/>
          </a:xfrm>
        </p:spPr>
        <p:txBody>
          <a:bodyPr/>
          <a:lstStyle/>
          <a:p>
            <a:r>
              <a:rPr lang="en-GB" altLang="en-US" sz="5400" dirty="0" smtClean="0">
                <a:solidFill>
                  <a:srgbClr val="604A7B"/>
                </a:solidFill>
                <a:latin typeface="Calibri" panose="020F0502020204030204" pitchFamily="34" charset="0"/>
              </a:rPr>
              <a:t>Making a Case for  </a:t>
            </a:r>
            <a:br>
              <a:rPr lang="en-GB" altLang="en-US" sz="5400" dirty="0" smtClean="0">
                <a:solidFill>
                  <a:srgbClr val="604A7B"/>
                </a:solidFill>
                <a:latin typeface="Calibri" panose="020F0502020204030204" pitchFamily="34" charset="0"/>
              </a:rPr>
            </a:br>
            <a:r>
              <a:rPr lang="en-GB" altLang="en-US" sz="5400" dirty="0" smtClean="0">
                <a:solidFill>
                  <a:srgbClr val="604A7B"/>
                </a:solidFill>
                <a:latin typeface="Calibri" panose="020F0502020204030204" pitchFamily="34" charset="0"/>
              </a:rPr>
              <a:t>Small and Large Equipment   </a:t>
            </a:r>
            <a:r>
              <a:rPr lang="en-GB" altLang="en-US" dirty="0" smtClean="0">
                <a:solidFill>
                  <a:srgbClr val="604A7B"/>
                </a:solidFill>
                <a:latin typeface="Wire One" pitchFamily="2" charset="0"/>
              </a:rPr>
              <a:t/>
            </a:r>
            <a:br>
              <a:rPr lang="en-GB" altLang="en-US" dirty="0" smtClean="0">
                <a:solidFill>
                  <a:srgbClr val="604A7B"/>
                </a:solidFill>
                <a:latin typeface="Wire One" pitchFamily="2" charset="0"/>
              </a:rPr>
            </a:br>
            <a:r>
              <a:rPr lang="en-GB" altLang="en-US" dirty="0" smtClean="0">
                <a:solidFill>
                  <a:srgbClr val="604A7B"/>
                </a:solidFill>
                <a:latin typeface="Wire One" pitchFamily="2" charset="0"/>
              </a:rPr>
              <a:t/>
            </a:r>
            <a:br>
              <a:rPr lang="en-GB" altLang="en-US" dirty="0" smtClean="0">
                <a:solidFill>
                  <a:srgbClr val="604A7B"/>
                </a:solidFill>
                <a:latin typeface="Wire One" pitchFamily="2" charset="0"/>
              </a:rPr>
            </a:br>
            <a:r>
              <a:rPr lang="en-GB" altLang="en-US" sz="4000" b="0" dirty="0" smtClean="0">
                <a:solidFill>
                  <a:srgbClr val="604A7B"/>
                </a:solidFill>
                <a:latin typeface="Calibri" panose="020F0502020204030204" pitchFamily="34" charset="0"/>
              </a:rPr>
              <a:t>Julie Messenger </a:t>
            </a:r>
            <a:endParaRPr lang="en-GB" altLang="en-US" sz="3200" b="0" dirty="0" smtClean="0">
              <a:solidFill>
                <a:srgbClr val="604A7B"/>
              </a:solidFill>
              <a:latin typeface="Calibri" panose="020F0502020204030204" pitchFamily="34" charset="0"/>
            </a:endParaRPr>
          </a:p>
        </p:txBody>
      </p:sp>
    </p:spTree>
    <p:extLst>
      <p:ext uri="{BB962C8B-B14F-4D97-AF65-F5344CB8AC3E}">
        <p14:creationId xmlns:p14="http://schemas.microsoft.com/office/powerpoint/2010/main" val="275232767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39750" y="274638"/>
            <a:ext cx="8147050" cy="1498600"/>
          </a:xfrm>
        </p:spPr>
        <p:txBody>
          <a:bodyPr>
            <a:normAutofit fontScale="90000"/>
          </a:bodyPr>
          <a:lstStyle/>
          <a:p>
            <a:pPr algn="ctr" eaLnBrk="1" hangingPunct="1">
              <a:defRPr/>
            </a:pPr>
            <a:r>
              <a:rPr lang="en-GB" altLang="en-US" sz="4800" b="1" dirty="0" smtClean="0">
                <a:solidFill>
                  <a:schemeClr val="accent4"/>
                </a:solidFill>
                <a:latin typeface="Wire One" pitchFamily="2" charset="0"/>
              </a:rPr>
              <a:t/>
            </a:r>
            <a:br>
              <a:rPr lang="en-GB" altLang="en-US" sz="4800" b="1" dirty="0" smtClean="0">
                <a:solidFill>
                  <a:schemeClr val="accent4"/>
                </a:solidFill>
                <a:latin typeface="Wire One" pitchFamily="2" charset="0"/>
              </a:rPr>
            </a:br>
            <a:r>
              <a:rPr lang="en-GB" altLang="en-US" sz="5400" b="1" dirty="0">
                <a:latin typeface="Calibri" panose="020F0502020204030204" pitchFamily="34" charset="0"/>
              </a:rPr>
              <a:t>E</a:t>
            </a:r>
            <a:r>
              <a:rPr lang="en-GB" altLang="en-US" sz="5400" b="1" dirty="0" smtClean="0">
                <a:latin typeface="Calibri" panose="020F0502020204030204" pitchFamily="34" charset="0"/>
              </a:rPr>
              <a:t>quipment</a:t>
            </a:r>
            <a:r>
              <a:rPr lang="en-GB" altLang="en-US" sz="5400" b="1" dirty="0">
                <a:latin typeface="Calibri" panose="020F0502020204030204" pitchFamily="34" charset="0"/>
              </a:rPr>
              <a:t>.</a:t>
            </a:r>
            <a:r>
              <a:rPr lang="en-GB" altLang="en-US" sz="8000" b="1" dirty="0">
                <a:latin typeface="Calibri" panose="020F0502020204030204" pitchFamily="34" charset="0"/>
              </a:rPr>
              <a:t> </a:t>
            </a:r>
            <a:br>
              <a:rPr lang="en-GB" altLang="en-US" sz="8000" b="1" dirty="0">
                <a:latin typeface="Calibri" panose="020F0502020204030204" pitchFamily="34" charset="0"/>
              </a:rPr>
            </a:br>
            <a:endParaRPr lang="en-GB" altLang="en-US" sz="8000" b="1" dirty="0" smtClean="0">
              <a:latin typeface="Calibri" panose="020F0502020204030204" pitchFamily="34" charset="0"/>
            </a:endParaRPr>
          </a:p>
        </p:txBody>
      </p:sp>
      <p:sp>
        <p:nvSpPr>
          <p:cNvPr id="10243" name="Content Placeholder 2"/>
          <p:cNvSpPr>
            <a:spLocks noGrp="1"/>
          </p:cNvSpPr>
          <p:nvPr>
            <p:ph idx="1"/>
          </p:nvPr>
        </p:nvSpPr>
        <p:spPr>
          <a:xfrm>
            <a:off x="323850" y="1412875"/>
            <a:ext cx="8496300" cy="3749675"/>
          </a:xfrm>
        </p:spPr>
        <p:txBody>
          <a:bodyPr/>
          <a:lstStyle/>
          <a:p>
            <a:pPr eaLnBrk="1" hangingPunct="1">
              <a:buFont typeface="Arial" charset="0"/>
              <a:buChar char="•"/>
              <a:defRPr/>
            </a:pPr>
            <a:r>
              <a:rPr lang="en-GB" altLang="en-US" sz="3600" b="1" dirty="0">
                <a:solidFill>
                  <a:srgbClr val="604A7B"/>
                </a:solidFill>
                <a:latin typeface="Calibri" panose="020F0502020204030204" pitchFamily="34" charset="0"/>
              </a:rPr>
              <a:t>Is it a </a:t>
            </a:r>
            <a:r>
              <a:rPr lang="en-GB" altLang="en-US" sz="3600" b="1" dirty="0">
                <a:solidFill>
                  <a:schemeClr val="tx1">
                    <a:lumMod val="60000"/>
                    <a:lumOff val="40000"/>
                  </a:schemeClr>
                </a:solidFill>
                <a:latin typeface="Calibri" panose="020F0502020204030204" pitchFamily="34" charset="0"/>
              </a:rPr>
              <a:t>long term </a:t>
            </a:r>
            <a:r>
              <a:rPr lang="en-GB" altLang="en-US" sz="3600" b="1" dirty="0" smtClean="0">
                <a:solidFill>
                  <a:srgbClr val="604A7B"/>
                </a:solidFill>
                <a:latin typeface="Calibri" panose="020F0502020204030204" pitchFamily="34" charset="0"/>
              </a:rPr>
              <a:t>investment?  </a:t>
            </a:r>
          </a:p>
          <a:p>
            <a:pPr eaLnBrk="1" hangingPunct="1">
              <a:buFont typeface="Arial" charset="0"/>
              <a:buChar char="•"/>
              <a:defRPr/>
            </a:pPr>
            <a:r>
              <a:rPr lang="en-GB" altLang="en-US" sz="3600" b="1" dirty="0" smtClean="0">
                <a:solidFill>
                  <a:srgbClr val="604A7B"/>
                </a:solidFill>
                <a:latin typeface="Calibri" panose="020F0502020204030204" pitchFamily="34" charset="0"/>
              </a:rPr>
              <a:t>Is it </a:t>
            </a:r>
            <a:r>
              <a:rPr lang="en-GB" altLang="en-US" sz="3600" b="1" dirty="0" smtClean="0">
                <a:solidFill>
                  <a:schemeClr val="tx1">
                    <a:lumMod val="60000"/>
                    <a:lumOff val="40000"/>
                  </a:schemeClr>
                </a:solidFill>
                <a:latin typeface="Calibri" panose="020F0502020204030204" pitchFamily="34" charset="0"/>
              </a:rPr>
              <a:t>expensive or low cost</a:t>
            </a:r>
            <a:r>
              <a:rPr lang="en-GB" altLang="en-US" sz="3600" b="1" dirty="0" smtClean="0">
                <a:solidFill>
                  <a:srgbClr val="604A7B"/>
                </a:solidFill>
                <a:latin typeface="Calibri" panose="020F0502020204030204" pitchFamily="34" charset="0"/>
              </a:rPr>
              <a:t>?</a:t>
            </a:r>
          </a:p>
          <a:p>
            <a:pPr eaLnBrk="1" hangingPunct="1">
              <a:buFont typeface="Arial" charset="0"/>
              <a:buChar char="•"/>
              <a:defRPr/>
            </a:pPr>
            <a:r>
              <a:rPr lang="en-GB" altLang="en-US" sz="3600" b="1" dirty="0" smtClean="0">
                <a:solidFill>
                  <a:srgbClr val="604A7B"/>
                </a:solidFill>
                <a:latin typeface="Calibri" panose="020F0502020204030204" pitchFamily="34" charset="0"/>
              </a:rPr>
              <a:t>Are there any </a:t>
            </a:r>
            <a:r>
              <a:rPr lang="en-GB" altLang="en-US" sz="3600" b="1" dirty="0" smtClean="0">
                <a:solidFill>
                  <a:schemeClr val="tx1">
                    <a:lumMod val="60000"/>
                    <a:lumOff val="40000"/>
                  </a:schemeClr>
                </a:solidFill>
                <a:latin typeface="Calibri" panose="020F0502020204030204" pitchFamily="34" charset="0"/>
              </a:rPr>
              <a:t>hidden</a:t>
            </a:r>
            <a:r>
              <a:rPr lang="en-GB" altLang="en-US" sz="3600" b="1" dirty="0" smtClean="0">
                <a:solidFill>
                  <a:srgbClr val="604A7B"/>
                </a:solidFill>
                <a:latin typeface="Calibri" panose="020F0502020204030204" pitchFamily="34" charset="0"/>
              </a:rPr>
              <a:t> costs? </a:t>
            </a:r>
          </a:p>
          <a:p>
            <a:pPr eaLnBrk="1" hangingPunct="1">
              <a:buFont typeface="Arial" charset="0"/>
              <a:buChar char="•"/>
              <a:defRPr/>
            </a:pPr>
            <a:r>
              <a:rPr lang="en-GB" altLang="en-US" sz="3600" b="1" dirty="0" smtClean="0">
                <a:solidFill>
                  <a:schemeClr val="tx1">
                    <a:lumMod val="60000"/>
                    <a:lumOff val="40000"/>
                  </a:schemeClr>
                </a:solidFill>
                <a:latin typeface="Calibri" panose="020F0502020204030204" pitchFamily="34" charset="0"/>
              </a:rPr>
              <a:t>What is the cost per pupil </a:t>
            </a:r>
            <a:r>
              <a:rPr lang="en-GB" altLang="en-US" sz="3600" b="1" dirty="0" smtClean="0">
                <a:solidFill>
                  <a:srgbClr val="604A7B"/>
                </a:solidFill>
                <a:latin typeface="Calibri" panose="020F0502020204030204" pitchFamily="34" charset="0"/>
              </a:rPr>
              <a:t>using the equipment? </a:t>
            </a:r>
          </a:p>
          <a:p>
            <a:pPr eaLnBrk="1" hangingPunct="1">
              <a:buFont typeface="Arial" charset="0"/>
              <a:buChar char="•"/>
              <a:defRPr/>
            </a:pPr>
            <a:endParaRPr lang="en-GB" altLang="en-US" sz="3600" b="1" dirty="0" smtClean="0">
              <a:solidFill>
                <a:srgbClr val="604A7B"/>
              </a:solidFill>
              <a:latin typeface="Wire One" pitchFamily="2" charset="0"/>
            </a:endParaRPr>
          </a:p>
          <a:p>
            <a:pPr eaLnBrk="1" hangingPunct="1">
              <a:buFont typeface="Arial" charset="0"/>
              <a:buChar char="•"/>
              <a:defRPr/>
            </a:pPr>
            <a:endParaRPr lang="en-GB" altLang="en-US" sz="3600" b="1" dirty="0" smtClean="0">
              <a:solidFill>
                <a:srgbClr val="604A7B"/>
              </a:solidFill>
              <a:latin typeface="Wire One" pitchFamily="2" charset="0"/>
            </a:endParaRPr>
          </a:p>
        </p:txBody>
      </p:sp>
    </p:spTree>
    <p:extLst>
      <p:ext uri="{BB962C8B-B14F-4D97-AF65-F5344CB8AC3E}">
        <p14:creationId xmlns:p14="http://schemas.microsoft.com/office/powerpoint/2010/main" val="167020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additive="base">
                                        <p:cTn id="13"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additive="base">
                                        <p:cTn id="19"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243">
                                            <p:txEl>
                                              <p:pRg st="3" end="3"/>
                                            </p:txEl>
                                          </p:spTgt>
                                        </p:tgtEl>
                                        <p:attrNameLst>
                                          <p:attrName>style.visibility</p:attrName>
                                        </p:attrNameLst>
                                      </p:cBhvr>
                                      <p:to>
                                        <p:strVal val="visible"/>
                                      </p:to>
                                    </p:set>
                                    <p:anim calcmode="lin" valueType="num">
                                      <p:cBhvr additive="base">
                                        <p:cTn id="25"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74638"/>
            <a:ext cx="8147050" cy="1143000"/>
          </a:xfrm>
        </p:spPr>
        <p:txBody>
          <a:bodyPr>
            <a:normAutofit fontScale="90000"/>
          </a:bodyPr>
          <a:lstStyle/>
          <a:p>
            <a:pPr>
              <a:defRPr/>
            </a:pPr>
            <a:r>
              <a:rPr lang="en-GB" dirty="0"/>
              <a:t> </a:t>
            </a:r>
            <a:r>
              <a:rPr lang="en-GB" dirty="0" smtClean="0"/>
              <a:t/>
            </a:r>
            <a:br>
              <a:rPr lang="en-GB" dirty="0" smtClean="0"/>
            </a:br>
            <a:r>
              <a:rPr lang="en-GB" dirty="0" smtClean="0"/>
              <a:t/>
            </a:r>
            <a:br>
              <a:rPr lang="en-GB" dirty="0" smtClean="0"/>
            </a:br>
            <a:r>
              <a:rPr lang="en-GB" sz="4800" b="1" dirty="0" smtClean="0">
                <a:latin typeface="Calibri" panose="020F0502020204030204" pitchFamily="34" charset="0"/>
              </a:rPr>
              <a:t>Benefits of new equipment  </a:t>
            </a:r>
            <a:r>
              <a:rPr lang="en-GB" sz="9600" b="1" dirty="0" smtClean="0">
                <a:latin typeface="Calibri" panose="020F0502020204030204" pitchFamily="34" charset="0"/>
              </a:rPr>
              <a:t>   </a:t>
            </a:r>
            <a:r>
              <a:rPr lang="en-GB" sz="9600" b="1" dirty="0">
                <a:latin typeface="Calibri" panose="020F0502020204030204" pitchFamily="34" charset="0"/>
              </a:rPr>
              <a:t/>
            </a:r>
            <a:br>
              <a:rPr lang="en-GB" sz="9600" b="1" dirty="0">
                <a:latin typeface="Calibri" panose="020F0502020204030204" pitchFamily="34" charset="0"/>
              </a:rPr>
            </a:br>
            <a:endParaRPr lang="en-GB" sz="9600" b="1" dirty="0">
              <a:latin typeface="Calibri" panose="020F0502020204030204" pitchFamily="34" charset="0"/>
            </a:endParaRPr>
          </a:p>
        </p:txBody>
      </p:sp>
      <p:sp>
        <p:nvSpPr>
          <p:cNvPr id="3" name="Content Placeholder 2"/>
          <p:cNvSpPr>
            <a:spLocks noGrp="1"/>
          </p:cNvSpPr>
          <p:nvPr>
            <p:ph idx="1"/>
          </p:nvPr>
        </p:nvSpPr>
        <p:spPr>
          <a:xfrm>
            <a:off x="500063" y="1500188"/>
            <a:ext cx="8393112" cy="4525962"/>
          </a:xfrm>
        </p:spPr>
        <p:txBody>
          <a:bodyPr/>
          <a:lstStyle/>
          <a:p>
            <a:pPr marL="0" indent="0" algn="ctr" eaLnBrk="1" hangingPunct="1">
              <a:buFont typeface="Arial" charset="0"/>
              <a:buNone/>
              <a:defRPr/>
            </a:pPr>
            <a:r>
              <a:rPr lang="en-GB" altLang="en-US" sz="4400" dirty="0" smtClean="0">
                <a:solidFill>
                  <a:schemeClr val="tx1">
                    <a:lumMod val="60000"/>
                    <a:lumOff val="40000"/>
                  </a:schemeClr>
                </a:solidFill>
                <a:latin typeface="Wire One" pitchFamily="2" charset="0"/>
              </a:rPr>
              <a:t> </a:t>
            </a:r>
            <a:r>
              <a:rPr lang="en-GB" altLang="en-US" sz="4400" b="1" dirty="0" smtClean="0">
                <a:solidFill>
                  <a:schemeClr val="tx1">
                    <a:lumMod val="60000"/>
                    <a:lumOff val="40000"/>
                  </a:schemeClr>
                </a:solidFill>
                <a:latin typeface="Calibri" panose="020F0502020204030204" pitchFamily="34" charset="0"/>
              </a:rPr>
              <a:t>The three I’s.... </a:t>
            </a:r>
          </a:p>
          <a:p>
            <a:pPr marL="0" indent="0" eaLnBrk="1" hangingPunct="1">
              <a:buFont typeface="Arial" charset="0"/>
              <a:buNone/>
              <a:defRPr/>
            </a:pPr>
            <a:endParaRPr lang="en-GB" altLang="en-US" sz="1800" dirty="0" smtClean="0">
              <a:solidFill>
                <a:schemeClr val="tx1">
                  <a:lumMod val="60000"/>
                  <a:lumOff val="40000"/>
                </a:schemeClr>
              </a:solidFill>
              <a:latin typeface="Calibri" panose="020F0502020204030204" pitchFamily="34" charset="0"/>
            </a:endParaRPr>
          </a:p>
          <a:p>
            <a:pPr marL="0" indent="0" eaLnBrk="1" hangingPunct="1">
              <a:buFont typeface="Arial" charset="0"/>
              <a:buNone/>
              <a:defRPr/>
            </a:pPr>
            <a:r>
              <a:rPr lang="en-GB" altLang="en-US" sz="4400" dirty="0" smtClean="0">
                <a:solidFill>
                  <a:schemeClr val="tx1">
                    <a:lumMod val="60000"/>
                    <a:lumOff val="40000"/>
                  </a:schemeClr>
                </a:solidFill>
                <a:latin typeface="Calibri" panose="020F0502020204030204" pitchFamily="34" charset="0"/>
              </a:rPr>
              <a:t>Increased</a:t>
            </a:r>
            <a:r>
              <a:rPr lang="en-GB" altLang="en-US" sz="4400" dirty="0" smtClean="0">
                <a:solidFill>
                  <a:srgbClr val="604A7B"/>
                </a:solidFill>
                <a:latin typeface="Calibri" panose="020F0502020204030204" pitchFamily="34" charset="0"/>
              </a:rPr>
              <a:t> </a:t>
            </a:r>
            <a:r>
              <a:rPr lang="en-GB" altLang="en-US" sz="4400" dirty="0">
                <a:solidFill>
                  <a:srgbClr val="604A7B"/>
                </a:solidFill>
                <a:latin typeface="Calibri" panose="020F0502020204030204" pitchFamily="34" charset="0"/>
              </a:rPr>
              <a:t>m</a:t>
            </a:r>
            <a:r>
              <a:rPr lang="en-GB" altLang="en-US" sz="4400" dirty="0" smtClean="0">
                <a:solidFill>
                  <a:srgbClr val="604A7B"/>
                </a:solidFill>
                <a:latin typeface="Calibri" panose="020F0502020204030204" pitchFamily="34" charset="0"/>
              </a:rPr>
              <a:t>otivation </a:t>
            </a:r>
            <a:endParaRPr lang="en-GB" altLang="en-US" sz="4400" dirty="0">
              <a:solidFill>
                <a:srgbClr val="604A7B"/>
              </a:solidFill>
              <a:latin typeface="Calibri" panose="020F0502020204030204" pitchFamily="34" charset="0"/>
            </a:endParaRPr>
          </a:p>
          <a:p>
            <a:pPr marL="0" indent="0" eaLnBrk="1" hangingPunct="1">
              <a:buFont typeface="Arial" charset="0"/>
              <a:buNone/>
              <a:defRPr/>
            </a:pPr>
            <a:r>
              <a:rPr lang="en-GB" altLang="en-US" sz="4400" dirty="0">
                <a:solidFill>
                  <a:schemeClr val="tx1">
                    <a:lumMod val="60000"/>
                    <a:lumOff val="40000"/>
                  </a:schemeClr>
                </a:solidFill>
                <a:latin typeface="Calibri" panose="020F0502020204030204" pitchFamily="34" charset="0"/>
              </a:rPr>
              <a:t>Increased </a:t>
            </a:r>
            <a:r>
              <a:rPr lang="en-GB" altLang="en-US" sz="4400" dirty="0" smtClean="0">
                <a:solidFill>
                  <a:srgbClr val="604A7B"/>
                </a:solidFill>
                <a:latin typeface="Calibri" panose="020F0502020204030204" pitchFamily="34" charset="0"/>
              </a:rPr>
              <a:t>class </a:t>
            </a:r>
            <a:r>
              <a:rPr lang="en-GB" altLang="en-US" sz="4400" dirty="0">
                <a:solidFill>
                  <a:srgbClr val="604A7B"/>
                </a:solidFill>
                <a:latin typeface="Calibri" panose="020F0502020204030204" pitchFamily="34" charset="0"/>
              </a:rPr>
              <a:t>time for </a:t>
            </a:r>
            <a:r>
              <a:rPr lang="en-GB" altLang="en-US" sz="4400" dirty="0" smtClean="0">
                <a:solidFill>
                  <a:srgbClr val="604A7B"/>
                </a:solidFill>
                <a:latin typeface="Calibri" panose="020F0502020204030204" pitchFamily="34" charset="0"/>
              </a:rPr>
              <a:t>students  </a:t>
            </a:r>
            <a:endParaRPr lang="en-GB" altLang="en-US" sz="4400" dirty="0">
              <a:solidFill>
                <a:srgbClr val="604A7B"/>
              </a:solidFill>
              <a:latin typeface="Calibri" panose="020F0502020204030204" pitchFamily="34" charset="0"/>
            </a:endParaRPr>
          </a:p>
          <a:p>
            <a:pPr marL="0" indent="0" eaLnBrk="1" hangingPunct="1">
              <a:buFont typeface="Arial" charset="0"/>
              <a:buNone/>
              <a:defRPr/>
            </a:pPr>
            <a:r>
              <a:rPr lang="en-GB" altLang="en-US" sz="4400" dirty="0" smtClean="0">
                <a:solidFill>
                  <a:schemeClr val="tx1">
                    <a:lumMod val="60000"/>
                    <a:lumOff val="40000"/>
                  </a:schemeClr>
                </a:solidFill>
                <a:latin typeface="Calibri" panose="020F0502020204030204" pitchFamily="34" charset="0"/>
              </a:rPr>
              <a:t>Improved</a:t>
            </a:r>
            <a:r>
              <a:rPr lang="en-GB" altLang="en-US" sz="4400" dirty="0" smtClean="0">
                <a:solidFill>
                  <a:srgbClr val="604A7B"/>
                </a:solidFill>
                <a:latin typeface="Calibri" panose="020F0502020204030204" pitchFamily="34" charset="0"/>
              </a:rPr>
              <a:t>  A*-C GCSE grades  </a:t>
            </a:r>
          </a:p>
          <a:p>
            <a:pPr>
              <a:buFont typeface="Arial" charset="0"/>
              <a:buChar char="•"/>
              <a:defRPr/>
            </a:pPr>
            <a:endParaRPr lang="en-GB" sz="5400" dirty="0"/>
          </a:p>
        </p:txBody>
      </p:sp>
    </p:spTree>
    <p:extLst>
      <p:ext uri="{BB962C8B-B14F-4D97-AF65-F5344CB8AC3E}">
        <p14:creationId xmlns:p14="http://schemas.microsoft.com/office/powerpoint/2010/main" val="70922589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5" y="1268413"/>
            <a:ext cx="8497888" cy="4010025"/>
          </a:xfrm>
        </p:spPr>
        <p:txBody>
          <a:bodyPr/>
          <a:lstStyle/>
          <a:p>
            <a:pPr>
              <a:buFont typeface="Arial" charset="0"/>
              <a:buChar char="•"/>
              <a:defRPr/>
            </a:pPr>
            <a:endParaRPr lang="en-GB" sz="3600" b="1" dirty="0" smtClean="0">
              <a:solidFill>
                <a:schemeClr val="tx1">
                  <a:lumMod val="60000"/>
                  <a:lumOff val="40000"/>
                </a:schemeClr>
              </a:solidFill>
              <a:latin typeface="Wire One"/>
            </a:endParaRPr>
          </a:p>
          <a:p>
            <a:pPr>
              <a:buFont typeface="Arial" charset="0"/>
              <a:buChar char="•"/>
              <a:defRPr/>
            </a:pPr>
            <a:r>
              <a:rPr lang="en-GB" b="1" dirty="0">
                <a:solidFill>
                  <a:schemeClr val="tx1">
                    <a:lumMod val="60000"/>
                    <a:lumOff val="40000"/>
                  </a:schemeClr>
                </a:solidFill>
                <a:latin typeface="Calibri" panose="020F0502020204030204" pitchFamily="34" charset="0"/>
              </a:rPr>
              <a:t>Impact</a:t>
            </a:r>
            <a:r>
              <a:rPr lang="en-GB" b="1" dirty="0">
                <a:latin typeface="Calibri" panose="020F0502020204030204" pitchFamily="34" charset="0"/>
              </a:rPr>
              <a:t> on students </a:t>
            </a:r>
            <a:r>
              <a:rPr lang="en-GB" b="1" dirty="0" smtClean="0">
                <a:latin typeface="Calibri" panose="020F0502020204030204" pitchFamily="34" charset="0"/>
              </a:rPr>
              <a:t>outcomes</a:t>
            </a:r>
          </a:p>
          <a:p>
            <a:pPr>
              <a:buFont typeface="Arial" charset="0"/>
              <a:buChar char="•"/>
              <a:defRPr/>
            </a:pPr>
            <a:r>
              <a:rPr lang="en-GB" b="1" dirty="0" smtClean="0">
                <a:solidFill>
                  <a:schemeClr val="tx1">
                    <a:lumMod val="60000"/>
                    <a:lumOff val="40000"/>
                  </a:schemeClr>
                </a:solidFill>
                <a:latin typeface="Calibri" panose="020F0502020204030204" pitchFamily="34" charset="0"/>
              </a:rPr>
              <a:t>Number</a:t>
            </a:r>
            <a:r>
              <a:rPr lang="en-GB" b="1" dirty="0" smtClean="0">
                <a:latin typeface="Calibri" panose="020F0502020204030204" pitchFamily="34" charset="0"/>
              </a:rPr>
              <a:t> </a:t>
            </a:r>
            <a:r>
              <a:rPr lang="en-GB" b="1" dirty="0">
                <a:latin typeface="Calibri" panose="020F0502020204030204" pitchFamily="34" charset="0"/>
              </a:rPr>
              <a:t>of pupils using the </a:t>
            </a:r>
            <a:r>
              <a:rPr lang="en-GB" b="1" dirty="0" smtClean="0">
                <a:latin typeface="Calibri" panose="020F0502020204030204" pitchFamily="34" charset="0"/>
              </a:rPr>
              <a:t>equipment. </a:t>
            </a:r>
            <a:endParaRPr lang="en-GB" b="1" dirty="0">
              <a:latin typeface="Calibri" panose="020F0502020204030204" pitchFamily="34" charset="0"/>
            </a:endParaRPr>
          </a:p>
          <a:p>
            <a:pPr>
              <a:buFont typeface="Arial" charset="0"/>
              <a:buChar char="•"/>
              <a:defRPr/>
            </a:pPr>
            <a:r>
              <a:rPr lang="en-GB" b="1" dirty="0" smtClean="0">
                <a:solidFill>
                  <a:schemeClr val="tx1">
                    <a:lumMod val="60000"/>
                    <a:lumOff val="40000"/>
                  </a:schemeClr>
                </a:solidFill>
                <a:latin typeface="Calibri" panose="020F0502020204030204" pitchFamily="34" charset="0"/>
              </a:rPr>
              <a:t>Cost </a:t>
            </a:r>
            <a:r>
              <a:rPr lang="en-GB" b="1" dirty="0" smtClean="0">
                <a:latin typeface="Calibri" panose="020F0502020204030204" pitchFamily="34" charset="0"/>
              </a:rPr>
              <a:t>to purchase?  (cost per pupil?) </a:t>
            </a:r>
          </a:p>
          <a:p>
            <a:pPr>
              <a:buFont typeface="Arial" charset="0"/>
              <a:buChar char="•"/>
              <a:defRPr/>
            </a:pPr>
            <a:r>
              <a:rPr lang="en-GB" b="1" dirty="0">
                <a:solidFill>
                  <a:schemeClr val="tx1">
                    <a:lumMod val="60000"/>
                    <a:lumOff val="40000"/>
                  </a:schemeClr>
                </a:solidFill>
                <a:latin typeface="Calibri" panose="020F0502020204030204" pitchFamily="34" charset="0"/>
              </a:rPr>
              <a:t>S</a:t>
            </a:r>
            <a:r>
              <a:rPr lang="en-GB" b="1" dirty="0" smtClean="0">
                <a:solidFill>
                  <a:schemeClr val="tx1">
                    <a:lumMod val="60000"/>
                    <a:lumOff val="40000"/>
                  </a:schemeClr>
                </a:solidFill>
                <a:latin typeface="Calibri" panose="020F0502020204030204" pitchFamily="34" charset="0"/>
              </a:rPr>
              <a:t>pecial consumables </a:t>
            </a:r>
            <a:r>
              <a:rPr lang="en-GB" sz="2800" b="1" dirty="0" smtClean="0"/>
              <a:t>needed?  </a:t>
            </a:r>
            <a:endParaRPr lang="en-GB" b="1" dirty="0" smtClean="0"/>
          </a:p>
          <a:p>
            <a:pPr>
              <a:buFont typeface="Arial" charset="0"/>
              <a:buChar char="•"/>
              <a:defRPr/>
            </a:pPr>
            <a:r>
              <a:rPr lang="en-GB" b="1" dirty="0" smtClean="0">
                <a:solidFill>
                  <a:schemeClr val="tx1">
                    <a:lumMod val="60000"/>
                    <a:lumOff val="40000"/>
                  </a:schemeClr>
                </a:solidFill>
                <a:latin typeface="Calibri" panose="020F0502020204030204" pitchFamily="34" charset="0"/>
              </a:rPr>
              <a:t>Maintenance </a:t>
            </a:r>
            <a:r>
              <a:rPr lang="en-GB" b="1" dirty="0" smtClean="0">
                <a:latin typeface="Calibri" panose="020F0502020204030204" pitchFamily="34" charset="0"/>
              </a:rPr>
              <a:t>costs?  </a:t>
            </a:r>
          </a:p>
        </p:txBody>
      </p:sp>
      <p:sp>
        <p:nvSpPr>
          <p:cNvPr id="5" name="Title 4"/>
          <p:cNvSpPr>
            <a:spLocks noGrp="1"/>
          </p:cNvSpPr>
          <p:nvPr>
            <p:ph type="title"/>
          </p:nvPr>
        </p:nvSpPr>
        <p:spPr>
          <a:xfrm>
            <a:off x="611188" y="260350"/>
            <a:ext cx="8147050" cy="1143000"/>
          </a:xfrm>
        </p:spPr>
        <p:txBody>
          <a:bodyPr/>
          <a:lstStyle/>
          <a:p>
            <a:pPr algn="ctr">
              <a:defRPr/>
            </a:pPr>
            <a:r>
              <a:rPr lang="en-GB" sz="4800" b="1" dirty="0" smtClean="0">
                <a:latin typeface="Calibri" panose="020F0502020204030204" pitchFamily="34" charset="0"/>
              </a:rPr>
              <a:t>Do the </a:t>
            </a:r>
            <a:r>
              <a:rPr lang="en-GB" sz="4800" b="1" dirty="0" smtClean="0">
                <a:solidFill>
                  <a:schemeClr val="tx1">
                    <a:lumMod val="60000"/>
                    <a:lumOff val="40000"/>
                  </a:schemeClr>
                </a:solidFill>
                <a:latin typeface="Calibri" panose="020F0502020204030204" pitchFamily="34" charset="0"/>
              </a:rPr>
              <a:t>Research</a:t>
            </a:r>
            <a:r>
              <a:rPr lang="en-GB" sz="4800" b="1" dirty="0" smtClean="0">
                <a:latin typeface="Calibri" panose="020F0502020204030204" pitchFamily="34" charset="0"/>
              </a:rPr>
              <a:t>!!! </a:t>
            </a:r>
            <a:endParaRPr lang="en-GB" sz="4800" b="1" dirty="0">
              <a:latin typeface="Calibri" panose="020F0502020204030204" pitchFamily="34" charset="0"/>
            </a:endParaRPr>
          </a:p>
        </p:txBody>
      </p:sp>
    </p:spTree>
    <p:extLst>
      <p:ext uri="{BB962C8B-B14F-4D97-AF65-F5344CB8AC3E}">
        <p14:creationId xmlns:p14="http://schemas.microsoft.com/office/powerpoint/2010/main" val="195019600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39750" y="274638"/>
            <a:ext cx="8147050" cy="1143000"/>
          </a:xfrm>
        </p:spPr>
        <p:txBody>
          <a:bodyPr/>
          <a:lstStyle/>
          <a:p>
            <a:pPr algn="ctr" eaLnBrk="1" hangingPunct="1">
              <a:defRPr/>
            </a:pPr>
            <a:r>
              <a:rPr lang="en-GB" altLang="en-US" sz="4800" b="1" dirty="0" smtClean="0">
                <a:solidFill>
                  <a:schemeClr val="tx1">
                    <a:lumMod val="60000"/>
                    <a:lumOff val="40000"/>
                  </a:schemeClr>
                </a:solidFill>
                <a:latin typeface="Calibri" panose="020F0502020204030204" pitchFamily="34" charset="0"/>
              </a:rPr>
              <a:t>What equipment do </a:t>
            </a:r>
            <a:r>
              <a:rPr lang="en-GB" altLang="en-US" sz="4800" b="1" dirty="0" smtClean="0">
                <a:solidFill>
                  <a:srgbClr val="604A7B"/>
                </a:solidFill>
                <a:latin typeface="Calibri" panose="020F0502020204030204" pitchFamily="34" charset="0"/>
              </a:rPr>
              <a:t>you need?</a:t>
            </a:r>
          </a:p>
        </p:txBody>
      </p:sp>
      <p:sp>
        <p:nvSpPr>
          <p:cNvPr id="64515" name="Content Placeholder 2"/>
          <p:cNvSpPr>
            <a:spLocks noGrp="1"/>
          </p:cNvSpPr>
          <p:nvPr>
            <p:ph idx="1"/>
          </p:nvPr>
        </p:nvSpPr>
        <p:spPr>
          <a:xfrm>
            <a:off x="442913" y="1416050"/>
            <a:ext cx="8229600" cy="4525963"/>
          </a:xfrm>
        </p:spPr>
        <p:txBody>
          <a:bodyPr/>
          <a:lstStyle/>
          <a:p>
            <a:pPr marL="0" indent="0" eaLnBrk="1" hangingPunct="1">
              <a:buFont typeface="Arial" panose="020B0604020202020204" pitchFamily="34" charset="0"/>
              <a:buNone/>
            </a:pPr>
            <a:r>
              <a:rPr lang="en-GB" altLang="en-US" sz="6000" b="1" smtClean="0">
                <a:solidFill>
                  <a:srgbClr val="604A7B"/>
                </a:solidFill>
                <a:latin typeface="Wire One" pitchFamily="2" charset="0"/>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0075" y="1628775"/>
            <a:ext cx="19558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2282825"/>
            <a:ext cx="2743200"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00" y="3757613"/>
            <a:ext cx="17272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1552575"/>
            <a:ext cx="2543175"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77975" y="4037013"/>
            <a:ext cx="1781175"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7-Point Star 5"/>
          <p:cNvSpPr/>
          <p:nvPr/>
        </p:nvSpPr>
        <p:spPr>
          <a:xfrm>
            <a:off x="468313" y="3589338"/>
            <a:ext cx="1528762" cy="1265237"/>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600" b="1" dirty="0">
                <a:solidFill>
                  <a:srgbClr val="8064A2">
                    <a:lumMod val="75000"/>
                  </a:srgbClr>
                </a:solidFill>
                <a:latin typeface="Calibri" panose="020F0502020204030204" pitchFamily="34" charset="0"/>
              </a:rPr>
              <a:t>£15.00 </a:t>
            </a:r>
          </a:p>
        </p:txBody>
      </p:sp>
      <p:sp>
        <p:nvSpPr>
          <p:cNvPr id="7" name="7-Point Star 6"/>
          <p:cNvSpPr/>
          <p:nvPr/>
        </p:nvSpPr>
        <p:spPr>
          <a:xfrm>
            <a:off x="468313" y="947738"/>
            <a:ext cx="1582737" cy="144145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600" b="1" dirty="0">
                <a:solidFill>
                  <a:srgbClr val="8064A2">
                    <a:lumMod val="75000"/>
                  </a:srgbClr>
                </a:solidFill>
                <a:latin typeface="Calibri" panose="020F0502020204030204" pitchFamily="34" charset="0"/>
              </a:rPr>
              <a:t>£35.00</a:t>
            </a:r>
          </a:p>
        </p:txBody>
      </p:sp>
      <p:sp>
        <p:nvSpPr>
          <p:cNvPr id="8" name="7-Point Star 7"/>
          <p:cNvSpPr/>
          <p:nvPr/>
        </p:nvSpPr>
        <p:spPr>
          <a:xfrm>
            <a:off x="3665538" y="1562100"/>
            <a:ext cx="2065337" cy="1622425"/>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600" b="1" dirty="0">
                <a:solidFill>
                  <a:srgbClr val="8064A2">
                    <a:lumMod val="75000"/>
                  </a:srgbClr>
                </a:solidFill>
                <a:latin typeface="Calibri" panose="020F0502020204030204" pitchFamily="34" charset="0"/>
              </a:rPr>
              <a:t>£1,600.00</a:t>
            </a:r>
          </a:p>
        </p:txBody>
      </p:sp>
      <p:sp>
        <p:nvSpPr>
          <p:cNvPr id="9" name="7-Point Star 8"/>
          <p:cNvSpPr/>
          <p:nvPr/>
        </p:nvSpPr>
        <p:spPr>
          <a:xfrm>
            <a:off x="7443788" y="1268413"/>
            <a:ext cx="1584325" cy="1279525"/>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b="1" dirty="0">
                <a:solidFill>
                  <a:srgbClr val="8064A2">
                    <a:lumMod val="75000"/>
                  </a:srgbClr>
                </a:solidFill>
                <a:latin typeface="Calibri" panose="020F0502020204030204" pitchFamily="34" charset="0"/>
              </a:rPr>
              <a:t>£7.00</a:t>
            </a:r>
          </a:p>
        </p:txBody>
      </p:sp>
      <p:sp>
        <p:nvSpPr>
          <p:cNvPr id="10" name="7-Point Star 9"/>
          <p:cNvSpPr/>
          <p:nvPr/>
        </p:nvSpPr>
        <p:spPr>
          <a:xfrm>
            <a:off x="5292725" y="3589338"/>
            <a:ext cx="1616075" cy="1265237"/>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b="1" dirty="0">
                <a:solidFill>
                  <a:srgbClr val="8064A2">
                    <a:lumMod val="75000"/>
                  </a:srgbClr>
                </a:solidFill>
                <a:latin typeface="Calibri" panose="020F0502020204030204" pitchFamily="34" charset="0"/>
              </a:rPr>
              <a:t>£20.00</a:t>
            </a:r>
          </a:p>
        </p:txBody>
      </p:sp>
    </p:spTree>
    <p:extLst>
      <p:ext uri="{BB962C8B-B14F-4D97-AF65-F5344CB8AC3E}">
        <p14:creationId xmlns:p14="http://schemas.microsoft.com/office/powerpoint/2010/main" val="39013144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904" y="2697739"/>
            <a:ext cx="8842881" cy="833297"/>
          </a:xfrm>
        </p:spPr>
        <p:txBody>
          <a:bodyPr>
            <a:noAutofit/>
          </a:bodyPr>
          <a:lstStyle/>
          <a:p>
            <a:r>
              <a:rPr lang="en-US" sz="4500" b="1" dirty="0" smtClean="0">
                <a:solidFill>
                  <a:srgbClr val="000000"/>
                </a:solidFill>
                <a:latin typeface="Century Gothic"/>
                <a:cs typeface="Century Gothic"/>
              </a:rPr>
              <a:t>Technician Time</a:t>
            </a:r>
            <a:br>
              <a:rPr lang="en-US" sz="4500" b="1" dirty="0" smtClean="0">
                <a:solidFill>
                  <a:srgbClr val="000000"/>
                </a:solidFill>
                <a:latin typeface="Century Gothic"/>
                <a:cs typeface="Century Gothic"/>
              </a:rPr>
            </a:br>
            <a:r>
              <a:rPr lang="en-US" sz="4500" b="1" dirty="0" smtClean="0">
                <a:solidFill>
                  <a:srgbClr val="000000"/>
                </a:solidFill>
                <a:latin typeface="Century Gothic"/>
                <a:cs typeface="Century Gothic"/>
              </a:rPr>
              <a:t>Class Sizes</a:t>
            </a:r>
            <a:br>
              <a:rPr lang="en-US" sz="4500" b="1" dirty="0" smtClean="0">
                <a:solidFill>
                  <a:srgbClr val="000000"/>
                </a:solidFill>
                <a:latin typeface="Century Gothic"/>
                <a:cs typeface="Century Gothic"/>
              </a:rPr>
            </a:br>
            <a:r>
              <a:rPr lang="en-US" sz="4500" b="1" dirty="0" smtClean="0">
                <a:solidFill>
                  <a:srgbClr val="000000"/>
                </a:solidFill>
                <a:latin typeface="Century Gothic"/>
                <a:cs typeface="Century Gothic"/>
              </a:rPr>
              <a:t>Great Teaching</a:t>
            </a:r>
            <a:br>
              <a:rPr lang="en-US" sz="4500" b="1" dirty="0" smtClean="0">
                <a:solidFill>
                  <a:srgbClr val="000000"/>
                </a:solidFill>
                <a:latin typeface="Century Gothic"/>
                <a:cs typeface="Century Gothic"/>
              </a:rPr>
            </a:br>
            <a:r>
              <a:rPr lang="en-US" sz="4500" b="1" dirty="0">
                <a:solidFill>
                  <a:srgbClr val="000000"/>
                </a:solidFill>
                <a:latin typeface="Century Gothic"/>
                <a:cs typeface="Century Gothic"/>
              </a:rPr>
              <a:t>I</a:t>
            </a:r>
            <a:r>
              <a:rPr lang="en-US" sz="4500" b="1" dirty="0" smtClean="0">
                <a:solidFill>
                  <a:srgbClr val="000000"/>
                </a:solidFill>
                <a:latin typeface="Century Gothic"/>
                <a:cs typeface="Century Gothic"/>
              </a:rPr>
              <a:t>ngredient Provision</a:t>
            </a:r>
            <a:br>
              <a:rPr lang="en-US" sz="4500" b="1" dirty="0" smtClean="0">
                <a:solidFill>
                  <a:srgbClr val="000000"/>
                </a:solidFill>
                <a:latin typeface="Century Gothic"/>
                <a:cs typeface="Century Gothic"/>
              </a:rPr>
            </a:br>
            <a:r>
              <a:rPr lang="en-US" sz="4500" b="1" dirty="0" smtClean="0">
                <a:solidFill>
                  <a:srgbClr val="000000"/>
                </a:solidFill>
                <a:latin typeface="Century Gothic"/>
                <a:cs typeface="Century Gothic"/>
              </a:rPr>
              <a:t>Bidding for Equipment</a:t>
            </a:r>
            <a:endParaRPr lang="en-US" sz="4500" b="1" dirty="0">
              <a:solidFill>
                <a:srgbClr val="FF0000"/>
              </a:solidFill>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4128724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333375"/>
            <a:ext cx="8642350" cy="1143000"/>
          </a:xfrm>
        </p:spPr>
        <p:txBody>
          <a:bodyPr>
            <a:normAutofit fontScale="90000"/>
          </a:bodyPr>
          <a:lstStyle/>
          <a:p>
            <a:pPr algn="ctr" eaLnBrk="1" hangingPunct="1">
              <a:defRPr/>
            </a:pPr>
            <a:r>
              <a:rPr lang="en-GB" altLang="en-US" sz="4800" b="1" dirty="0" smtClean="0">
                <a:solidFill>
                  <a:srgbClr val="604A7B"/>
                </a:solidFill>
                <a:latin typeface="Wire One" pitchFamily="2" charset="0"/>
              </a:rPr>
              <a:t/>
            </a:r>
            <a:br>
              <a:rPr lang="en-GB" altLang="en-US" sz="4800" b="1" dirty="0" smtClean="0">
                <a:solidFill>
                  <a:srgbClr val="604A7B"/>
                </a:solidFill>
                <a:latin typeface="Wire One" pitchFamily="2" charset="0"/>
              </a:rPr>
            </a:br>
            <a:r>
              <a:rPr lang="en-GB" altLang="en-US" sz="4800" b="1" dirty="0">
                <a:solidFill>
                  <a:schemeClr val="tx1">
                    <a:lumMod val="60000"/>
                    <a:lumOff val="40000"/>
                  </a:schemeClr>
                </a:solidFill>
                <a:latin typeface="Calibri" panose="020F0502020204030204" pitchFamily="34" charset="0"/>
              </a:rPr>
              <a:t>W</a:t>
            </a:r>
            <a:r>
              <a:rPr lang="en-GB" altLang="en-US" sz="4800" b="1" dirty="0" smtClean="0">
                <a:solidFill>
                  <a:schemeClr val="tx1">
                    <a:lumMod val="60000"/>
                    <a:lumOff val="40000"/>
                  </a:schemeClr>
                </a:solidFill>
                <a:latin typeface="Calibri" panose="020F0502020204030204" pitchFamily="34" charset="0"/>
              </a:rPr>
              <a:t>hy</a:t>
            </a:r>
            <a:r>
              <a:rPr lang="en-GB" altLang="en-US" sz="4800" b="1" dirty="0" smtClean="0">
                <a:solidFill>
                  <a:srgbClr val="604A7B"/>
                </a:solidFill>
                <a:latin typeface="Calibri" panose="020F0502020204030204" pitchFamily="34" charset="0"/>
              </a:rPr>
              <a:t> does the school need the equipment? </a:t>
            </a:r>
          </a:p>
        </p:txBody>
      </p:sp>
      <p:sp>
        <p:nvSpPr>
          <p:cNvPr id="10243" name="Content Placeholder 2"/>
          <p:cNvSpPr>
            <a:spLocks noGrp="1"/>
          </p:cNvSpPr>
          <p:nvPr>
            <p:ph idx="1"/>
          </p:nvPr>
        </p:nvSpPr>
        <p:spPr>
          <a:xfrm>
            <a:off x="468313" y="2133600"/>
            <a:ext cx="8229600" cy="4525963"/>
          </a:xfrm>
        </p:spPr>
        <p:txBody>
          <a:bodyPr/>
          <a:lstStyle/>
          <a:p>
            <a:pPr eaLnBrk="1" hangingPunct="1">
              <a:buFont typeface="Arial" charset="0"/>
              <a:buChar char="•"/>
              <a:defRPr/>
            </a:pPr>
            <a:r>
              <a:rPr lang="en-GB" altLang="en-US" sz="2800" b="1" dirty="0">
                <a:solidFill>
                  <a:srgbClr val="604A7B"/>
                </a:solidFill>
                <a:latin typeface="Calibri" panose="020F0502020204030204" pitchFamily="34" charset="0"/>
              </a:rPr>
              <a:t>To meet </a:t>
            </a:r>
            <a:r>
              <a:rPr lang="en-GB" altLang="en-US" sz="2800" b="1" dirty="0">
                <a:solidFill>
                  <a:schemeClr val="tx1">
                    <a:lumMod val="60000"/>
                    <a:lumOff val="40000"/>
                  </a:schemeClr>
                </a:solidFill>
                <a:latin typeface="Calibri" panose="020F0502020204030204" pitchFamily="34" charset="0"/>
              </a:rPr>
              <a:t>examination board requirements. </a:t>
            </a:r>
          </a:p>
          <a:p>
            <a:pPr eaLnBrk="1" hangingPunct="1">
              <a:buFont typeface="Arial" charset="0"/>
              <a:buChar char="•"/>
              <a:defRPr/>
            </a:pPr>
            <a:r>
              <a:rPr lang="en-GB" altLang="en-US" sz="2800" b="1" dirty="0" smtClean="0">
                <a:solidFill>
                  <a:srgbClr val="604A7B"/>
                </a:solidFill>
                <a:latin typeface="Calibri" panose="020F0502020204030204" pitchFamily="34" charset="0"/>
              </a:rPr>
              <a:t>To support </a:t>
            </a:r>
            <a:r>
              <a:rPr lang="en-GB" altLang="en-US" sz="2800" b="1" dirty="0" smtClean="0">
                <a:solidFill>
                  <a:schemeClr val="tx1">
                    <a:lumMod val="60000"/>
                    <a:lumOff val="40000"/>
                  </a:schemeClr>
                </a:solidFill>
                <a:latin typeface="Calibri" panose="020F0502020204030204" pitchFamily="34" charset="0"/>
              </a:rPr>
              <a:t>pupil premium/disabled </a:t>
            </a:r>
            <a:r>
              <a:rPr lang="en-GB" altLang="en-US" sz="2800" b="1" dirty="0" smtClean="0">
                <a:solidFill>
                  <a:srgbClr val="604A7B"/>
                </a:solidFill>
                <a:latin typeface="Calibri" panose="020F0502020204030204" pitchFamily="34" charset="0"/>
              </a:rPr>
              <a:t>students?</a:t>
            </a:r>
          </a:p>
          <a:p>
            <a:pPr eaLnBrk="1" hangingPunct="1">
              <a:buFont typeface="Arial" charset="0"/>
              <a:buChar char="•"/>
              <a:defRPr/>
            </a:pPr>
            <a:r>
              <a:rPr lang="en-GB" altLang="en-US" sz="2800" b="1" dirty="0" smtClean="0">
                <a:solidFill>
                  <a:srgbClr val="604A7B"/>
                </a:solidFill>
                <a:latin typeface="Calibri" panose="020F0502020204030204" pitchFamily="34" charset="0"/>
              </a:rPr>
              <a:t>To </a:t>
            </a:r>
            <a:r>
              <a:rPr lang="en-GB" altLang="en-US" sz="2800" b="1" dirty="0" smtClean="0">
                <a:solidFill>
                  <a:schemeClr val="tx1">
                    <a:lumMod val="60000"/>
                    <a:lumOff val="40000"/>
                  </a:schemeClr>
                </a:solidFill>
                <a:latin typeface="Calibri" panose="020F0502020204030204" pitchFamily="34" charset="0"/>
              </a:rPr>
              <a:t>improve students GCSE </a:t>
            </a:r>
            <a:r>
              <a:rPr lang="en-GB" altLang="en-US" sz="2800" b="1" dirty="0" smtClean="0">
                <a:solidFill>
                  <a:srgbClr val="604A7B"/>
                </a:solidFill>
                <a:latin typeface="Calibri" panose="020F0502020204030204" pitchFamily="34" charset="0"/>
              </a:rPr>
              <a:t>outcomes. </a:t>
            </a:r>
          </a:p>
          <a:p>
            <a:pPr eaLnBrk="1" hangingPunct="1">
              <a:buFont typeface="Arial" charset="0"/>
              <a:buChar char="•"/>
              <a:defRPr/>
            </a:pPr>
            <a:r>
              <a:rPr lang="en-GB" altLang="en-US" sz="2800" b="1" dirty="0" smtClean="0">
                <a:solidFill>
                  <a:srgbClr val="604A7B"/>
                </a:solidFill>
                <a:latin typeface="Calibri" panose="020F0502020204030204" pitchFamily="34" charset="0"/>
              </a:rPr>
              <a:t>To </a:t>
            </a:r>
            <a:r>
              <a:rPr lang="en-GB" altLang="en-US" sz="2800" b="1" dirty="0" smtClean="0">
                <a:solidFill>
                  <a:schemeClr val="tx1">
                    <a:lumMod val="60000"/>
                    <a:lumOff val="40000"/>
                  </a:schemeClr>
                </a:solidFill>
                <a:latin typeface="Calibri" panose="020F0502020204030204" pitchFamily="34" charset="0"/>
              </a:rPr>
              <a:t>replace</a:t>
            </a:r>
            <a:r>
              <a:rPr lang="en-GB" altLang="en-US" sz="2800" b="1" dirty="0" smtClean="0">
                <a:solidFill>
                  <a:srgbClr val="604A7B"/>
                </a:solidFill>
                <a:latin typeface="Calibri" panose="020F0502020204030204" pitchFamily="34" charset="0"/>
              </a:rPr>
              <a:t> worn out equipment</a:t>
            </a:r>
            <a:r>
              <a:rPr lang="en-GB" altLang="en-US" sz="4000" b="1" dirty="0" smtClean="0">
                <a:solidFill>
                  <a:srgbClr val="604A7B"/>
                </a:solidFill>
                <a:latin typeface="Calibri" panose="020F0502020204030204" pitchFamily="34" charset="0"/>
              </a:rPr>
              <a:t>. </a:t>
            </a:r>
          </a:p>
          <a:p>
            <a:pPr marL="0" indent="0" algn="ctr" eaLnBrk="1" hangingPunct="1">
              <a:buFont typeface="Arial" charset="0"/>
              <a:buNone/>
              <a:defRPr/>
            </a:pPr>
            <a:r>
              <a:rPr lang="en-GB" altLang="en-US" sz="4000" b="1" dirty="0" smtClean="0">
                <a:solidFill>
                  <a:srgbClr val="604A7B"/>
                </a:solidFill>
                <a:latin typeface="Calibri" panose="020F0502020204030204" pitchFamily="34" charset="0"/>
              </a:rPr>
              <a:t> </a:t>
            </a:r>
            <a:r>
              <a:rPr lang="en-GB" altLang="en-US" sz="2800" b="1" i="1" dirty="0" smtClean="0">
                <a:solidFill>
                  <a:srgbClr val="604A7B"/>
                </a:solidFill>
                <a:latin typeface="Calibri" panose="020F0502020204030204" pitchFamily="34" charset="0"/>
              </a:rPr>
              <a:t>Do you have replacement programme for </a:t>
            </a:r>
            <a:r>
              <a:rPr lang="en-GB" altLang="en-US" sz="2800" b="1" i="1" dirty="0">
                <a:solidFill>
                  <a:srgbClr val="604A7B"/>
                </a:solidFill>
                <a:latin typeface="Calibri" panose="020F0502020204030204" pitchFamily="34" charset="0"/>
              </a:rPr>
              <a:t>large equipment?</a:t>
            </a:r>
          </a:p>
          <a:p>
            <a:pPr marL="0" indent="0" eaLnBrk="1" hangingPunct="1">
              <a:buFont typeface="Arial" charset="0"/>
              <a:buNone/>
              <a:defRPr/>
            </a:pPr>
            <a:endParaRPr lang="en-GB" altLang="en-US" sz="2800" b="1" i="1" dirty="0" smtClean="0">
              <a:solidFill>
                <a:srgbClr val="604A7B"/>
              </a:solidFill>
              <a:latin typeface="Calibri" panose="020F0502020204030204" pitchFamily="34" charset="0"/>
            </a:endParaRPr>
          </a:p>
        </p:txBody>
      </p:sp>
    </p:spTree>
    <p:extLst>
      <p:ext uri="{BB962C8B-B14F-4D97-AF65-F5344CB8AC3E}">
        <p14:creationId xmlns:p14="http://schemas.microsoft.com/office/powerpoint/2010/main" val="14823422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23850" y="260350"/>
            <a:ext cx="8569325" cy="1143000"/>
          </a:xfrm>
        </p:spPr>
        <p:txBody>
          <a:bodyPr>
            <a:normAutofit fontScale="90000"/>
          </a:bodyPr>
          <a:lstStyle/>
          <a:p>
            <a:pPr algn="ctr" eaLnBrk="1" hangingPunct="1">
              <a:defRPr/>
            </a:pPr>
            <a:r>
              <a:rPr lang="en-GB" altLang="en-US" sz="6600" b="1" dirty="0" smtClean="0">
                <a:solidFill>
                  <a:srgbClr val="604A7B"/>
                </a:solidFill>
                <a:latin typeface="Wire One" pitchFamily="2" charset="0"/>
              </a:rPr>
              <a:t/>
            </a:r>
            <a:br>
              <a:rPr lang="en-GB" altLang="en-US" sz="6600" b="1" dirty="0" smtClean="0">
                <a:solidFill>
                  <a:srgbClr val="604A7B"/>
                </a:solidFill>
                <a:latin typeface="Wire One" pitchFamily="2" charset="0"/>
              </a:rPr>
            </a:br>
            <a:r>
              <a:rPr lang="en-GB" altLang="en-US" sz="4000" b="1" dirty="0" smtClean="0">
                <a:solidFill>
                  <a:srgbClr val="604A7B"/>
                </a:solidFill>
                <a:latin typeface="+mn-lt"/>
              </a:rPr>
              <a:t>Who </a:t>
            </a:r>
            <a:r>
              <a:rPr lang="en-GB" altLang="en-US" sz="4000" b="1" dirty="0" smtClean="0">
                <a:solidFill>
                  <a:schemeClr val="tx1">
                    <a:lumMod val="60000"/>
                    <a:lumOff val="40000"/>
                  </a:schemeClr>
                </a:solidFill>
                <a:latin typeface="+mn-lt"/>
              </a:rPr>
              <a:t>might be able to help locally?? </a:t>
            </a:r>
            <a:endParaRPr lang="en-GB" altLang="en-US" sz="5400" b="1" dirty="0" smtClean="0">
              <a:solidFill>
                <a:srgbClr val="604A7B"/>
              </a:solidFill>
              <a:latin typeface="+mn-lt"/>
            </a:endParaRPr>
          </a:p>
        </p:txBody>
      </p:sp>
      <p:sp>
        <p:nvSpPr>
          <p:cNvPr id="13315" name="Content Placeholder 2"/>
          <p:cNvSpPr>
            <a:spLocks noGrp="1"/>
          </p:cNvSpPr>
          <p:nvPr>
            <p:ph idx="1"/>
          </p:nvPr>
        </p:nvSpPr>
        <p:spPr>
          <a:xfrm>
            <a:off x="468313" y="1916113"/>
            <a:ext cx="8229600" cy="4525962"/>
          </a:xfrm>
        </p:spPr>
        <p:txBody>
          <a:bodyPr/>
          <a:lstStyle/>
          <a:p>
            <a:pPr marL="0" indent="0" eaLnBrk="1" hangingPunct="1">
              <a:buFont typeface="Arial" charset="0"/>
              <a:buNone/>
              <a:defRPr/>
            </a:pPr>
            <a:endParaRPr lang="en-GB" altLang="en-US" sz="4400" b="1" dirty="0" smtClean="0">
              <a:solidFill>
                <a:srgbClr val="604A7B"/>
              </a:solidFill>
            </a:endParaRPr>
          </a:p>
          <a:p>
            <a:pPr eaLnBrk="1" hangingPunct="1">
              <a:buFont typeface="Arial" charset="0"/>
              <a:buChar char="•"/>
              <a:defRPr/>
            </a:pPr>
            <a:r>
              <a:rPr lang="en-GB" altLang="en-US" b="1" dirty="0" smtClean="0">
                <a:solidFill>
                  <a:srgbClr val="604A7B"/>
                </a:solidFill>
              </a:rPr>
              <a:t>School  i.e. Head teacher. </a:t>
            </a:r>
          </a:p>
          <a:p>
            <a:pPr eaLnBrk="1" hangingPunct="1">
              <a:buFont typeface="Arial" charset="0"/>
              <a:buChar char="•"/>
              <a:defRPr/>
            </a:pPr>
            <a:r>
              <a:rPr lang="en-GB" altLang="en-US" b="1" dirty="0" smtClean="0">
                <a:solidFill>
                  <a:srgbClr val="604A7B"/>
                </a:solidFill>
              </a:rPr>
              <a:t>Parent Teachers </a:t>
            </a:r>
            <a:r>
              <a:rPr lang="en-GB" altLang="en-US" b="1" dirty="0">
                <a:solidFill>
                  <a:srgbClr val="604A7B"/>
                </a:solidFill>
              </a:rPr>
              <a:t>A</a:t>
            </a:r>
            <a:r>
              <a:rPr lang="en-GB" altLang="en-US" b="1" dirty="0" smtClean="0">
                <a:solidFill>
                  <a:srgbClr val="604A7B"/>
                </a:solidFill>
              </a:rPr>
              <a:t>ssociation (PTA).</a:t>
            </a:r>
          </a:p>
          <a:p>
            <a:pPr eaLnBrk="1" hangingPunct="1">
              <a:buFont typeface="Arial" charset="0"/>
              <a:buChar char="•"/>
              <a:defRPr/>
            </a:pPr>
            <a:r>
              <a:rPr lang="en-GB" altLang="en-US" b="1" dirty="0" smtClean="0">
                <a:solidFill>
                  <a:srgbClr val="604A7B"/>
                </a:solidFill>
              </a:rPr>
              <a:t>Local supermarkets/businesses </a:t>
            </a:r>
          </a:p>
          <a:p>
            <a:pPr eaLnBrk="1" hangingPunct="1">
              <a:buFont typeface="Arial" charset="0"/>
              <a:buChar char="•"/>
              <a:defRPr/>
            </a:pPr>
            <a:endParaRPr lang="en-GB" altLang="en-US" b="1" dirty="0" smtClean="0">
              <a:solidFill>
                <a:srgbClr val="604A7B"/>
              </a:solidFill>
              <a:latin typeface="Wire One" pitchFamily="2" charset="0"/>
            </a:endParaRPr>
          </a:p>
          <a:p>
            <a:pPr marL="457200" lvl="1" indent="0" eaLnBrk="1" hangingPunct="1">
              <a:buFont typeface="Arial" charset="0"/>
              <a:buNone/>
              <a:defRPr/>
            </a:pPr>
            <a:r>
              <a:rPr lang="en-GB" altLang="en-US" sz="3200" b="1" dirty="0" smtClean="0">
                <a:solidFill>
                  <a:srgbClr val="604A7B"/>
                </a:solidFill>
                <a:latin typeface="Wire One" pitchFamily="2" charset="0"/>
              </a:rPr>
              <a:t> </a:t>
            </a:r>
          </a:p>
          <a:p>
            <a:pPr marL="457200" lvl="1" indent="0" eaLnBrk="1" hangingPunct="1">
              <a:buFont typeface="Arial" charset="0"/>
              <a:buNone/>
              <a:defRPr/>
            </a:pPr>
            <a:r>
              <a:rPr lang="en-GB" altLang="en-US" b="1" dirty="0" smtClean="0">
                <a:solidFill>
                  <a:srgbClr val="604A7B"/>
                </a:solidFill>
                <a:latin typeface="Wire One" pitchFamily="2" charset="0"/>
              </a:rPr>
              <a:t>    </a:t>
            </a:r>
          </a:p>
        </p:txBody>
      </p:sp>
    </p:spTree>
    <p:extLst>
      <p:ext uri="{BB962C8B-B14F-4D97-AF65-F5344CB8AC3E}">
        <p14:creationId xmlns:p14="http://schemas.microsoft.com/office/powerpoint/2010/main" val="21623295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60350"/>
            <a:ext cx="8147050" cy="1143000"/>
          </a:xfrm>
        </p:spPr>
        <p:txBody>
          <a:bodyPr/>
          <a:lstStyle/>
          <a:p>
            <a:pPr algn="ctr">
              <a:defRPr/>
            </a:pPr>
            <a:r>
              <a:rPr lang="en-GB" sz="4800" b="1" dirty="0" smtClean="0">
                <a:latin typeface="Calibri" panose="020F0502020204030204" pitchFamily="34" charset="0"/>
              </a:rPr>
              <a:t>Waitrose Community Matters </a:t>
            </a:r>
            <a:endParaRPr lang="en-GB" sz="4800" b="1" dirty="0">
              <a:latin typeface="Calibri" panose="020F0502020204030204" pitchFamily="34" charset="0"/>
            </a:endParaRPr>
          </a:p>
        </p:txBody>
      </p:sp>
      <p:pic>
        <p:nvPicPr>
          <p:cNvPr id="6758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92275" y="1484313"/>
            <a:ext cx="6048375" cy="2524125"/>
          </a:xfrm>
        </p:spPr>
      </p:pic>
      <p:pic>
        <p:nvPicPr>
          <p:cNvPr id="6758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4149725"/>
            <a:ext cx="1760538"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Box 5"/>
          <p:cNvSpPr txBox="1">
            <a:spLocks noChangeArrowheads="1"/>
          </p:cNvSpPr>
          <p:nvPr/>
        </p:nvSpPr>
        <p:spPr bwMode="auto">
          <a:xfrm>
            <a:off x="3262313" y="4141788"/>
            <a:ext cx="48387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604A7B"/>
                </a:solidFill>
                <a:latin typeface="Arial" panose="020B0604020202020204" pitchFamily="34" charset="0"/>
              </a:defRPr>
            </a:lvl1pPr>
            <a:lvl2pPr marL="742950" indent="-285750">
              <a:spcBef>
                <a:spcPct val="20000"/>
              </a:spcBef>
              <a:buFont typeface="Arial" panose="020B0604020202020204" pitchFamily="34" charset="0"/>
              <a:buChar char="–"/>
              <a:defRPr sz="2800">
                <a:solidFill>
                  <a:srgbClr val="604A7B"/>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rgbClr val="604A7B"/>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rgbClr val="604A7B"/>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rgbClr val="604A7B"/>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9pPr>
          </a:lstStyle>
          <a:p>
            <a:pPr eaLnBrk="1" hangingPunct="1">
              <a:spcBef>
                <a:spcPct val="0"/>
              </a:spcBef>
              <a:buFontTx/>
              <a:buNone/>
            </a:pPr>
            <a:r>
              <a:rPr lang="en-GB" altLang="en-US" sz="1800">
                <a:solidFill>
                  <a:srgbClr val="BC0E45"/>
                </a:solidFill>
              </a:rPr>
              <a:t>Each local </a:t>
            </a:r>
            <a:r>
              <a:rPr lang="en-GB" altLang="en-US" sz="1800" b="1">
                <a:solidFill>
                  <a:srgbClr val="BC0E45"/>
                </a:solidFill>
              </a:rPr>
              <a:t>Waitrose Shop </a:t>
            </a:r>
            <a:r>
              <a:rPr lang="en-GB" altLang="en-US" sz="1800">
                <a:solidFill>
                  <a:srgbClr val="BC0E45"/>
                </a:solidFill>
              </a:rPr>
              <a:t>has </a:t>
            </a:r>
            <a:r>
              <a:rPr lang="en-GB" altLang="en-US" sz="1800" b="1">
                <a:solidFill>
                  <a:srgbClr val="BC0E45"/>
                </a:solidFill>
              </a:rPr>
              <a:t>£1,000.00 </a:t>
            </a:r>
            <a:r>
              <a:rPr lang="en-GB" altLang="en-US" sz="1800">
                <a:solidFill>
                  <a:srgbClr val="BC0E45"/>
                </a:solidFill>
              </a:rPr>
              <a:t>to give to 3 local charities on a monthly basis . </a:t>
            </a:r>
          </a:p>
          <a:p>
            <a:pPr eaLnBrk="1" hangingPunct="1">
              <a:spcBef>
                <a:spcPct val="0"/>
              </a:spcBef>
              <a:buFontTx/>
              <a:buNone/>
            </a:pPr>
            <a:endParaRPr lang="en-GB" altLang="en-US" sz="1800">
              <a:solidFill>
                <a:srgbClr val="BC0E45"/>
              </a:solidFill>
            </a:endParaRPr>
          </a:p>
          <a:p>
            <a:pPr eaLnBrk="1" hangingPunct="1">
              <a:spcBef>
                <a:spcPct val="0"/>
              </a:spcBef>
              <a:buFontTx/>
              <a:buNone/>
            </a:pPr>
            <a:r>
              <a:rPr lang="en-GB" altLang="en-US" sz="1800" b="1">
                <a:solidFill>
                  <a:srgbClr val="BC0E45"/>
                </a:solidFill>
              </a:rPr>
              <a:t>Application forms </a:t>
            </a:r>
            <a:r>
              <a:rPr lang="en-GB" altLang="en-US" sz="1800">
                <a:solidFill>
                  <a:srgbClr val="BC0E45"/>
                </a:solidFill>
              </a:rPr>
              <a:t>are in stores to be completed an posted to head office for consideration.  All customers are given token to help decide who gets the funding.  </a:t>
            </a:r>
          </a:p>
          <a:p>
            <a:pPr eaLnBrk="1" hangingPunct="1">
              <a:spcBef>
                <a:spcPct val="0"/>
              </a:spcBef>
              <a:buFontTx/>
              <a:buNone/>
            </a:pPr>
            <a:endParaRPr lang="en-GB" altLang="en-US" sz="1800">
              <a:solidFill>
                <a:srgbClr val="BC0E45"/>
              </a:solidFill>
            </a:endParaRPr>
          </a:p>
        </p:txBody>
      </p:sp>
    </p:spTree>
    <p:extLst>
      <p:ext uri="{BB962C8B-B14F-4D97-AF65-F5344CB8AC3E}">
        <p14:creationId xmlns:p14="http://schemas.microsoft.com/office/powerpoint/2010/main" val="248048425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74638"/>
            <a:ext cx="8147050" cy="1143000"/>
          </a:xfrm>
        </p:spPr>
        <p:txBody>
          <a:bodyPr>
            <a:normAutofit fontScale="90000"/>
          </a:bodyPr>
          <a:lstStyle/>
          <a:p>
            <a:pPr>
              <a:defRPr/>
            </a:pPr>
            <a:r>
              <a:rPr lang="en-GB" dirty="0" smtClean="0"/>
              <a:t/>
            </a:r>
            <a:br>
              <a:rPr lang="en-GB" dirty="0" smtClean="0"/>
            </a:br>
            <a:r>
              <a:rPr lang="en-GB" dirty="0"/>
              <a:t/>
            </a:r>
            <a:br>
              <a:rPr lang="en-GB" dirty="0"/>
            </a:br>
            <a:r>
              <a:rPr lang="en-GB" b="1" dirty="0" smtClean="0">
                <a:latin typeface="Calibri" panose="020F0502020204030204" pitchFamily="34" charset="0"/>
              </a:rPr>
              <a:t>Asda </a:t>
            </a:r>
            <a:r>
              <a:rPr lang="en-GB" b="1" dirty="0">
                <a:latin typeface="Calibri" panose="020F0502020204030204" pitchFamily="34" charset="0"/>
              </a:rPr>
              <a:t>Community Life</a:t>
            </a:r>
            <a:r>
              <a:rPr lang="en-GB" dirty="0">
                <a:latin typeface="Calibri" panose="020F0502020204030204" pitchFamily="34" charset="0"/>
              </a:rPr>
              <a:t/>
            </a:r>
            <a:br>
              <a:rPr lang="en-GB" dirty="0">
                <a:latin typeface="Calibri" panose="020F0502020204030204" pitchFamily="34" charset="0"/>
              </a:rPr>
            </a:br>
            <a:r>
              <a:rPr lang="en-GB" dirty="0">
                <a:latin typeface="Calibri" panose="020F0502020204030204" pitchFamily="34" charset="0"/>
              </a:rPr>
              <a:t/>
            </a:r>
            <a:br>
              <a:rPr lang="en-GB" dirty="0">
                <a:latin typeface="Calibri" panose="020F0502020204030204" pitchFamily="34" charset="0"/>
              </a:rPr>
            </a:br>
            <a:endParaRPr lang="en-GB" dirty="0">
              <a:latin typeface="Calibri" panose="020F0502020204030204" pitchFamily="34" charset="0"/>
            </a:endParaRPr>
          </a:p>
        </p:txBody>
      </p:sp>
      <p:sp>
        <p:nvSpPr>
          <p:cNvPr id="3" name="Content Placeholder 2"/>
          <p:cNvSpPr>
            <a:spLocks noGrp="1"/>
          </p:cNvSpPr>
          <p:nvPr>
            <p:ph idx="1"/>
          </p:nvPr>
        </p:nvSpPr>
        <p:spPr>
          <a:xfrm>
            <a:off x="500063" y="1500188"/>
            <a:ext cx="8229600" cy="4525962"/>
          </a:xfrm>
        </p:spPr>
        <p:txBody>
          <a:bodyPr/>
          <a:lstStyle/>
          <a:p>
            <a:pPr>
              <a:buFont typeface="Arial" charset="0"/>
              <a:buChar char="•"/>
              <a:defRPr/>
            </a:pPr>
            <a:r>
              <a:rPr lang="en-GB" dirty="0" smtClean="0">
                <a:latin typeface="Calibri" panose="020F0502020204030204" pitchFamily="34" charset="0"/>
              </a:rPr>
              <a:t>Grants </a:t>
            </a:r>
            <a:r>
              <a:rPr lang="en-GB" dirty="0">
                <a:latin typeface="Calibri" panose="020F0502020204030204" pitchFamily="34" charset="0"/>
              </a:rPr>
              <a:t>available for: </a:t>
            </a:r>
            <a:endParaRPr lang="en-GB" dirty="0" smtClean="0">
              <a:latin typeface="Calibri" panose="020F0502020204030204" pitchFamily="34" charset="0"/>
            </a:endParaRPr>
          </a:p>
          <a:p>
            <a:pPr marL="0" indent="0">
              <a:buFont typeface="Arial" charset="0"/>
              <a:buNone/>
              <a:defRPr/>
            </a:pPr>
            <a:r>
              <a:rPr lang="en-GB" dirty="0" smtClean="0">
                <a:latin typeface="Calibri" panose="020F0502020204030204" pitchFamily="34" charset="0"/>
              </a:rPr>
              <a:t>local </a:t>
            </a:r>
            <a:r>
              <a:rPr lang="en-GB" dirty="0">
                <a:latin typeface="Calibri" panose="020F0502020204030204" pitchFamily="34" charset="0"/>
              </a:rPr>
              <a:t>charities, projects, </a:t>
            </a:r>
            <a:endParaRPr lang="en-GB" dirty="0" smtClean="0">
              <a:latin typeface="Calibri" panose="020F0502020204030204" pitchFamily="34" charset="0"/>
            </a:endParaRPr>
          </a:p>
          <a:p>
            <a:pPr marL="0" indent="0">
              <a:buFont typeface="Arial" charset="0"/>
              <a:buNone/>
              <a:defRPr/>
            </a:pPr>
            <a:r>
              <a:rPr lang="en-GB" dirty="0" smtClean="0">
                <a:latin typeface="Calibri" panose="020F0502020204030204" pitchFamily="34" charset="0"/>
              </a:rPr>
              <a:t>schools </a:t>
            </a:r>
            <a:r>
              <a:rPr lang="en-GB" dirty="0">
                <a:latin typeface="Calibri" panose="020F0502020204030204" pitchFamily="34" charset="0"/>
              </a:rPr>
              <a:t>– by nomination</a:t>
            </a:r>
            <a:r>
              <a:rPr lang="en-GB" dirty="0" smtClean="0">
                <a:latin typeface="Calibri" panose="020F0502020204030204" pitchFamily="34" charset="0"/>
              </a:rPr>
              <a:t>.</a:t>
            </a:r>
          </a:p>
          <a:p>
            <a:pPr>
              <a:buFont typeface="Arial" charset="0"/>
              <a:buChar char="•"/>
              <a:defRPr/>
            </a:pPr>
            <a:endParaRPr lang="en-GB" dirty="0"/>
          </a:p>
          <a:p>
            <a:pPr marL="0" indent="0">
              <a:buFont typeface="Arial" charset="0"/>
              <a:buNone/>
              <a:defRPr/>
            </a:pPr>
            <a:r>
              <a:rPr lang="en-GB" b="1" dirty="0" smtClean="0">
                <a:solidFill>
                  <a:schemeClr val="tx1">
                    <a:lumMod val="60000"/>
                    <a:lumOff val="40000"/>
                  </a:schemeClr>
                </a:solidFill>
                <a:latin typeface="Calibri" panose="020F0502020204030204" pitchFamily="34" charset="0"/>
              </a:rPr>
              <a:t>£</a:t>
            </a:r>
            <a:r>
              <a:rPr lang="en-GB" b="1" dirty="0">
                <a:solidFill>
                  <a:schemeClr val="tx1">
                    <a:lumMod val="60000"/>
                    <a:lumOff val="40000"/>
                  </a:schemeClr>
                </a:solidFill>
                <a:latin typeface="Calibri" panose="020F0502020204030204" pitchFamily="34" charset="0"/>
              </a:rPr>
              <a:t>50 and £250</a:t>
            </a:r>
          </a:p>
          <a:p>
            <a:pPr>
              <a:buFont typeface="Arial" charset="0"/>
              <a:buChar char="•"/>
              <a:defRPr/>
            </a:pPr>
            <a:endParaRPr lang="en-GB" dirty="0"/>
          </a:p>
        </p:txBody>
      </p:sp>
      <p:pic>
        <p:nvPicPr>
          <p:cNvPr id="6861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287463"/>
            <a:ext cx="2686050"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115888"/>
            <a:ext cx="233838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3860800"/>
            <a:ext cx="2016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564528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750" y="274638"/>
            <a:ext cx="8147050" cy="1143000"/>
          </a:xfrm>
        </p:spPr>
        <p:txBody>
          <a:bodyPr>
            <a:normAutofit fontScale="90000"/>
          </a:bodyPr>
          <a:lstStyle/>
          <a:p>
            <a:pPr algn="ctr">
              <a:defRPr/>
            </a:pPr>
            <a:r>
              <a:rPr lang="en-GB" sz="5400" b="1" dirty="0" smtClean="0">
                <a:solidFill>
                  <a:schemeClr val="tx1">
                    <a:lumMod val="60000"/>
                    <a:lumOff val="40000"/>
                  </a:schemeClr>
                </a:solidFill>
                <a:latin typeface="Wire One"/>
              </a:rPr>
              <a:t/>
            </a:r>
            <a:br>
              <a:rPr lang="en-GB" sz="5400" b="1" dirty="0" smtClean="0">
                <a:solidFill>
                  <a:schemeClr val="tx1">
                    <a:lumMod val="60000"/>
                    <a:lumOff val="40000"/>
                  </a:schemeClr>
                </a:solidFill>
                <a:latin typeface="Wire One"/>
              </a:rPr>
            </a:br>
            <a:r>
              <a:rPr lang="en-GB" sz="4000" b="1" dirty="0" smtClean="0">
                <a:solidFill>
                  <a:schemeClr val="tx1">
                    <a:lumMod val="60000"/>
                    <a:lumOff val="40000"/>
                  </a:schemeClr>
                </a:solidFill>
                <a:latin typeface="Calibri" panose="020F0502020204030204" pitchFamily="34" charset="0"/>
              </a:rPr>
              <a:t>How can the students </a:t>
            </a:r>
            <a:r>
              <a:rPr lang="en-GB" sz="4000" b="1" dirty="0" smtClean="0">
                <a:latin typeface="Calibri" panose="020F0502020204030204" pitchFamily="34" charset="0"/>
              </a:rPr>
              <a:t>help to get the equipment needed? </a:t>
            </a:r>
            <a:endParaRPr lang="en-GB" sz="4000" b="1" dirty="0">
              <a:latin typeface="Calibri" panose="020F0502020204030204" pitchFamily="34" charset="0"/>
            </a:endParaRPr>
          </a:p>
        </p:txBody>
      </p:sp>
      <p:sp>
        <p:nvSpPr>
          <p:cNvPr id="5" name="Content Placeholder 4"/>
          <p:cNvSpPr>
            <a:spLocks noGrp="1"/>
          </p:cNvSpPr>
          <p:nvPr>
            <p:ph idx="1"/>
          </p:nvPr>
        </p:nvSpPr>
        <p:spPr>
          <a:xfrm>
            <a:off x="500063" y="1500188"/>
            <a:ext cx="8229600" cy="4525962"/>
          </a:xfrm>
        </p:spPr>
        <p:txBody>
          <a:bodyPr/>
          <a:lstStyle/>
          <a:p>
            <a:pPr>
              <a:buFont typeface="Arial" charset="0"/>
              <a:buChar char="•"/>
              <a:defRPr/>
            </a:pPr>
            <a:endParaRPr lang="en-GB" dirty="0" smtClean="0"/>
          </a:p>
          <a:p>
            <a:pPr>
              <a:buFont typeface="Arial" charset="0"/>
              <a:buChar char="•"/>
              <a:defRPr/>
            </a:pPr>
            <a:endParaRPr lang="en-GB" sz="3600" b="1" dirty="0" smtClean="0">
              <a:latin typeface="Wire One"/>
            </a:endParaRPr>
          </a:p>
          <a:p>
            <a:pPr>
              <a:buFont typeface="Arial" charset="0"/>
              <a:buChar char="•"/>
              <a:defRPr/>
            </a:pPr>
            <a:r>
              <a:rPr lang="en-GB" dirty="0" smtClean="0">
                <a:latin typeface="Calibri" panose="020F0502020204030204" pitchFamily="34" charset="0"/>
              </a:rPr>
              <a:t>Match </a:t>
            </a:r>
            <a:r>
              <a:rPr lang="en-GB" dirty="0">
                <a:latin typeface="Calibri" panose="020F0502020204030204" pitchFamily="34" charset="0"/>
              </a:rPr>
              <a:t>fund, </a:t>
            </a:r>
            <a:r>
              <a:rPr lang="en-GB" dirty="0" smtClean="0">
                <a:latin typeface="Calibri" panose="020F0502020204030204" pitchFamily="34" charset="0"/>
              </a:rPr>
              <a:t>donations by </a:t>
            </a:r>
            <a:r>
              <a:rPr lang="en-GB" b="1" dirty="0" smtClean="0">
                <a:latin typeface="Calibri" panose="020F0502020204030204" pitchFamily="34" charset="0"/>
              </a:rPr>
              <a:t>Fundraising.</a:t>
            </a:r>
            <a:endParaRPr lang="en-GB" dirty="0" smtClean="0">
              <a:latin typeface="Calibri" panose="020F0502020204030204" pitchFamily="34" charset="0"/>
            </a:endParaRPr>
          </a:p>
          <a:p>
            <a:pPr>
              <a:buFont typeface="Arial" charset="0"/>
              <a:buChar char="•"/>
              <a:defRPr/>
            </a:pPr>
            <a:r>
              <a:rPr lang="en-GB" b="1" dirty="0" smtClean="0">
                <a:latin typeface="Calibri" panose="020F0502020204030204" pitchFamily="34" charset="0"/>
              </a:rPr>
              <a:t>Collect</a:t>
            </a:r>
            <a:r>
              <a:rPr lang="en-GB" dirty="0" smtClean="0">
                <a:latin typeface="Calibri" panose="020F0502020204030204" pitchFamily="34" charset="0"/>
              </a:rPr>
              <a:t> supermarket vouchers.</a:t>
            </a:r>
          </a:p>
          <a:p>
            <a:pPr>
              <a:buFont typeface="Arial" charset="0"/>
              <a:buChar char="•"/>
              <a:defRPr/>
            </a:pPr>
            <a:r>
              <a:rPr lang="en-GB" dirty="0" smtClean="0">
                <a:latin typeface="Wire One"/>
              </a:rPr>
              <a:t> </a:t>
            </a:r>
            <a:r>
              <a:rPr lang="en-GB" b="1" dirty="0">
                <a:latin typeface="Calibri" panose="020F0502020204030204" pitchFamily="34" charset="0"/>
              </a:rPr>
              <a:t>B</a:t>
            </a:r>
            <a:r>
              <a:rPr lang="en-GB" b="1" dirty="0" smtClean="0">
                <a:latin typeface="Calibri" panose="020F0502020204030204" pitchFamily="34" charset="0"/>
              </a:rPr>
              <a:t>ag packing </a:t>
            </a:r>
            <a:r>
              <a:rPr lang="en-GB" dirty="0" smtClean="0">
                <a:latin typeface="Calibri" panose="020F0502020204030204" pitchFamily="34" charset="0"/>
              </a:rPr>
              <a:t>at supermarkets</a:t>
            </a:r>
            <a:endParaRPr lang="en-GB" sz="3600" dirty="0" smtClean="0">
              <a:latin typeface="Calibri" panose="020F0502020204030204" pitchFamily="34" charset="0"/>
            </a:endParaRPr>
          </a:p>
          <a:p>
            <a:pPr>
              <a:buFont typeface="Arial" charset="0"/>
              <a:buChar char="•"/>
              <a:defRPr/>
            </a:pPr>
            <a:endParaRPr lang="en-GB" dirty="0"/>
          </a:p>
        </p:txBody>
      </p:sp>
    </p:spTree>
    <p:extLst>
      <p:ext uri="{BB962C8B-B14F-4D97-AF65-F5344CB8AC3E}">
        <p14:creationId xmlns:p14="http://schemas.microsoft.com/office/powerpoint/2010/main" val="211331773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611188"/>
            <a:ext cx="3457575" cy="4041775"/>
          </a:xfrm>
        </p:spPr>
        <p:txBody>
          <a:bodyPr/>
          <a:lstStyle/>
          <a:p>
            <a:pPr algn="ctr">
              <a:defRPr/>
            </a:pPr>
            <a:r>
              <a:rPr lang="en-GB" sz="3600" b="1" dirty="0" smtClean="0">
                <a:solidFill>
                  <a:schemeClr val="tx1">
                    <a:lumMod val="60000"/>
                    <a:lumOff val="40000"/>
                  </a:schemeClr>
                </a:solidFill>
                <a:latin typeface="Wire One"/>
              </a:rPr>
              <a:t/>
            </a:r>
            <a:br>
              <a:rPr lang="en-GB" sz="3600" b="1" dirty="0" smtClean="0">
                <a:solidFill>
                  <a:schemeClr val="tx1">
                    <a:lumMod val="60000"/>
                    <a:lumOff val="40000"/>
                  </a:schemeClr>
                </a:solidFill>
                <a:latin typeface="Wire One"/>
              </a:rPr>
            </a:br>
            <a:r>
              <a:rPr lang="en-GB" sz="3200" b="1" dirty="0" smtClean="0">
                <a:solidFill>
                  <a:schemeClr val="tx1">
                    <a:lumMod val="60000"/>
                    <a:lumOff val="40000"/>
                  </a:schemeClr>
                </a:solidFill>
                <a:latin typeface="Calibri" panose="020F0502020204030204" pitchFamily="34" charset="0"/>
              </a:rPr>
              <a:t>Collect vouchers to get equipment.</a:t>
            </a:r>
            <a:r>
              <a:rPr lang="en-GB" sz="3200" b="1" dirty="0" smtClean="0">
                <a:latin typeface="Calibri" panose="020F0502020204030204" pitchFamily="34" charset="0"/>
              </a:rPr>
              <a:t/>
            </a:r>
            <a:br>
              <a:rPr lang="en-GB" sz="3200" b="1" dirty="0" smtClean="0">
                <a:latin typeface="Calibri" panose="020F0502020204030204" pitchFamily="34" charset="0"/>
              </a:rPr>
            </a:br>
            <a:r>
              <a:rPr lang="en-GB" sz="3200" b="1" dirty="0" smtClean="0">
                <a:latin typeface="Calibri" panose="020F0502020204030204" pitchFamily="34" charset="0"/>
              </a:rPr>
              <a:t/>
            </a:r>
            <a:br>
              <a:rPr lang="en-GB" sz="3200" b="1" dirty="0" smtClean="0">
                <a:latin typeface="Calibri" panose="020F0502020204030204" pitchFamily="34" charset="0"/>
              </a:rPr>
            </a:br>
            <a:r>
              <a:rPr lang="en-GB" sz="3200" b="1" dirty="0" smtClean="0">
                <a:latin typeface="Calibri" panose="020F0502020204030204" pitchFamily="34" charset="0"/>
              </a:rPr>
              <a:t>Get the whole community saving for you.</a:t>
            </a:r>
            <a:r>
              <a:rPr lang="en-GB" b="1" dirty="0" smtClean="0">
                <a:latin typeface="Calibri" panose="020F0502020204030204" pitchFamily="34" charset="0"/>
              </a:rPr>
              <a:t> </a:t>
            </a:r>
            <a:endParaRPr lang="en-GB" b="1" dirty="0">
              <a:latin typeface="Calibri" panose="020F0502020204030204" pitchFamily="34" charset="0"/>
            </a:endParaRPr>
          </a:p>
        </p:txBody>
      </p:sp>
      <p:sp>
        <p:nvSpPr>
          <p:cNvPr id="3" name="Content Placeholder 2"/>
          <p:cNvSpPr>
            <a:spLocks noGrp="1"/>
          </p:cNvSpPr>
          <p:nvPr>
            <p:ph idx="1"/>
          </p:nvPr>
        </p:nvSpPr>
        <p:spPr>
          <a:xfrm>
            <a:off x="500063" y="5300663"/>
            <a:ext cx="7959725" cy="1728787"/>
          </a:xfrm>
        </p:spPr>
        <p:txBody>
          <a:bodyPr/>
          <a:lstStyle/>
          <a:p>
            <a:pPr marL="0" indent="0" algn="ctr">
              <a:buFont typeface="Arial" charset="0"/>
              <a:buNone/>
              <a:defRPr/>
            </a:pPr>
            <a:r>
              <a:rPr lang="en-GB" b="1" dirty="0" smtClean="0">
                <a:latin typeface="Calibri" panose="020F0502020204030204" pitchFamily="34" charset="0"/>
              </a:rPr>
              <a:t> https</a:t>
            </a:r>
            <a:r>
              <a:rPr lang="en-GB" b="1" dirty="0">
                <a:latin typeface="Calibri" panose="020F0502020204030204" pitchFamily="34" charset="0"/>
              </a:rPr>
              <a:t>://activekids.sainsburys.co.uk/</a:t>
            </a:r>
          </a:p>
        </p:txBody>
      </p:sp>
      <p:pic>
        <p:nvPicPr>
          <p:cNvPr id="7066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215900"/>
            <a:ext cx="46799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921622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74638"/>
            <a:ext cx="8147050" cy="1143000"/>
          </a:xfrm>
        </p:spPr>
        <p:txBody>
          <a:bodyPr/>
          <a:lstStyle/>
          <a:p>
            <a:pPr>
              <a:defRPr/>
            </a:pPr>
            <a:endParaRPr lang="en-GB"/>
          </a:p>
        </p:txBody>
      </p:sp>
      <p:sp>
        <p:nvSpPr>
          <p:cNvPr id="3" name="Content Placeholder 2"/>
          <p:cNvSpPr>
            <a:spLocks noGrp="1"/>
          </p:cNvSpPr>
          <p:nvPr>
            <p:ph idx="1"/>
          </p:nvPr>
        </p:nvSpPr>
        <p:spPr>
          <a:xfrm>
            <a:off x="500063" y="1500188"/>
            <a:ext cx="8229600" cy="4525962"/>
          </a:xfrm>
        </p:spPr>
        <p:txBody>
          <a:bodyPr/>
          <a:lstStyle/>
          <a:p>
            <a:pPr>
              <a:buFont typeface="Arial" charset="0"/>
              <a:buChar char="•"/>
              <a:defRPr/>
            </a:pPr>
            <a:endParaRPr lang="en-GB" dirty="0"/>
          </a:p>
        </p:txBody>
      </p:sp>
      <p:pic>
        <p:nvPicPr>
          <p:cNvPr id="71684" name="Picture 2" descr="C:\Users\Julie\AppData\Local\Microsoft\Windows\Temporary Internet Files\Content.Outlook\Y4XD2L47\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99563"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874989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74638"/>
            <a:ext cx="8147050" cy="1143000"/>
          </a:xfrm>
        </p:spPr>
        <p:txBody>
          <a:bodyPr/>
          <a:lstStyle/>
          <a:p>
            <a:pPr algn="ctr">
              <a:defRPr/>
            </a:pPr>
            <a:r>
              <a:rPr lang="en-GB" sz="4800" b="1" dirty="0" smtClean="0">
                <a:latin typeface="Calibri" panose="020F0502020204030204" pitchFamily="34" charset="0"/>
              </a:rPr>
              <a:t>Tesco </a:t>
            </a:r>
            <a:r>
              <a:rPr lang="en-GB" sz="4800" b="1" dirty="0">
                <a:latin typeface="Calibri" panose="020F0502020204030204" pitchFamily="34" charset="0"/>
              </a:rPr>
              <a:t>S</a:t>
            </a:r>
            <a:r>
              <a:rPr lang="en-GB" sz="4800" b="1" dirty="0" smtClean="0">
                <a:latin typeface="Calibri" panose="020F0502020204030204" pitchFamily="34" charset="0"/>
              </a:rPr>
              <a:t>chool </a:t>
            </a:r>
            <a:r>
              <a:rPr lang="en-GB" sz="4800" b="1" dirty="0">
                <a:latin typeface="Calibri" panose="020F0502020204030204" pitchFamily="34" charset="0"/>
              </a:rPr>
              <a:t>V</a:t>
            </a:r>
            <a:r>
              <a:rPr lang="en-GB" sz="4800" b="1" dirty="0" smtClean="0">
                <a:latin typeface="Calibri" panose="020F0502020204030204" pitchFamily="34" charset="0"/>
              </a:rPr>
              <a:t>ouchers </a:t>
            </a:r>
            <a:endParaRPr lang="en-GB" sz="4800" b="1" dirty="0">
              <a:latin typeface="Calibri" panose="020F0502020204030204" pitchFamily="34" charset="0"/>
            </a:endParaRPr>
          </a:p>
        </p:txBody>
      </p:sp>
      <p:pic>
        <p:nvPicPr>
          <p:cNvPr id="7270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348038" y="1268413"/>
            <a:ext cx="2376487" cy="1325562"/>
          </a:xfrm>
        </p:spPr>
      </p:pic>
      <p:sp>
        <p:nvSpPr>
          <p:cNvPr id="72708" name="TextBox 4"/>
          <p:cNvSpPr txBox="1">
            <a:spLocks noChangeArrowheads="1"/>
          </p:cNvSpPr>
          <p:nvPr/>
        </p:nvSpPr>
        <p:spPr bwMode="auto">
          <a:xfrm>
            <a:off x="1258888" y="2725738"/>
            <a:ext cx="734536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604A7B"/>
                </a:solidFill>
                <a:latin typeface="Arial" panose="020B0604020202020204" pitchFamily="34" charset="0"/>
              </a:defRPr>
            </a:lvl1pPr>
            <a:lvl2pPr marL="742950" indent="-285750">
              <a:spcBef>
                <a:spcPct val="20000"/>
              </a:spcBef>
              <a:buFont typeface="Arial" panose="020B0604020202020204" pitchFamily="34" charset="0"/>
              <a:buChar char="–"/>
              <a:defRPr sz="2800">
                <a:solidFill>
                  <a:srgbClr val="604A7B"/>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rgbClr val="604A7B"/>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rgbClr val="604A7B"/>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rgbClr val="604A7B"/>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9pPr>
          </a:lstStyle>
          <a:p>
            <a:pPr algn="ctr" eaLnBrk="1" hangingPunct="1">
              <a:spcBef>
                <a:spcPct val="0"/>
              </a:spcBef>
              <a:buFontTx/>
              <a:buNone/>
            </a:pPr>
            <a:r>
              <a:rPr lang="en-GB" altLang="en-US" sz="3600">
                <a:solidFill>
                  <a:srgbClr val="F31E7C"/>
                </a:solidFill>
                <a:latin typeface="Calibri" panose="020F0502020204030204" pitchFamily="34" charset="0"/>
              </a:rPr>
              <a:t>Organise a competition in school to see what form can collect the most vouchers! </a:t>
            </a:r>
          </a:p>
          <a:p>
            <a:pPr algn="ctr" eaLnBrk="1" hangingPunct="1">
              <a:spcBef>
                <a:spcPct val="0"/>
              </a:spcBef>
              <a:buFontTx/>
              <a:buNone/>
            </a:pPr>
            <a:endParaRPr lang="en-GB" altLang="en-US" sz="3600">
              <a:solidFill>
                <a:srgbClr val="F31E7C"/>
              </a:solidFill>
              <a:latin typeface="Calibri" panose="020F0502020204030204" pitchFamily="34" charset="0"/>
            </a:endParaRPr>
          </a:p>
          <a:p>
            <a:pPr algn="ctr" eaLnBrk="1" hangingPunct="1">
              <a:spcBef>
                <a:spcPct val="0"/>
              </a:spcBef>
              <a:buFontTx/>
              <a:buNone/>
            </a:pPr>
            <a:r>
              <a:rPr lang="en-GB" altLang="en-US" sz="3600">
                <a:solidFill>
                  <a:srgbClr val="F31E7C"/>
                </a:solidFill>
                <a:latin typeface="Calibri" panose="020F0502020204030204" pitchFamily="34" charset="0"/>
              </a:rPr>
              <a:t>A trophy for the winning form?</a:t>
            </a:r>
          </a:p>
        </p:txBody>
      </p:sp>
      <p:pic>
        <p:nvPicPr>
          <p:cNvPr id="7270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4448175"/>
            <a:ext cx="792162"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167166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74638"/>
            <a:ext cx="8147050" cy="1143000"/>
          </a:xfrm>
        </p:spPr>
        <p:txBody>
          <a:bodyPr>
            <a:normAutofit fontScale="90000"/>
          </a:bodyPr>
          <a:lstStyle/>
          <a:p>
            <a:pPr algn="ctr">
              <a:defRPr/>
            </a:pPr>
            <a:r>
              <a:rPr lang="en-GB" b="1" dirty="0" smtClean="0">
                <a:latin typeface="Calibri" panose="020F0502020204030204" pitchFamily="34" charset="0"/>
              </a:rPr>
              <a:t>Bag Packing   </a:t>
            </a:r>
            <a:br>
              <a:rPr lang="en-GB" b="1" dirty="0" smtClean="0">
                <a:latin typeface="Calibri" panose="020F0502020204030204" pitchFamily="34" charset="0"/>
              </a:rPr>
            </a:br>
            <a:r>
              <a:rPr lang="en-GB" b="1" dirty="0" smtClean="0">
                <a:latin typeface="Calibri" panose="020F0502020204030204" pitchFamily="34" charset="0"/>
              </a:rPr>
              <a:t>ASDA, Sainsbury’s </a:t>
            </a:r>
            <a:r>
              <a:rPr lang="en-GB" b="1" dirty="0">
                <a:latin typeface="Calibri" panose="020F0502020204030204" pitchFamily="34" charset="0"/>
              </a:rPr>
              <a:t>T</a:t>
            </a:r>
            <a:r>
              <a:rPr lang="en-GB" b="1" dirty="0" smtClean="0">
                <a:latin typeface="Calibri" panose="020F0502020204030204" pitchFamily="34" charset="0"/>
              </a:rPr>
              <a:t>esco </a:t>
            </a:r>
            <a:endParaRPr lang="en-GB" b="1" dirty="0">
              <a:latin typeface="Calibri" panose="020F0502020204030204" pitchFamily="34" charset="0"/>
            </a:endParaRPr>
          </a:p>
        </p:txBody>
      </p:sp>
      <p:sp>
        <p:nvSpPr>
          <p:cNvPr id="3" name="Content Placeholder 2"/>
          <p:cNvSpPr>
            <a:spLocks noGrp="1"/>
          </p:cNvSpPr>
          <p:nvPr>
            <p:ph idx="1"/>
          </p:nvPr>
        </p:nvSpPr>
        <p:spPr>
          <a:xfrm>
            <a:off x="4772297" y="1500188"/>
            <a:ext cx="3957366" cy="4525962"/>
          </a:xfrm>
        </p:spPr>
        <p:txBody>
          <a:bodyPr>
            <a:normAutofit fontScale="92500" lnSpcReduction="20000"/>
          </a:bodyPr>
          <a:lstStyle/>
          <a:p>
            <a:pPr marL="0" indent="0">
              <a:buFont typeface="Arial" charset="0"/>
              <a:buNone/>
              <a:defRPr/>
            </a:pPr>
            <a:endParaRPr lang="en-GB" sz="2800" b="1" dirty="0" smtClean="0">
              <a:solidFill>
                <a:schemeClr val="tx1">
                  <a:lumMod val="60000"/>
                  <a:lumOff val="40000"/>
                </a:schemeClr>
              </a:solidFill>
            </a:endParaRPr>
          </a:p>
          <a:p>
            <a:pPr marL="0" indent="0">
              <a:buFont typeface="Arial" charset="0"/>
              <a:buNone/>
              <a:defRPr/>
            </a:pPr>
            <a:r>
              <a:rPr lang="en-GB" sz="2800" b="1" dirty="0" smtClean="0">
                <a:solidFill>
                  <a:schemeClr val="tx1">
                    <a:lumMod val="60000"/>
                    <a:lumOff val="40000"/>
                  </a:schemeClr>
                </a:solidFill>
              </a:rPr>
              <a:t>‘</a:t>
            </a:r>
            <a:r>
              <a:rPr lang="en-GB" sz="2800" b="1" dirty="0" smtClean="0">
                <a:solidFill>
                  <a:schemeClr val="tx1">
                    <a:lumMod val="60000"/>
                    <a:lumOff val="40000"/>
                  </a:schemeClr>
                </a:solidFill>
                <a:latin typeface="Calibri" panose="020F0502020204030204" pitchFamily="34" charset="0"/>
              </a:rPr>
              <a:t>expect </a:t>
            </a:r>
            <a:r>
              <a:rPr lang="en-GB" sz="2800" b="1" dirty="0">
                <a:solidFill>
                  <a:schemeClr val="tx1">
                    <a:lumMod val="60000"/>
                    <a:lumOff val="40000"/>
                  </a:schemeClr>
                </a:solidFill>
                <a:latin typeface="Calibri" panose="020F0502020204030204" pitchFamily="34" charset="0"/>
              </a:rPr>
              <a:t>to raise around </a:t>
            </a:r>
            <a:r>
              <a:rPr lang="en-GB" sz="2800" b="1" dirty="0" smtClean="0">
                <a:solidFill>
                  <a:schemeClr val="tx1">
                    <a:lumMod val="60000"/>
                    <a:lumOff val="40000"/>
                  </a:schemeClr>
                </a:solidFill>
                <a:latin typeface="Calibri" panose="020F0502020204030204" pitchFamily="34" charset="0"/>
              </a:rPr>
              <a:t>	       </a:t>
            </a:r>
            <a:r>
              <a:rPr lang="en-GB" sz="2800" b="1" dirty="0" smtClean="0">
                <a:solidFill>
                  <a:schemeClr val="tx1">
                    <a:lumMod val="60000"/>
                    <a:lumOff val="40000"/>
                  </a:schemeClr>
                </a:solidFill>
                <a:latin typeface="Calibri" panose="020F0502020204030204" pitchFamily="34" charset="0"/>
              </a:rPr>
              <a:t>£</a:t>
            </a:r>
            <a:r>
              <a:rPr lang="en-GB" sz="2800" b="1" dirty="0">
                <a:solidFill>
                  <a:schemeClr val="tx1">
                    <a:lumMod val="60000"/>
                    <a:lumOff val="40000"/>
                  </a:schemeClr>
                </a:solidFill>
                <a:latin typeface="Calibri" panose="020F0502020204030204" pitchFamily="34" charset="0"/>
              </a:rPr>
              <a:t>300 for every </a:t>
            </a:r>
            <a:r>
              <a:rPr lang="en-GB" sz="2800" b="1" dirty="0" smtClean="0">
                <a:solidFill>
                  <a:schemeClr val="tx1">
                    <a:lumMod val="60000"/>
                    <a:lumOff val="40000"/>
                  </a:schemeClr>
                </a:solidFill>
                <a:latin typeface="Calibri" panose="020F0502020204030204" pitchFamily="34" charset="0"/>
              </a:rPr>
              <a:t>two </a:t>
            </a:r>
            <a:r>
              <a:rPr lang="en-GB" sz="2800" b="1" dirty="0" smtClean="0">
                <a:solidFill>
                  <a:schemeClr val="tx1">
                    <a:lumMod val="60000"/>
                    <a:lumOff val="40000"/>
                  </a:schemeClr>
                </a:solidFill>
                <a:latin typeface="Calibri" panose="020F0502020204030204" pitchFamily="34" charset="0"/>
              </a:rPr>
              <a:t>               </a:t>
            </a:r>
            <a:r>
              <a:rPr lang="en-GB" sz="2800" b="1" dirty="0" smtClean="0">
                <a:solidFill>
                  <a:schemeClr val="tx1">
                    <a:lumMod val="60000"/>
                    <a:lumOff val="40000"/>
                  </a:schemeClr>
                </a:solidFill>
                <a:latin typeface="Calibri" panose="020F0502020204030204" pitchFamily="34" charset="0"/>
              </a:rPr>
              <a:t>hours </a:t>
            </a:r>
            <a:r>
              <a:rPr lang="en-GB" sz="2800" b="1" dirty="0">
                <a:solidFill>
                  <a:schemeClr val="tx1">
                    <a:lumMod val="60000"/>
                    <a:lumOff val="40000"/>
                  </a:schemeClr>
                </a:solidFill>
                <a:latin typeface="Calibri" panose="020F0502020204030204" pitchFamily="34" charset="0"/>
              </a:rPr>
              <a:t>if you can </a:t>
            </a:r>
            <a:endParaRPr lang="en-GB" sz="2800" b="1" dirty="0" smtClean="0">
              <a:solidFill>
                <a:schemeClr val="tx1">
                  <a:lumMod val="60000"/>
                  <a:lumOff val="40000"/>
                </a:schemeClr>
              </a:solidFill>
              <a:latin typeface="Calibri" panose="020F0502020204030204" pitchFamily="34" charset="0"/>
            </a:endParaRPr>
          </a:p>
          <a:p>
            <a:pPr marL="0" indent="0">
              <a:buFont typeface="Arial" charset="0"/>
              <a:buNone/>
              <a:defRPr/>
            </a:pPr>
            <a:r>
              <a:rPr lang="en-GB" sz="2800" b="1" dirty="0" smtClean="0">
                <a:solidFill>
                  <a:schemeClr val="tx1">
                    <a:lumMod val="60000"/>
                    <a:lumOff val="40000"/>
                  </a:schemeClr>
                </a:solidFill>
                <a:latin typeface="Calibri" panose="020F0502020204030204" pitchFamily="34" charset="0"/>
              </a:rPr>
              <a:t>cover </a:t>
            </a:r>
            <a:r>
              <a:rPr lang="en-GB" sz="2800" b="1" dirty="0" smtClean="0">
                <a:solidFill>
                  <a:schemeClr val="tx1">
                    <a:lumMod val="60000"/>
                    <a:lumOff val="40000"/>
                  </a:schemeClr>
                </a:solidFill>
                <a:latin typeface="Calibri" panose="020F0502020204030204" pitchFamily="34" charset="0"/>
              </a:rPr>
              <a:t>10 </a:t>
            </a:r>
            <a:r>
              <a:rPr lang="en-GB" sz="2800" b="1" dirty="0">
                <a:solidFill>
                  <a:schemeClr val="tx1">
                    <a:lumMod val="60000"/>
                    <a:lumOff val="40000"/>
                  </a:schemeClr>
                </a:solidFill>
                <a:latin typeface="Calibri" panose="020F0502020204030204" pitchFamily="34" charset="0"/>
              </a:rPr>
              <a:t>tills</a:t>
            </a:r>
            <a:r>
              <a:rPr lang="en-GB" sz="2800" b="1" dirty="0" smtClean="0">
                <a:solidFill>
                  <a:schemeClr val="tx1">
                    <a:lumMod val="60000"/>
                    <a:lumOff val="40000"/>
                  </a:schemeClr>
                </a:solidFill>
                <a:latin typeface="Calibri" panose="020F0502020204030204" pitchFamily="34" charset="0"/>
              </a:rPr>
              <a:t>.’</a:t>
            </a:r>
          </a:p>
          <a:p>
            <a:pPr marL="0" indent="0" algn="ctr">
              <a:buFont typeface="Arial" charset="0"/>
              <a:buNone/>
              <a:defRPr/>
            </a:pPr>
            <a:endParaRPr lang="en-GB" sz="2800" b="1" dirty="0" smtClean="0">
              <a:solidFill>
                <a:schemeClr val="tx1">
                  <a:lumMod val="60000"/>
                  <a:lumOff val="40000"/>
                </a:schemeClr>
              </a:solidFill>
            </a:endParaRPr>
          </a:p>
          <a:p>
            <a:pPr marL="0" indent="0" algn="ctr">
              <a:buFont typeface="Arial" charset="0"/>
              <a:buNone/>
              <a:defRPr/>
            </a:pPr>
            <a:r>
              <a:rPr lang="en-GB" sz="2800" b="1" dirty="0" smtClean="0"/>
              <a:t> </a:t>
            </a:r>
          </a:p>
          <a:p>
            <a:pPr marL="0" indent="0" algn="ctr">
              <a:buFont typeface="Arial" charset="0"/>
              <a:buNone/>
              <a:defRPr/>
            </a:pPr>
            <a:r>
              <a:rPr lang="en-GB" sz="2800" b="1" dirty="0" smtClean="0">
                <a:latin typeface="Calibri" panose="020F0502020204030204" pitchFamily="34" charset="0"/>
              </a:rPr>
              <a:t>You will need to arrange this with your local store</a:t>
            </a:r>
          </a:p>
          <a:p>
            <a:pPr marL="0" indent="0" algn="ctr">
              <a:buFont typeface="Arial" charset="0"/>
              <a:buNone/>
              <a:defRPr/>
            </a:pPr>
            <a:endParaRPr lang="en-GB" sz="2800" b="1" dirty="0"/>
          </a:p>
          <a:p>
            <a:pPr marL="0" indent="0" algn="ctr">
              <a:buFont typeface="Arial" charset="0"/>
              <a:buNone/>
              <a:defRPr/>
            </a:pPr>
            <a:r>
              <a:rPr lang="en-GB" sz="2800" b="1" dirty="0" smtClean="0"/>
              <a:t> </a:t>
            </a:r>
          </a:p>
        </p:txBody>
      </p:sp>
      <p:pic>
        <p:nvPicPr>
          <p:cNvPr id="7373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300" y="1700213"/>
            <a:ext cx="3949700" cy="2940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75141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23850" y="274638"/>
            <a:ext cx="8569325" cy="1143000"/>
          </a:xfrm>
        </p:spPr>
        <p:txBody>
          <a:bodyPr>
            <a:normAutofit fontScale="90000"/>
          </a:bodyPr>
          <a:lstStyle/>
          <a:p>
            <a:pPr algn="ctr" eaLnBrk="1" hangingPunct="1">
              <a:defRPr/>
            </a:pPr>
            <a:r>
              <a:rPr lang="en-GB" altLang="en-US" sz="6600" b="1" dirty="0" smtClean="0">
                <a:solidFill>
                  <a:srgbClr val="604A7B"/>
                </a:solidFill>
                <a:latin typeface="Wire One" pitchFamily="2" charset="0"/>
              </a:rPr>
              <a:t/>
            </a:r>
            <a:br>
              <a:rPr lang="en-GB" altLang="en-US" sz="6600" b="1" dirty="0" smtClean="0">
                <a:solidFill>
                  <a:srgbClr val="604A7B"/>
                </a:solidFill>
                <a:latin typeface="Wire One" pitchFamily="2" charset="0"/>
              </a:rPr>
            </a:br>
            <a:r>
              <a:rPr lang="en-GB" altLang="en-US" sz="4800" b="1" dirty="0" smtClean="0">
                <a:solidFill>
                  <a:srgbClr val="604A7B"/>
                </a:solidFill>
                <a:latin typeface="Calibri" panose="020F0502020204030204" pitchFamily="34" charset="0"/>
              </a:rPr>
              <a:t>Who </a:t>
            </a:r>
            <a:r>
              <a:rPr lang="en-GB" altLang="en-US" sz="4800" b="1" dirty="0" smtClean="0">
                <a:solidFill>
                  <a:schemeClr val="tx1">
                    <a:lumMod val="60000"/>
                    <a:lumOff val="40000"/>
                  </a:schemeClr>
                </a:solidFill>
                <a:latin typeface="Calibri" panose="020F0502020204030204" pitchFamily="34" charset="0"/>
              </a:rPr>
              <a:t>might be able to help Nationally? </a:t>
            </a:r>
            <a:endParaRPr lang="en-GB" altLang="en-US" sz="4800" b="1" dirty="0" smtClean="0">
              <a:solidFill>
                <a:srgbClr val="604A7B"/>
              </a:solidFill>
              <a:latin typeface="Calibri" panose="020F0502020204030204" pitchFamily="34" charset="0"/>
            </a:endParaRPr>
          </a:p>
        </p:txBody>
      </p:sp>
      <p:sp>
        <p:nvSpPr>
          <p:cNvPr id="13315" name="Content Placeholder 2"/>
          <p:cNvSpPr>
            <a:spLocks noGrp="1"/>
          </p:cNvSpPr>
          <p:nvPr>
            <p:ph idx="1"/>
          </p:nvPr>
        </p:nvSpPr>
        <p:spPr>
          <a:xfrm>
            <a:off x="468313" y="1916113"/>
            <a:ext cx="8229600" cy="4525962"/>
          </a:xfrm>
        </p:spPr>
        <p:txBody>
          <a:bodyPr/>
          <a:lstStyle/>
          <a:p>
            <a:pPr marL="0" indent="0" eaLnBrk="1" hangingPunct="1">
              <a:buFont typeface="Arial" charset="0"/>
              <a:buNone/>
              <a:defRPr/>
            </a:pPr>
            <a:endParaRPr lang="en-GB" altLang="en-US" sz="4400" b="1" dirty="0" smtClean="0">
              <a:solidFill>
                <a:srgbClr val="604A7B"/>
              </a:solidFill>
              <a:latin typeface="Wire One" pitchFamily="2" charset="0"/>
            </a:endParaRPr>
          </a:p>
          <a:p>
            <a:pPr eaLnBrk="1" hangingPunct="1">
              <a:buFont typeface="Arial" charset="0"/>
              <a:buChar char="•"/>
              <a:defRPr/>
            </a:pPr>
            <a:r>
              <a:rPr lang="en-GB" altLang="en-US" sz="3600" b="1" dirty="0" smtClean="0">
                <a:solidFill>
                  <a:srgbClr val="604A7B"/>
                </a:solidFill>
                <a:latin typeface="Calibri" panose="020F0502020204030204" pitchFamily="34" charset="0"/>
              </a:rPr>
              <a:t>larger scale funding for </a:t>
            </a:r>
            <a:r>
              <a:rPr lang="en-GB" altLang="en-US" sz="5400" b="1" dirty="0" smtClean="0">
                <a:solidFill>
                  <a:srgbClr val="604A7B"/>
                </a:solidFill>
                <a:latin typeface="Calibri" panose="020F0502020204030204" pitchFamily="34" charset="0"/>
              </a:rPr>
              <a:t>bigger projects.</a:t>
            </a:r>
          </a:p>
          <a:p>
            <a:pPr eaLnBrk="1" hangingPunct="1">
              <a:buFont typeface="Arial" charset="0"/>
              <a:buChar char="•"/>
              <a:defRPr/>
            </a:pPr>
            <a:endParaRPr lang="en-GB" altLang="en-US" b="1" dirty="0" smtClean="0">
              <a:solidFill>
                <a:srgbClr val="604A7B"/>
              </a:solidFill>
              <a:latin typeface="Wire One" pitchFamily="2" charset="0"/>
            </a:endParaRPr>
          </a:p>
        </p:txBody>
      </p:sp>
    </p:spTree>
    <p:extLst>
      <p:ext uri="{BB962C8B-B14F-4D97-AF65-F5344CB8AC3E}">
        <p14:creationId xmlns:p14="http://schemas.microsoft.com/office/powerpoint/2010/main" val="15013324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588136" y="0"/>
            <a:ext cx="4555864" cy="6858000"/>
          </a:xfrm>
          <a:prstGeom prst="rect">
            <a:avLst/>
          </a:prstGeom>
        </p:spPr>
      </p:pic>
      <p:sp>
        <p:nvSpPr>
          <p:cNvPr id="5" name="Title 4"/>
          <p:cNvSpPr>
            <a:spLocks noGrp="1"/>
          </p:cNvSpPr>
          <p:nvPr>
            <p:ph type="title"/>
          </p:nvPr>
        </p:nvSpPr>
        <p:spPr>
          <a:xfrm>
            <a:off x="668896" y="2339168"/>
            <a:ext cx="5158132" cy="1143000"/>
          </a:xfrm>
        </p:spPr>
        <p:txBody>
          <a:bodyPr>
            <a:noAutofit/>
          </a:bodyPr>
          <a:lstStyle/>
          <a:p>
            <a:pPr algn="l"/>
            <a:r>
              <a:rPr lang="en-US" sz="7000" b="1" dirty="0" smtClean="0">
                <a:latin typeface="Century Gothic" panose="020B0502020202020204" pitchFamily="34" charset="0"/>
                <a:cs typeface="Impact"/>
              </a:rPr>
              <a:t>Now</a:t>
            </a:r>
            <a:br>
              <a:rPr lang="en-US" sz="7000" b="1" dirty="0" smtClean="0">
                <a:latin typeface="Century Gothic" panose="020B0502020202020204" pitchFamily="34" charset="0"/>
                <a:cs typeface="Impact"/>
              </a:rPr>
            </a:br>
            <a:r>
              <a:rPr lang="en-US" sz="7000" b="1" dirty="0">
                <a:solidFill>
                  <a:srgbClr val="FF0000"/>
                </a:solidFill>
                <a:latin typeface="Century Gothic" panose="020B0502020202020204" pitchFamily="34" charset="0"/>
                <a:cs typeface="Impact"/>
              </a:rPr>
              <a:t>s</a:t>
            </a:r>
            <a:r>
              <a:rPr lang="en-US" sz="7000" b="1" dirty="0" smtClean="0">
                <a:solidFill>
                  <a:srgbClr val="FF0000"/>
                </a:solidFill>
                <a:latin typeface="Century Gothic" panose="020B0502020202020204" pitchFamily="34" charset="0"/>
                <a:cs typeface="Impact"/>
              </a:rPr>
              <a:t>wap </a:t>
            </a:r>
            <a:r>
              <a:rPr lang="en-US" sz="7000" b="1" dirty="0" smtClean="0">
                <a:latin typeface="Century Gothic" panose="020B0502020202020204" pitchFamily="34" charset="0"/>
                <a:cs typeface="Impact"/>
              </a:rPr>
              <a:t/>
            </a:r>
            <a:br>
              <a:rPr lang="en-US" sz="7000" b="1" dirty="0" smtClean="0">
                <a:latin typeface="Century Gothic" panose="020B0502020202020204" pitchFamily="34" charset="0"/>
                <a:cs typeface="Impact"/>
              </a:rPr>
            </a:br>
            <a:r>
              <a:rPr lang="en-US" sz="7000" b="1" dirty="0" smtClean="0">
                <a:latin typeface="Century Gothic" panose="020B0502020202020204" pitchFamily="34" charset="0"/>
                <a:cs typeface="Impact"/>
              </a:rPr>
              <a:t>papers!</a:t>
            </a:r>
            <a:endParaRPr lang="en-US" sz="7000" b="1" dirty="0">
              <a:latin typeface="Century Gothic" panose="020B0502020202020204" pitchFamily="34" charset="0"/>
              <a:cs typeface="Impact"/>
            </a:endParaRPr>
          </a:p>
        </p:txBody>
      </p:sp>
      <p:sp>
        <p:nvSpPr>
          <p:cNvPr id="7" name="Rectangle 6"/>
          <p:cNvSpPr/>
          <p:nvPr/>
        </p:nvSpPr>
        <p:spPr>
          <a:xfrm>
            <a:off x="148396" y="6511548"/>
            <a:ext cx="1954381" cy="246221"/>
          </a:xfrm>
          <a:prstGeom prst="rect">
            <a:avLst/>
          </a:prstGeom>
        </p:spPr>
        <p:txBody>
          <a:bodyPr wrap="none">
            <a:spAutoFit/>
          </a:bodyPr>
          <a:lstStyle/>
          <a:p>
            <a:r>
              <a:rPr lang="en-US" sz="1000" dirty="0" smtClean="0"/>
              <a:t>Photo credit:  </a:t>
            </a:r>
            <a:r>
              <a:rPr lang="en-US" sz="1000" dirty="0" smtClean="0">
                <a:hlinkClick r:id="rId4"/>
              </a:rPr>
              <a:t>www.kstfamily.com</a:t>
            </a:r>
            <a:r>
              <a:rPr lang="en-US" sz="1000" dirty="0" smtClean="0"/>
              <a:t> </a:t>
            </a:r>
            <a:endParaRPr lang="en-US" sz="1000" dirty="0"/>
          </a:p>
        </p:txBody>
      </p:sp>
      <p:grpSp>
        <p:nvGrpSpPr>
          <p:cNvPr id="8" name="Group 7"/>
          <p:cNvGrpSpPr/>
          <p:nvPr/>
        </p:nvGrpSpPr>
        <p:grpSpPr>
          <a:xfrm>
            <a:off x="8150141" y="60386"/>
            <a:ext cx="914933" cy="539202"/>
            <a:chOff x="8150141" y="60386"/>
            <a:chExt cx="914933" cy="539202"/>
          </a:xfrm>
        </p:grpSpPr>
        <p:sp>
          <p:nvSpPr>
            <p:cNvPr id="9" name="Rectangle 8"/>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0" name="Picture 9"/>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818105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74638"/>
            <a:ext cx="8147050" cy="1143000"/>
          </a:xfrm>
        </p:spPr>
        <p:txBody>
          <a:bodyPr/>
          <a:lstStyle/>
          <a:p>
            <a:pPr algn="ctr">
              <a:defRPr/>
            </a:pPr>
            <a:r>
              <a:rPr lang="en-GB" sz="4000" b="1" dirty="0" smtClean="0">
                <a:solidFill>
                  <a:schemeClr val="tx1">
                    <a:lumMod val="60000"/>
                    <a:lumOff val="40000"/>
                  </a:schemeClr>
                </a:solidFill>
                <a:latin typeface="Calibri" panose="020F0502020204030204" pitchFamily="34" charset="0"/>
              </a:rPr>
              <a:t>     Opportunities for Funding</a:t>
            </a:r>
            <a:r>
              <a:rPr lang="en-GB" sz="3600" b="1" dirty="0" smtClean="0">
                <a:latin typeface="Wire One"/>
              </a:rPr>
              <a:t>.    </a:t>
            </a:r>
            <a:r>
              <a:rPr lang="en-GB" sz="3600" dirty="0" smtClean="0"/>
              <a:t> </a:t>
            </a:r>
            <a:endParaRPr lang="en-GB" sz="3600" dirty="0"/>
          </a:p>
        </p:txBody>
      </p:sp>
      <p:sp>
        <p:nvSpPr>
          <p:cNvPr id="3" name="Content Placeholder 2"/>
          <p:cNvSpPr>
            <a:spLocks noGrp="1"/>
          </p:cNvSpPr>
          <p:nvPr>
            <p:ph idx="1"/>
          </p:nvPr>
        </p:nvSpPr>
        <p:spPr>
          <a:xfrm>
            <a:off x="500063" y="1500188"/>
            <a:ext cx="8229600" cy="4525962"/>
          </a:xfrm>
        </p:spPr>
        <p:txBody>
          <a:bodyPr/>
          <a:lstStyle/>
          <a:p>
            <a:pPr marL="0" indent="0">
              <a:buFont typeface="Arial" charset="0"/>
              <a:buNone/>
              <a:defRPr/>
            </a:pPr>
            <a:endParaRPr lang="en-GB" sz="4000" b="1" dirty="0" smtClean="0">
              <a:latin typeface="Wire One"/>
            </a:endParaRPr>
          </a:p>
          <a:p>
            <a:pPr marL="0" indent="0">
              <a:buFont typeface="Arial" charset="0"/>
              <a:buNone/>
              <a:defRPr/>
            </a:pPr>
            <a:endParaRPr lang="en-GB" b="1" dirty="0" smtClean="0">
              <a:latin typeface="Wire One"/>
            </a:endParaRPr>
          </a:p>
          <a:p>
            <a:pPr marL="0" indent="0">
              <a:buFont typeface="Arial" charset="0"/>
              <a:buNone/>
              <a:defRPr/>
            </a:pPr>
            <a:r>
              <a:rPr lang="en-GB" b="1" dirty="0" smtClean="0">
                <a:latin typeface="Wire One"/>
              </a:rPr>
              <a:t>Food </a:t>
            </a:r>
            <a:r>
              <a:rPr lang="en-GB" b="1" dirty="0">
                <a:latin typeface="Wire One"/>
              </a:rPr>
              <a:t>Education </a:t>
            </a:r>
            <a:r>
              <a:rPr lang="en-GB" b="1" dirty="0" smtClean="0">
                <a:latin typeface="Wire One"/>
              </a:rPr>
              <a:t>Trust </a:t>
            </a:r>
            <a:endParaRPr lang="en-GB" dirty="0" smtClean="0">
              <a:hlinkClick r:id="rId2"/>
            </a:endParaRPr>
          </a:p>
          <a:p>
            <a:pPr marL="0" indent="0">
              <a:buFont typeface="Arial" charset="0"/>
              <a:buNone/>
              <a:defRPr/>
            </a:pPr>
            <a:r>
              <a:rPr lang="en-GB" dirty="0" smtClean="0">
                <a:hlinkClick r:id="rId2"/>
              </a:rPr>
              <a:t>http://www.foodeducationtrust.com/grant.php</a:t>
            </a:r>
            <a:endParaRPr lang="en-GB" dirty="0" smtClean="0"/>
          </a:p>
          <a:p>
            <a:pPr marL="0" indent="0">
              <a:buFont typeface="Arial" charset="0"/>
              <a:buNone/>
              <a:defRPr/>
            </a:pPr>
            <a:r>
              <a:rPr lang="en-GB" sz="2000" b="1" dirty="0" smtClean="0"/>
              <a:t>‘Food </a:t>
            </a:r>
            <a:r>
              <a:rPr lang="en-GB" sz="2000" b="1" dirty="0"/>
              <a:t>Education Trust seeks to promote the </a:t>
            </a:r>
            <a:r>
              <a:rPr lang="en-GB" sz="2000" b="1" dirty="0">
                <a:solidFill>
                  <a:schemeClr val="tx1">
                    <a:lumMod val="60000"/>
                    <a:lumOff val="40000"/>
                  </a:schemeClr>
                </a:solidFill>
              </a:rPr>
              <a:t>benefits of a home cooked diet</a:t>
            </a:r>
            <a:r>
              <a:rPr lang="en-GB" sz="2000" b="1" dirty="0"/>
              <a:t> by working collaboratively with organisations and institutions, whether by way of </a:t>
            </a:r>
            <a:r>
              <a:rPr lang="en-GB" sz="2000" b="1" dirty="0">
                <a:solidFill>
                  <a:schemeClr val="tx1">
                    <a:lumMod val="60000"/>
                    <a:lumOff val="40000"/>
                  </a:schemeClr>
                </a:solidFill>
              </a:rPr>
              <a:t>financial assistance, investment of time and expertise</a:t>
            </a:r>
            <a:r>
              <a:rPr lang="en-GB" sz="2000" b="1" dirty="0"/>
              <a:t>, or assistance in an advisory capacity</a:t>
            </a:r>
            <a:r>
              <a:rPr lang="en-GB" sz="2400" b="1" dirty="0" smtClean="0"/>
              <a:t>.’</a:t>
            </a:r>
            <a:endParaRPr lang="en-GB" sz="2400" b="1" dirty="0"/>
          </a:p>
        </p:txBody>
      </p:sp>
      <p:pic>
        <p:nvPicPr>
          <p:cNvPr id="7578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68300"/>
            <a:ext cx="2497138"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3650" y="1131888"/>
            <a:ext cx="1744663" cy="216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663007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74638"/>
            <a:ext cx="8147050" cy="1143000"/>
          </a:xfrm>
        </p:spPr>
        <p:txBody>
          <a:bodyPr/>
          <a:lstStyle/>
          <a:p>
            <a:pPr>
              <a:defRPr/>
            </a:pPr>
            <a:r>
              <a:rPr lang="en-GB" dirty="0" smtClean="0"/>
              <a:t>  </a:t>
            </a:r>
            <a:endParaRPr lang="en-GB" dirty="0"/>
          </a:p>
        </p:txBody>
      </p:sp>
      <p:sp>
        <p:nvSpPr>
          <p:cNvPr id="3" name="Content Placeholder 2"/>
          <p:cNvSpPr>
            <a:spLocks noGrp="1"/>
          </p:cNvSpPr>
          <p:nvPr>
            <p:ph idx="1"/>
          </p:nvPr>
        </p:nvSpPr>
        <p:spPr>
          <a:xfrm>
            <a:off x="355600" y="620713"/>
            <a:ext cx="8229600" cy="4525962"/>
          </a:xfrm>
        </p:spPr>
        <p:txBody>
          <a:bodyPr/>
          <a:lstStyle/>
          <a:p>
            <a:pPr marL="0" indent="0">
              <a:buFont typeface="Arial" charset="0"/>
              <a:buNone/>
              <a:defRPr/>
            </a:pPr>
            <a:r>
              <a:rPr lang="en-GB" b="1" dirty="0" err="1">
                <a:latin typeface="Calibri" panose="020F0502020204030204" pitchFamily="34" charset="0"/>
              </a:rPr>
              <a:t>Clere</a:t>
            </a:r>
            <a:r>
              <a:rPr lang="en-GB" b="1" dirty="0">
                <a:latin typeface="Calibri" panose="020F0502020204030204" pitchFamily="34" charset="0"/>
              </a:rPr>
              <a:t> </a:t>
            </a:r>
            <a:r>
              <a:rPr lang="en-GB" b="1" dirty="0" smtClean="0">
                <a:latin typeface="Calibri" panose="020F0502020204030204" pitchFamily="34" charset="0"/>
              </a:rPr>
              <a:t> Secondary School </a:t>
            </a:r>
            <a:r>
              <a:rPr lang="en-GB" b="1" dirty="0">
                <a:latin typeface="Calibri" panose="020F0502020204030204" pitchFamily="34" charset="0"/>
              </a:rPr>
              <a:t>H</a:t>
            </a:r>
            <a:r>
              <a:rPr lang="en-GB" b="1" dirty="0" smtClean="0">
                <a:latin typeface="Calibri" panose="020F0502020204030204" pitchFamily="34" charset="0"/>
              </a:rPr>
              <a:t>ampshire  </a:t>
            </a:r>
            <a:r>
              <a:rPr lang="en-GB" dirty="0" smtClean="0">
                <a:latin typeface="Calibri" panose="020F0502020204030204" pitchFamily="34" charset="0"/>
              </a:rPr>
              <a:t>£2,800.00 donation - for small equipment.</a:t>
            </a:r>
            <a:r>
              <a:rPr lang="en-GB" dirty="0" smtClean="0">
                <a:latin typeface="Wire One"/>
              </a:rPr>
              <a:t> </a:t>
            </a:r>
            <a:endParaRPr lang="en-GB" dirty="0">
              <a:latin typeface="Wire One"/>
            </a:endParaRPr>
          </a:p>
        </p:txBody>
      </p:sp>
      <p:pic>
        <p:nvPicPr>
          <p:cNvPr id="5" name="Picture 4"/>
          <p:cNvPicPr>
            <a:picLocks noChangeAspect="1"/>
          </p:cNvPicPr>
          <p:nvPr/>
        </p:nvPicPr>
        <p:blipFill>
          <a:blip r:embed="rId2"/>
          <a:stretch>
            <a:fillRect/>
          </a:stretch>
        </p:blipFill>
        <p:spPr>
          <a:xfrm>
            <a:off x="1949450" y="1706563"/>
            <a:ext cx="5040313" cy="4452937"/>
          </a:xfrm>
          <a:prstGeom prst="rect">
            <a:avLst/>
          </a:prstGeom>
          <a:ln>
            <a:solidFill>
              <a:schemeClr val="tx1">
                <a:lumMod val="60000"/>
                <a:lumOff val="40000"/>
              </a:schemeClr>
            </a:solidFill>
          </a:ln>
        </p:spPr>
      </p:pic>
    </p:spTree>
    <p:extLst>
      <p:ext uri="{BB962C8B-B14F-4D97-AF65-F5344CB8AC3E}">
        <p14:creationId xmlns:p14="http://schemas.microsoft.com/office/powerpoint/2010/main" val="30744287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274638"/>
            <a:ext cx="8928100" cy="1143000"/>
          </a:xfrm>
        </p:spPr>
        <p:txBody>
          <a:bodyPr/>
          <a:lstStyle/>
          <a:p>
            <a:pPr algn="ctr">
              <a:defRPr/>
            </a:pPr>
            <a:r>
              <a:rPr lang="en-GB" b="1" dirty="0" smtClean="0">
                <a:latin typeface="Calibri" panose="020F0502020204030204" pitchFamily="34" charset="0"/>
              </a:rPr>
              <a:t>The Worshipful Company of Cooks </a:t>
            </a:r>
            <a:endParaRPr lang="en-GB" b="1" dirty="0">
              <a:latin typeface="Calibri" panose="020F0502020204030204" pitchFamily="34" charset="0"/>
            </a:endParaRPr>
          </a:p>
        </p:txBody>
      </p:sp>
      <p:sp>
        <p:nvSpPr>
          <p:cNvPr id="3" name="Content Placeholder 2"/>
          <p:cNvSpPr>
            <a:spLocks noGrp="1"/>
          </p:cNvSpPr>
          <p:nvPr>
            <p:ph idx="1"/>
          </p:nvPr>
        </p:nvSpPr>
        <p:spPr>
          <a:xfrm>
            <a:off x="500063" y="1500188"/>
            <a:ext cx="8229600" cy="4525962"/>
          </a:xfrm>
        </p:spPr>
        <p:txBody>
          <a:bodyPr/>
          <a:lstStyle/>
          <a:p>
            <a:pPr marL="0" indent="0">
              <a:buFont typeface="Arial" charset="0"/>
              <a:buNone/>
              <a:defRPr/>
            </a:pPr>
            <a:r>
              <a:rPr lang="en-GB" dirty="0"/>
              <a:t> </a:t>
            </a:r>
            <a:endParaRPr lang="en-GB" dirty="0" smtClean="0"/>
          </a:p>
          <a:p>
            <a:pPr>
              <a:buFont typeface="Arial" charset="0"/>
              <a:buChar char="•"/>
              <a:defRPr/>
            </a:pPr>
            <a:endParaRPr lang="en-GB" dirty="0"/>
          </a:p>
          <a:p>
            <a:pPr marL="0" indent="0" algn="ctr">
              <a:buFont typeface="Arial" charset="0"/>
              <a:buNone/>
              <a:defRPr/>
            </a:pPr>
            <a:endParaRPr lang="en-GB" dirty="0" smtClean="0"/>
          </a:p>
          <a:p>
            <a:pPr marL="0" indent="0" algn="ctr">
              <a:buFont typeface="Arial" charset="0"/>
              <a:buNone/>
              <a:defRPr/>
            </a:pPr>
            <a:endParaRPr lang="en-GB" dirty="0" smtClean="0"/>
          </a:p>
          <a:p>
            <a:pPr marL="0" indent="0" algn="ctr">
              <a:buFont typeface="Arial" charset="0"/>
              <a:buNone/>
              <a:defRPr/>
            </a:pPr>
            <a:r>
              <a:rPr lang="en-GB" dirty="0" smtClean="0">
                <a:latin typeface="Calibri" panose="020F0502020204030204" pitchFamily="34" charset="0"/>
              </a:rPr>
              <a:t>Charitable </a:t>
            </a:r>
            <a:r>
              <a:rPr lang="en-GB" dirty="0">
                <a:latin typeface="Calibri" panose="020F0502020204030204" pitchFamily="34" charset="0"/>
              </a:rPr>
              <a:t>giving is the principal objective of </a:t>
            </a:r>
            <a:r>
              <a:rPr lang="en-GB" dirty="0" smtClean="0">
                <a:latin typeface="Calibri" panose="020F0502020204030204" pitchFamily="34" charset="0"/>
              </a:rPr>
              <a:t> </a:t>
            </a:r>
            <a:r>
              <a:rPr lang="en-GB" dirty="0">
                <a:latin typeface="Calibri" panose="020F0502020204030204" pitchFamily="34" charset="0"/>
              </a:rPr>
              <a:t>The Worshipful Company of Cooks.</a:t>
            </a:r>
          </a:p>
          <a:p>
            <a:pPr marL="0" indent="0" algn="ctr">
              <a:buFont typeface="Arial" charset="0"/>
              <a:buNone/>
              <a:defRPr/>
            </a:pPr>
            <a:endParaRPr lang="en-GB" sz="2400" dirty="0" smtClean="0">
              <a:latin typeface="Calibri" panose="020F0502020204030204" pitchFamily="34" charset="0"/>
            </a:endParaRPr>
          </a:p>
          <a:p>
            <a:pPr marL="0" indent="0" algn="ctr">
              <a:buFont typeface="Arial" charset="0"/>
              <a:buNone/>
              <a:defRPr/>
            </a:pPr>
            <a:r>
              <a:rPr lang="en-GB" sz="2000" dirty="0" smtClean="0">
                <a:latin typeface="Calibri" panose="020F0502020204030204" pitchFamily="34" charset="0"/>
              </a:rPr>
              <a:t>http</a:t>
            </a:r>
            <a:r>
              <a:rPr lang="en-GB" sz="2000" dirty="0">
                <a:latin typeface="Calibri" panose="020F0502020204030204" pitchFamily="34" charset="0"/>
              </a:rPr>
              <a:t>://www.cookslivery.org.uk/page/charitable_activities</a:t>
            </a:r>
          </a:p>
        </p:txBody>
      </p:sp>
      <p:pic>
        <p:nvPicPr>
          <p:cNvPr id="7782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268413"/>
            <a:ext cx="2665412"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2" descr="CAAS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1414463"/>
            <a:ext cx="2032000"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30738" y="1574800"/>
            <a:ext cx="2173287"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883075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260350"/>
            <a:ext cx="8794750" cy="1143000"/>
          </a:xfrm>
        </p:spPr>
        <p:txBody>
          <a:bodyPr/>
          <a:lstStyle/>
          <a:p>
            <a:pPr algn="r">
              <a:defRPr/>
            </a:pPr>
            <a:r>
              <a:rPr lang="en-GB" b="1" dirty="0">
                <a:latin typeface="Calibri" panose="020F0502020204030204" pitchFamily="34" charset="0"/>
              </a:rPr>
              <a:t>The Savoy Educational Trust</a:t>
            </a:r>
            <a:r>
              <a:rPr lang="en-GB" dirty="0">
                <a:latin typeface="Calibri" panose="020F0502020204030204" pitchFamily="34" charset="0"/>
              </a:rPr>
              <a:t> </a:t>
            </a:r>
          </a:p>
        </p:txBody>
      </p:sp>
      <p:sp>
        <p:nvSpPr>
          <p:cNvPr id="3" name="Content Placeholder 2"/>
          <p:cNvSpPr>
            <a:spLocks noGrp="1"/>
          </p:cNvSpPr>
          <p:nvPr>
            <p:ph idx="1"/>
          </p:nvPr>
        </p:nvSpPr>
        <p:spPr>
          <a:xfrm>
            <a:off x="500063" y="1500188"/>
            <a:ext cx="8229600" cy="4525962"/>
          </a:xfrm>
        </p:spPr>
        <p:txBody>
          <a:bodyPr/>
          <a:lstStyle/>
          <a:p>
            <a:pPr marL="0" indent="0" algn="r">
              <a:buFont typeface="Arial" charset="0"/>
              <a:buNone/>
              <a:defRPr/>
            </a:pPr>
            <a:r>
              <a:rPr lang="en-GB" dirty="0" smtClean="0">
                <a:solidFill>
                  <a:schemeClr val="tx1">
                    <a:lumMod val="60000"/>
                    <a:lumOff val="40000"/>
                  </a:schemeClr>
                </a:solidFill>
              </a:rPr>
              <a:t>....</a:t>
            </a:r>
            <a:r>
              <a:rPr lang="en-GB" dirty="0" smtClean="0">
                <a:solidFill>
                  <a:schemeClr val="tx1">
                    <a:lumMod val="60000"/>
                    <a:lumOff val="40000"/>
                  </a:schemeClr>
                </a:solidFill>
                <a:latin typeface="Calibri" panose="020F0502020204030204" pitchFamily="34" charset="0"/>
              </a:rPr>
              <a:t>aims to </a:t>
            </a:r>
            <a:r>
              <a:rPr lang="en-GB" dirty="0">
                <a:solidFill>
                  <a:schemeClr val="tx1">
                    <a:lumMod val="60000"/>
                    <a:lumOff val="40000"/>
                  </a:schemeClr>
                </a:solidFill>
                <a:latin typeface="Calibri" panose="020F0502020204030204" pitchFamily="34" charset="0"/>
              </a:rPr>
              <a:t>advance </a:t>
            </a:r>
            <a:r>
              <a:rPr lang="en-GB" dirty="0" smtClean="0">
                <a:solidFill>
                  <a:schemeClr val="tx1">
                    <a:lumMod val="60000"/>
                    <a:lumOff val="40000"/>
                  </a:schemeClr>
                </a:solidFill>
                <a:latin typeface="Calibri" panose="020F0502020204030204" pitchFamily="34" charset="0"/>
              </a:rPr>
              <a:t>and</a:t>
            </a:r>
          </a:p>
          <a:p>
            <a:pPr marL="0" indent="0" algn="r">
              <a:buFont typeface="Arial" charset="0"/>
              <a:buNone/>
              <a:defRPr/>
            </a:pPr>
            <a:r>
              <a:rPr lang="en-GB" dirty="0" smtClean="0">
                <a:solidFill>
                  <a:schemeClr val="tx1">
                    <a:lumMod val="60000"/>
                    <a:lumOff val="40000"/>
                  </a:schemeClr>
                </a:solidFill>
                <a:latin typeface="Calibri" panose="020F0502020204030204" pitchFamily="34" charset="0"/>
              </a:rPr>
              <a:t> </a:t>
            </a:r>
            <a:r>
              <a:rPr lang="en-GB" dirty="0">
                <a:solidFill>
                  <a:schemeClr val="tx1">
                    <a:lumMod val="60000"/>
                    <a:lumOff val="40000"/>
                  </a:schemeClr>
                </a:solidFill>
                <a:latin typeface="Calibri" panose="020F0502020204030204" pitchFamily="34" charset="0"/>
              </a:rPr>
              <a:t>develop education, </a:t>
            </a:r>
            <a:endParaRPr lang="en-GB" dirty="0" smtClean="0">
              <a:solidFill>
                <a:schemeClr val="tx1">
                  <a:lumMod val="60000"/>
                  <a:lumOff val="40000"/>
                </a:schemeClr>
              </a:solidFill>
              <a:latin typeface="Calibri" panose="020F0502020204030204" pitchFamily="34" charset="0"/>
            </a:endParaRPr>
          </a:p>
          <a:p>
            <a:pPr marL="0" indent="0" algn="r">
              <a:buFont typeface="Arial" charset="0"/>
              <a:buNone/>
              <a:defRPr/>
            </a:pPr>
            <a:r>
              <a:rPr lang="en-GB" dirty="0" smtClean="0">
                <a:solidFill>
                  <a:schemeClr val="tx1">
                    <a:lumMod val="60000"/>
                    <a:lumOff val="40000"/>
                  </a:schemeClr>
                </a:solidFill>
                <a:latin typeface="Calibri" panose="020F0502020204030204" pitchFamily="34" charset="0"/>
              </a:rPr>
              <a:t>training </a:t>
            </a:r>
            <a:r>
              <a:rPr lang="en-GB" dirty="0">
                <a:solidFill>
                  <a:schemeClr val="tx1">
                    <a:lumMod val="60000"/>
                    <a:lumOff val="40000"/>
                  </a:schemeClr>
                </a:solidFill>
                <a:latin typeface="Calibri" panose="020F0502020204030204" pitchFamily="34" charset="0"/>
              </a:rPr>
              <a:t>and </a:t>
            </a:r>
            <a:endParaRPr lang="en-GB" dirty="0" smtClean="0">
              <a:solidFill>
                <a:schemeClr val="tx1">
                  <a:lumMod val="60000"/>
                  <a:lumOff val="40000"/>
                </a:schemeClr>
              </a:solidFill>
              <a:latin typeface="Calibri" panose="020F0502020204030204" pitchFamily="34" charset="0"/>
            </a:endParaRPr>
          </a:p>
          <a:p>
            <a:pPr marL="0" indent="0" algn="r">
              <a:buFont typeface="Arial" charset="0"/>
              <a:buNone/>
              <a:defRPr/>
            </a:pPr>
            <a:r>
              <a:rPr lang="en-GB" dirty="0" smtClean="0">
                <a:solidFill>
                  <a:schemeClr val="tx1">
                    <a:lumMod val="60000"/>
                    <a:lumOff val="40000"/>
                  </a:schemeClr>
                </a:solidFill>
                <a:latin typeface="Calibri" panose="020F0502020204030204" pitchFamily="34" charset="0"/>
              </a:rPr>
              <a:t>qualifications </a:t>
            </a:r>
            <a:r>
              <a:rPr lang="en-GB" dirty="0">
                <a:solidFill>
                  <a:schemeClr val="tx1">
                    <a:lumMod val="60000"/>
                    <a:lumOff val="40000"/>
                  </a:schemeClr>
                </a:solidFill>
                <a:latin typeface="Calibri" panose="020F0502020204030204" pitchFamily="34" charset="0"/>
              </a:rPr>
              <a:t>within </a:t>
            </a:r>
            <a:endParaRPr lang="en-GB" dirty="0" smtClean="0">
              <a:solidFill>
                <a:schemeClr val="tx1">
                  <a:lumMod val="60000"/>
                  <a:lumOff val="40000"/>
                </a:schemeClr>
              </a:solidFill>
              <a:latin typeface="Calibri" panose="020F0502020204030204" pitchFamily="34" charset="0"/>
            </a:endParaRPr>
          </a:p>
          <a:p>
            <a:pPr marL="0" indent="0" algn="r">
              <a:buFont typeface="Arial" charset="0"/>
              <a:buNone/>
              <a:defRPr/>
            </a:pPr>
            <a:r>
              <a:rPr lang="en-GB" dirty="0" smtClean="0">
                <a:solidFill>
                  <a:schemeClr val="tx1">
                    <a:lumMod val="60000"/>
                    <a:lumOff val="40000"/>
                  </a:schemeClr>
                </a:solidFill>
                <a:latin typeface="Calibri" panose="020F0502020204030204" pitchFamily="34" charset="0"/>
              </a:rPr>
              <a:t>the </a:t>
            </a:r>
            <a:r>
              <a:rPr lang="en-GB" dirty="0">
                <a:solidFill>
                  <a:schemeClr val="tx1">
                    <a:lumMod val="60000"/>
                    <a:lumOff val="40000"/>
                  </a:schemeClr>
                </a:solidFill>
                <a:latin typeface="Calibri" panose="020F0502020204030204" pitchFamily="34" charset="0"/>
              </a:rPr>
              <a:t>hospitality </a:t>
            </a:r>
            <a:r>
              <a:rPr lang="en-GB" dirty="0" smtClean="0">
                <a:solidFill>
                  <a:schemeClr val="tx1">
                    <a:lumMod val="60000"/>
                    <a:lumOff val="40000"/>
                  </a:schemeClr>
                </a:solidFill>
                <a:latin typeface="Calibri" panose="020F0502020204030204" pitchFamily="34" charset="0"/>
              </a:rPr>
              <a:t>industry.</a:t>
            </a:r>
            <a:endParaRPr lang="en-GB" sz="2600" dirty="0" smtClean="0">
              <a:latin typeface="Calibri" panose="020F0502020204030204" pitchFamily="34" charset="0"/>
            </a:endParaRPr>
          </a:p>
          <a:p>
            <a:pPr marL="0" indent="0">
              <a:buFont typeface="Arial" charset="0"/>
              <a:buNone/>
              <a:defRPr/>
            </a:pPr>
            <a:endParaRPr lang="en-GB" sz="2600" dirty="0">
              <a:latin typeface="Calibri" panose="020F0502020204030204" pitchFamily="34" charset="0"/>
            </a:endParaRPr>
          </a:p>
          <a:p>
            <a:pPr marL="0" indent="0" algn="ctr">
              <a:buFont typeface="Arial" charset="0"/>
              <a:buNone/>
              <a:defRPr/>
            </a:pPr>
            <a:r>
              <a:rPr lang="en-GB" sz="2600" dirty="0" smtClean="0">
                <a:latin typeface="Calibri" panose="020F0502020204030204" pitchFamily="34" charset="0"/>
              </a:rPr>
              <a:t>http</a:t>
            </a:r>
            <a:r>
              <a:rPr lang="en-GB" sz="2600" dirty="0">
                <a:latin typeface="Calibri" panose="020F0502020204030204" pitchFamily="34" charset="0"/>
              </a:rPr>
              <a:t>://www.savoyeducationaltrust.org.uk/grants.cfm</a:t>
            </a:r>
          </a:p>
        </p:txBody>
      </p:sp>
      <p:pic>
        <p:nvPicPr>
          <p:cNvPr id="4" name="Picture 3"/>
          <p:cNvPicPr>
            <a:picLocks noChangeAspect="1"/>
          </p:cNvPicPr>
          <p:nvPr/>
        </p:nvPicPr>
        <p:blipFill>
          <a:blip r:embed="rId2"/>
          <a:stretch>
            <a:fillRect/>
          </a:stretch>
        </p:blipFill>
        <p:spPr>
          <a:xfrm>
            <a:off x="179388" y="1298575"/>
            <a:ext cx="4465637" cy="1751013"/>
          </a:xfrm>
          <a:prstGeom prst="rect">
            <a:avLst/>
          </a:prstGeom>
          <a:ln>
            <a:solidFill>
              <a:schemeClr val="accent4">
                <a:lumMod val="75000"/>
              </a:schemeClr>
            </a:solidFill>
          </a:ln>
        </p:spPr>
      </p:pic>
    </p:spTree>
    <p:extLst>
      <p:ext uri="{BB962C8B-B14F-4D97-AF65-F5344CB8AC3E}">
        <p14:creationId xmlns:p14="http://schemas.microsoft.com/office/powerpoint/2010/main" val="344199441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258763"/>
            <a:ext cx="8147050" cy="1143000"/>
          </a:xfrm>
        </p:spPr>
        <p:txBody>
          <a:bodyPr>
            <a:normAutofit fontScale="90000"/>
          </a:bodyPr>
          <a:lstStyle/>
          <a:p>
            <a:pPr algn="r">
              <a:defRPr/>
            </a:pPr>
            <a:r>
              <a:rPr lang="en-GB" b="1" dirty="0" smtClean="0"/>
              <a:t/>
            </a:r>
            <a:br>
              <a:rPr lang="en-GB" b="1" dirty="0" smtClean="0"/>
            </a:br>
            <a:r>
              <a:rPr lang="en-GB" b="1" dirty="0" smtClean="0">
                <a:latin typeface="Calibri" panose="020F0502020204030204" pitchFamily="34" charset="0"/>
              </a:rPr>
              <a:t>The </a:t>
            </a:r>
            <a:r>
              <a:rPr lang="en-GB" b="1" dirty="0">
                <a:latin typeface="Calibri" panose="020F0502020204030204" pitchFamily="34" charset="0"/>
              </a:rPr>
              <a:t>Tesco Charity Trust Community Awards </a:t>
            </a:r>
          </a:p>
        </p:txBody>
      </p:sp>
      <p:sp>
        <p:nvSpPr>
          <p:cNvPr id="3" name="Content Placeholder 2"/>
          <p:cNvSpPr>
            <a:spLocks noGrp="1"/>
          </p:cNvSpPr>
          <p:nvPr>
            <p:ph idx="1"/>
          </p:nvPr>
        </p:nvSpPr>
        <p:spPr>
          <a:xfrm>
            <a:off x="500063" y="1500188"/>
            <a:ext cx="8229600" cy="4525962"/>
          </a:xfrm>
        </p:spPr>
        <p:txBody>
          <a:bodyPr/>
          <a:lstStyle/>
          <a:p>
            <a:pPr marL="0" indent="0">
              <a:buFont typeface="Arial" charset="0"/>
              <a:buNone/>
              <a:defRPr/>
            </a:pPr>
            <a:endParaRPr lang="en-GB" dirty="0" smtClean="0"/>
          </a:p>
          <a:p>
            <a:pPr marL="0" indent="0">
              <a:buFont typeface="Arial" charset="0"/>
              <a:buNone/>
              <a:defRPr/>
            </a:pPr>
            <a:r>
              <a:rPr lang="en-GB" b="1" dirty="0" smtClean="0">
                <a:solidFill>
                  <a:schemeClr val="tx1">
                    <a:lumMod val="60000"/>
                    <a:lumOff val="40000"/>
                  </a:schemeClr>
                </a:solidFill>
              </a:rPr>
              <a:t>Between £500 </a:t>
            </a:r>
            <a:r>
              <a:rPr lang="en-GB" b="1" dirty="0">
                <a:solidFill>
                  <a:schemeClr val="tx1">
                    <a:lumMod val="60000"/>
                    <a:lumOff val="40000"/>
                  </a:schemeClr>
                </a:solidFill>
              </a:rPr>
              <a:t>and £2,500. </a:t>
            </a:r>
          </a:p>
          <a:p>
            <a:pPr marL="0" indent="0">
              <a:buFont typeface="Arial" charset="0"/>
              <a:buNone/>
              <a:defRPr/>
            </a:pPr>
            <a:endParaRPr lang="en-GB" dirty="0" smtClean="0"/>
          </a:p>
          <a:p>
            <a:pPr marL="0" indent="0">
              <a:buFont typeface="Arial" charset="0"/>
              <a:buNone/>
              <a:defRPr/>
            </a:pPr>
            <a:r>
              <a:rPr lang="en-GB" dirty="0" smtClean="0"/>
              <a:t>‘</a:t>
            </a:r>
            <a:r>
              <a:rPr lang="en-GB" b="1" dirty="0" smtClean="0">
                <a:latin typeface="Calibri" panose="020F0502020204030204" pitchFamily="34" charset="0"/>
              </a:rPr>
              <a:t>practical </a:t>
            </a:r>
            <a:r>
              <a:rPr lang="en-GB" b="1" dirty="0">
                <a:latin typeface="Calibri" panose="020F0502020204030204" pitchFamily="34" charset="0"/>
              </a:rPr>
              <a:t>benefits, such as equipment and resources for projects that directly benefit health, sustainability or opportunities for </a:t>
            </a:r>
            <a:r>
              <a:rPr lang="en-GB" b="1" dirty="0">
                <a:solidFill>
                  <a:schemeClr val="tx1">
                    <a:lumMod val="60000"/>
                    <a:lumOff val="40000"/>
                  </a:schemeClr>
                </a:solidFill>
                <a:latin typeface="Calibri" panose="020F0502020204030204" pitchFamily="34" charset="0"/>
              </a:rPr>
              <a:t>young </a:t>
            </a:r>
            <a:r>
              <a:rPr lang="en-GB" b="1" dirty="0" smtClean="0">
                <a:solidFill>
                  <a:schemeClr val="tx1">
                    <a:lumMod val="60000"/>
                    <a:lumOff val="40000"/>
                  </a:schemeClr>
                </a:solidFill>
                <a:latin typeface="Calibri" panose="020F0502020204030204" pitchFamily="34" charset="0"/>
              </a:rPr>
              <a:t>people’</a:t>
            </a:r>
            <a:endParaRPr lang="en-GB" b="1" dirty="0">
              <a:latin typeface="Calibri" panose="020F0502020204030204" pitchFamily="34" charset="0"/>
            </a:endParaRPr>
          </a:p>
        </p:txBody>
      </p:sp>
      <p:pic>
        <p:nvPicPr>
          <p:cNvPr id="7987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163" y="398463"/>
            <a:ext cx="8651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5732463"/>
            <a:ext cx="38290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165335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39750" y="115888"/>
            <a:ext cx="8147050" cy="1930400"/>
          </a:xfrm>
        </p:spPr>
        <p:txBody>
          <a:bodyPr>
            <a:normAutofit fontScale="90000"/>
          </a:bodyPr>
          <a:lstStyle/>
          <a:p>
            <a:pPr algn="ctr" eaLnBrk="1" hangingPunct="1">
              <a:defRPr/>
            </a:pPr>
            <a:r>
              <a:rPr lang="en-GB" altLang="en-US" sz="4800" b="1" dirty="0" smtClean="0">
                <a:solidFill>
                  <a:schemeClr val="accent4"/>
                </a:solidFill>
                <a:latin typeface="Wire One" pitchFamily="2" charset="0"/>
              </a:rPr>
              <a:t/>
            </a:r>
            <a:br>
              <a:rPr lang="en-GB" altLang="en-US" sz="4800" b="1" dirty="0" smtClean="0">
                <a:solidFill>
                  <a:schemeClr val="accent4"/>
                </a:solidFill>
                <a:latin typeface="Wire One" pitchFamily="2" charset="0"/>
              </a:rPr>
            </a:br>
            <a:r>
              <a:rPr lang="en-GB" altLang="en-US" sz="6000" b="1" dirty="0">
                <a:solidFill>
                  <a:schemeClr val="tx1">
                    <a:lumMod val="60000"/>
                    <a:lumOff val="40000"/>
                  </a:schemeClr>
                </a:solidFill>
                <a:latin typeface="Calibri" panose="020F0502020204030204" pitchFamily="34" charset="0"/>
              </a:rPr>
              <a:t>C</a:t>
            </a:r>
            <a:r>
              <a:rPr lang="en-GB" altLang="en-US" sz="6000" b="1" dirty="0" smtClean="0">
                <a:solidFill>
                  <a:schemeClr val="tx1">
                    <a:lumMod val="60000"/>
                    <a:lumOff val="40000"/>
                  </a:schemeClr>
                </a:solidFill>
                <a:latin typeface="Calibri" panose="020F0502020204030204" pitchFamily="34" charset="0"/>
              </a:rPr>
              <a:t>ost</a:t>
            </a:r>
            <a:r>
              <a:rPr lang="en-GB" altLang="en-US" sz="6000" b="1" dirty="0" smtClean="0">
                <a:latin typeface="Calibri" panose="020F0502020204030204" pitchFamily="34" charset="0"/>
              </a:rPr>
              <a:t> of </a:t>
            </a:r>
            <a:r>
              <a:rPr lang="en-GB" altLang="en-US" sz="6000" b="1" dirty="0">
                <a:latin typeface="Calibri" panose="020F0502020204030204" pitchFamily="34" charset="0"/>
              </a:rPr>
              <a:t>the </a:t>
            </a:r>
            <a:r>
              <a:rPr lang="en-GB" altLang="en-US" sz="6000" b="1" dirty="0" smtClean="0">
                <a:latin typeface="Calibri" panose="020F0502020204030204" pitchFamily="34" charset="0"/>
              </a:rPr>
              <a:t>Equipment</a:t>
            </a:r>
            <a:r>
              <a:rPr lang="en-GB" altLang="en-US" sz="6000" b="1" dirty="0">
                <a:latin typeface="Calibri" panose="020F0502020204030204" pitchFamily="34" charset="0"/>
              </a:rPr>
              <a:t>. </a:t>
            </a:r>
            <a:br>
              <a:rPr lang="en-GB" altLang="en-US" sz="6000" b="1" dirty="0">
                <a:latin typeface="Calibri" panose="020F0502020204030204" pitchFamily="34" charset="0"/>
              </a:rPr>
            </a:br>
            <a:endParaRPr lang="en-GB" altLang="en-US" sz="6000" b="1" dirty="0" smtClean="0">
              <a:latin typeface="Calibri" panose="020F0502020204030204" pitchFamily="34" charset="0"/>
            </a:endParaRPr>
          </a:p>
        </p:txBody>
      </p:sp>
      <p:sp>
        <p:nvSpPr>
          <p:cNvPr id="10243" name="Content Placeholder 2"/>
          <p:cNvSpPr>
            <a:spLocks noGrp="1"/>
          </p:cNvSpPr>
          <p:nvPr>
            <p:ph idx="1"/>
          </p:nvPr>
        </p:nvSpPr>
        <p:spPr>
          <a:xfrm>
            <a:off x="395288" y="1484313"/>
            <a:ext cx="8229600" cy="3749675"/>
          </a:xfrm>
        </p:spPr>
        <p:txBody>
          <a:bodyPr>
            <a:normAutofit lnSpcReduction="10000"/>
          </a:bodyPr>
          <a:lstStyle/>
          <a:p>
            <a:pPr eaLnBrk="1" hangingPunct="1">
              <a:buFont typeface="Arial" charset="0"/>
              <a:buChar char="•"/>
              <a:defRPr/>
            </a:pPr>
            <a:r>
              <a:rPr lang="en-GB" altLang="en-US" b="1" dirty="0">
                <a:solidFill>
                  <a:srgbClr val="604A7B"/>
                </a:solidFill>
                <a:latin typeface="Calibri" panose="020F0502020204030204" pitchFamily="34" charset="0"/>
              </a:rPr>
              <a:t>Is it </a:t>
            </a:r>
            <a:r>
              <a:rPr lang="en-GB" altLang="en-US" b="1" dirty="0">
                <a:solidFill>
                  <a:schemeClr val="tx1">
                    <a:lumMod val="60000"/>
                    <a:lumOff val="40000"/>
                  </a:schemeClr>
                </a:solidFill>
                <a:latin typeface="Calibri" panose="020F0502020204030204" pitchFamily="34" charset="0"/>
              </a:rPr>
              <a:t>expensive or low cost</a:t>
            </a:r>
            <a:r>
              <a:rPr lang="en-GB" altLang="en-US" b="1" dirty="0">
                <a:solidFill>
                  <a:srgbClr val="604A7B"/>
                </a:solidFill>
                <a:latin typeface="Calibri" panose="020F0502020204030204" pitchFamily="34" charset="0"/>
              </a:rPr>
              <a:t>?</a:t>
            </a:r>
          </a:p>
          <a:p>
            <a:pPr eaLnBrk="1" hangingPunct="1">
              <a:buFont typeface="Arial" charset="0"/>
              <a:buChar char="•"/>
              <a:defRPr/>
            </a:pPr>
            <a:r>
              <a:rPr lang="en-GB" altLang="en-US" b="1" dirty="0" smtClean="0">
                <a:solidFill>
                  <a:srgbClr val="604A7B"/>
                </a:solidFill>
                <a:latin typeface="Calibri" panose="020F0502020204030204" pitchFamily="34" charset="0"/>
              </a:rPr>
              <a:t>Is </a:t>
            </a:r>
            <a:r>
              <a:rPr lang="en-GB" altLang="en-US" b="1" dirty="0">
                <a:solidFill>
                  <a:srgbClr val="604A7B"/>
                </a:solidFill>
                <a:latin typeface="Calibri" panose="020F0502020204030204" pitchFamily="34" charset="0"/>
              </a:rPr>
              <a:t>it a </a:t>
            </a:r>
            <a:r>
              <a:rPr lang="en-GB" altLang="en-US" b="1" dirty="0">
                <a:solidFill>
                  <a:schemeClr val="tx1">
                    <a:lumMod val="60000"/>
                    <a:lumOff val="40000"/>
                  </a:schemeClr>
                </a:solidFill>
                <a:latin typeface="Calibri" panose="020F0502020204030204" pitchFamily="34" charset="0"/>
              </a:rPr>
              <a:t>long </a:t>
            </a:r>
            <a:r>
              <a:rPr lang="en-GB" altLang="en-US" b="1" dirty="0" smtClean="0">
                <a:solidFill>
                  <a:schemeClr val="tx1">
                    <a:lumMod val="60000"/>
                    <a:lumOff val="40000"/>
                  </a:schemeClr>
                </a:solidFill>
                <a:latin typeface="Calibri" panose="020F0502020204030204" pitchFamily="34" charset="0"/>
              </a:rPr>
              <a:t>term/short term </a:t>
            </a:r>
            <a:r>
              <a:rPr lang="en-GB" altLang="en-US" b="1" dirty="0" smtClean="0">
                <a:solidFill>
                  <a:srgbClr val="604A7B"/>
                </a:solidFill>
                <a:latin typeface="Calibri" panose="020F0502020204030204" pitchFamily="34" charset="0"/>
              </a:rPr>
              <a:t>investment? </a:t>
            </a:r>
          </a:p>
          <a:p>
            <a:pPr lvl="2" eaLnBrk="1" hangingPunct="1">
              <a:buFont typeface="Arial" charset="0"/>
              <a:buChar char="•"/>
              <a:defRPr/>
            </a:pPr>
            <a:r>
              <a:rPr lang="en-GB" altLang="en-US" sz="3200" dirty="0" smtClean="0">
                <a:solidFill>
                  <a:srgbClr val="604A7B"/>
                </a:solidFill>
                <a:latin typeface="Calibri" panose="020F0502020204030204" pitchFamily="34" charset="0"/>
              </a:rPr>
              <a:t>Average out the cost per year </a:t>
            </a:r>
          </a:p>
          <a:p>
            <a:pPr eaLnBrk="1" hangingPunct="1">
              <a:buFont typeface="Arial" charset="0"/>
              <a:buChar char="•"/>
              <a:defRPr/>
            </a:pPr>
            <a:r>
              <a:rPr lang="en-GB" altLang="en-US" b="1" dirty="0">
                <a:solidFill>
                  <a:schemeClr val="tx1">
                    <a:lumMod val="60000"/>
                    <a:lumOff val="40000"/>
                  </a:schemeClr>
                </a:solidFill>
                <a:latin typeface="Calibri" panose="020F0502020204030204" pitchFamily="34" charset="0"/>
              </a:rPr>
              <a:t>Cost per pupil </a:t>
            </a:r>
          </a:p>
          <a:p>
            <a:pPr lvl="2" eaLnBrk="1" hangingPunct="1">
              <a:buFont typeface="Arial" charset="0"/>
              <a:buChar char="•"/>
              <a:defRPr/>
            </a:pPr>
            <a:r>
              <a:rPr lang="en-GB" altLang="en-US" sz="3200" dirty="0">
                <a:solidFill>
                  <a:srgbClr val="604A7B"/>
                </a:solidFill>
                <a:latin typeface="Calibri" panose="020F0502020204030204" pitchFamily="34" charset="0"/>
              </a:rPr>
              <a:t>using the equipment in 1 year.  </a:t>
            </a:r>
          </a:p>
          <a:p>
            <a:pPr eaLnBrk="1" hangingPunct="1">
              <a:buFont typeface="Arial" charset="0"/>
              <a:buChar char="•"/>
              <a:defRPr/>
            </a:pPr>
            <a:r>
              <a:rPr lang="en-GB" altLang="en-US" b="1" dirty="0" smtClean="0">
                <a:solidFill>
                  <a:srgbClr val="604A7B"/>
                </a:solidFill>
                <a:latin typeface="Calibri" panose="020F0502020204030204" pitchFamily="34" charset="0"/>
              </a:rPr>
              <a:t>Are there any </a:t>
            </a:r>
            <a:r>
              <a:rPr lang="en-GB" altLang="en-US" b="1" dirty="0" smtClean="0">
                <a:solidFill>
                  <a:schemeClr val="tx1">
                    <a:lumMod val="60000"/>
                    <a:lumOff val="40000"/>
                  </a:schemeClr>
                </a:solidFill>
                <a:latin typeface="Calibri" panose="020F0502020204030204" pitchFamily="34" charset="0"/>
              </a:rPr>
              <a:t>hidden</a:t>
            </a:r>
            <a:r>
              <a:rPr lang="en-GB" altLang="en-US" b="1" dirty="0" smtClean="0">
                <a:solidFill>
                  <a:srgbClr val="604A7B"/>
                </a:solidFill>
                <a:latin typeface="Calibri" panose="020F0502020204030204" pitchFamily="34" charset="0"/>
              </a:rPr>
              <a:t> costs?  </a:t>
            </a:r>
          </a:p>
          <a:p>
            <a:pPr lvl="2" eaLnBrk="1" hangingPunct="1">
              <a:buFont typeface="Arial" charset="0"/>
              <a:buChar char="•"/>
              <a:defRPr/>
            </a:pPr>
            <a:r>
              <a:rPr lang="en-GB" altLang="en-US" sz="3200" dirty="0" smtClean="0">
                <a:solidFill>
                  <a:srgbClr val="604A7B"/>
                </a:solidFill>
                <a:latin typeface="Calibri" panose="020F0502020204030204" pitchFamily="34" charset="0"/>
              </a:rPr>
              <a:t>Specialised maintenance, consumables </a:t>
            </a:r>
          </a:p>
          <a:p>
            <a:pPr eaLnBrk="1" hangingPunct="1">
              <a:buFont typeface="Arial" charset="0"/>
              <a:buChar char="•"/>
              <a:defRPr/>
            </a:pPr>
            <a:endParaRPr lang="en-GB" altLang="en-US" b="1" dirty="0" smtClean="0">
              <a:solidFill>
                <a:srgbClr val="604A7B"/>
              </a:solidFill>
              <a:latin typeface="Wire One" pitchFamily="2" charset="0"/>
            </a:endParaRPr>
          </a:p>
        </p:txBody>
      </p:sp>
    </p:spTree>
    <p:extLst>
      <p:ext uri="{BB962C8B-B14F-4D97-AF65-F5344CB8AC3E}">
        <p14:creationId xmlns:p14="http://schemas.microsoft.com/office/powerpoint/2010/main" val="246885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additive="base">
                                        <p:cTn id="13"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 calcmode="lin" valueType="num">
                                      <p:cBhvr additive="base">
                                        <p:cTn id="17"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243">
                                            <p:txEl>
                                              <p:pRg st="3" end="3"/>
                                            </p:txEl>
                                          </p:spTgt>
                                        </p:tgtEl>
                                        <p:attrNameLst>
                                          <p:attrName>style.visibility</p:attrName>
                                        </p:attrNameLst>
                                      </p:cBhvr>
                                      <p:to>
                                        <p:strVal val="visible"/>
                                      </p:to>
                                    </p:set>
                                    <p:anim calcmode="lin" valueType="num">
                                      <p:cBhvr additive="base">
                                        <p:cTn id="23"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24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243">
                                            <p:txEl>
                                              <p:pRg st="4" end="4"/>
                                            </p:txEl>
                                          </p:spTgt>
                                        </p:tgtEl>
                                        <p:attrNameLst>
                                          <p:attrName>style.visibility</p:attrName>
                                        </p:attrNameLst>
                                      </p:cBhvr>
                                      <p:to>
                                        <p:strVal val="visible"/>
                                      </p:to>
                                    </p:set>
                                    <p:anim calcmode="lin" valueType="num">
                                      <p:cBhvr additive="base">
                                        <p:cTn id="27" dur="5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2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243">
                                            <p:txEl>
                                              <p:pRg st="5" end="5"/>
                                            </p:txEl>
                                          </p:spTgt>
                                        </p:tgtEl>
                                        <p:attrNameLst>
                                          <p:attrName>style.visibility</p:attrName>
                                        </p:attrNameLst>
                                      </p:cBhvr>
                                      <p:to>
                                        <p:strVal val="visible"/>
                                      </p:to>
                                    </p:set>
                                    <p:anim calcmode="lin" valueType="num">
                                      <p:cBhvr additive="base">
                                        <p:cTn id="33" dur="500" fill="hold"/>
                                        <p:tgtEl>
                                          <p:spTgt spid="1024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24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243">
                                            <p:txEl>
                                              <p:pRg st="6" end="6"/>
                                            </p:txEl>
                                          </p:spTgt>
                                        </p:tgtEl>
                                        <p:attrNameLst>
                                          <p:attrName>style.visibility</p:attrName>
                                        </p:attrNameLst>
                                      </p:cBhvr>
                                      <p:to>
                                        <p:strVal val="visible"/>
                                      </p:to>
                                    </p:set>
                                    <p:anim calcmode="lin" valueType="num">
                                      <p:cBhvr additive="base">
                                        <p:cTn id="37" dur="500" fill="hold"/>
                                        <p:tgtEl>
                                          <p:spTgt spid="1024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24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79388" y="404813"/>
            <a:ext cx="8640762" cy="1143000"/>
          </a:xfrm>
        </p:spPr>
        <p:txBody>
          <a:bodyPr/>
          <a:lstStyle/>
          <a:p>
            <a:pPr algn="ctr" eaLnBrk="1" hangingPunct="1">
              <a:defRPr/>
            </a:pPr>
            <a:r>
              <a:rPr lang="en-GB" altLang="en-US" b="1" dirty="0" smtClean="0">
                <a:solidFill>
                  <a:schemeClr val="tx1">
                    <a:lumMod val="60000"/>
                    <a:lumOff val="40000"/>
                  </a:schemeClr>
                </a:solidFill>
                <a:latin typeface="Calibri" panose="020F0502020204030204" pitchFamily="34" charset="0"/>
              </a:rPr>
              <a:t>No Errors. </a:t>
            </a:r>
            <a:endParaRPr lang="en-GB" altLang="en-US" b="1" dirty="0" smtClean="0">
              <a:latin typeface="Calibri" panose="020F0502020204030204" pitchFamily="34" charset="0"/>
            </a:endParaRPr>
          </a:p>
        </p:txBody>
      </p:sp>
      <p:sp>
        <p:nvSpPr>
          <p:cNvPr id="15363" name="Content Placeholder 2"/>
          <p:cNvSpPr>
            <a:spLocks noGrp="1"/>
          </p:cNvSpPr>
          <p:nvPr>
            <p:ph idx="1"/>
          </p:nvPr>
        </p:nvSpPr>
        <p:spPr>
          <a:xfrm>
            <a:off x="468313" y="1700213"/>
            <a:ext cx="8229600" cy="4525962"/>
          </a:xfrm>
        </p:spPr>
        <p:txBody>
          <a:bodyPr/>
          <a:lstStyle/>
          <a:p>
            <a:pPr eaLnBrk="1" hangingPunct="1">
              <a:buFont typeface="Arial" charset="0"/>
              <a:buChar char="•"/>
              <a:defRPr/>
            </a:pPr>
            <a:r>
              <a:rPr lang="en-GB" altLang="en-US" sz="3600" dirty="0" smtClean="0">
                <a:solidFill>
                  <a:srgbClr val="604A7B"/>
                </a:solidFill>
                <a:latin typeface="Calibri" panose="020F0502020204030204" pitchFamily="34" charset="0"/>
              </a:rPr>
              <a:t>Do check </a:t>
            </a:r>
            <a:r>
              <a:rPr lang="en-GB" altLang="en-US" sz="3600" b="1" dirty="0" smtClean="0">
                <a:solidFill>
                  <a:schemeClr val="tx1">
                    <a:lumMod val="60000"/>
                    <a:lumOff val="40000"/>
                  </a:schemeClr>
                </a:solidFill>
                <a:latin typeface="Calibri" panose="020F0502020204030204" pitchFamily="34" charset="0"/>
              </a:rPr>
              <a:t>grammar and spell</a:t>
            </a:r>
            <a:r>
              <a:rPr lang="en-GB" altLang="en-US" sz="3600" dirty="0">
                <a:solidFill>
                  <a:srgbClr val="604A7B"/>
                </a:solidFill>
                <a:latin typeface="Calibri" panose="020F0502020204030204" pitchFamily="34" charset="0"/>
              </a:rPr>
              <a:t>.</a:t>
            </a:r>
            <a:r>
              <a:rPr lang="en-GB" altLang="en-US" sz="3600" dirty="0" smtClean="0">
                <a:solidFill>
                  <a:srgbClr val="604A7B"/>
                </a:solidFill>
                <a:latin typeface="Calibri" panose="020F0502020204030204" pitchFamily="34" charset="0"/>
              </a:rPr>
              <a:t> </a:t>
            </a:r>
          </a:p>
          <a:p>
            <a:pPr eaLnBrk="1" hangingPunct="1">
              <a:buFont typeface="Arial" charset="0"/>
              <a:buChar char="•"/>
              <a:defRPr/>
            </a:pPr>
            <a:r>
              <a:rPr lang="en-GB" altLang="en-US" sz="3600" dirty="0" smtClean="0">
                <a:solidFill>
                  <a:srgbClr val="604A7B"/>
                </a:solidFill>
                <a:latin typeface="Calibri" panose="020F0502020204030204" pitchFamily="34" charset="0"/>
              </a:rPr>
              <a:t>Read the </a:t>
            </a:r>
            <a:r>
              <a:rPr lang="en-GB" altLang="en-US" sz="3600" b="1" dirty="0" smtClean="0">
                <a:solidFill>
                  <a:srgbClr val="604A7B"/>
                </a:solidFill>
                <a:latin typeface="Calibri" panose="020F0502020204030204" pitchFamily="34" charset="0"/>
              </a:rPr>
              <a:t>letter application </a:t>
            </a:r>
            <a:r>
              <a:rPr lang="en-GB" altLang="en-US" sz="3600" dirty="0" smtClean="0">
                <a:solidFill>
                  <a:srgbClr val="604A7B"/>
                </a:solidFill>
                <a:latin typeface="Calibri" panose="020F0502020204030204" pitchFamily="34" charset="0"/>
              </a:rPr>
              <a:t>form </a:t>
            </a:r>
            <a:r>
              <a:rPr lang="en-GB" altLang="en-US" sz="3600" b="1" dirty="0" smtClean="0">
                <a:solidFill>
                  <a:schemeClr val="tx1">
                    <a:lumMod val="60000"/>
                    <a:lumOff val="40000"/>
                  </a:schemeClr>
                </a:solidFill>
                <a:latin typeface="Calibri" panose="020F0502020204030204" pitchFamily="34" charset="0"/>
              </a:rPr>
              <a:t>aloud.</a:t>
            </a:r>
          </a:p>
          <a:p>
            <a:pPr eaLnBrk="1" hangingPunct="1">
              <a:buFont typeface="Arial" charset="0"/>
              <a:buChar char="•"/>
              <a:defRPr/>
            </a:pPr>
            <a:r>
              <a:rPr lang="en-GB" altLang="en-US" sz="3600" dirty="0" smtClean="0">
                <a:latin typeface="Calibri" panose="020F0502020204030204" pitchFamily="34" charset="0"/>
              </a:rPr>
              <a:t>Ask a</a:t>
            </a:r>
            <a:r>
              <a:rPr lang="en-GB" altLang="en-US" sz="3600" dirty="0" smtClean="0">
                <a:solidFill>
                  <a:schemeClr val="tx1">
                    <a:lumMod val="60000"/>
                    <a:lumOff val="40000"/>
                  </a:schemeClr>
                </a:solidFill>
                <a:latin typeface="Calibri" panose="020F0502020204030204" pitchFamily="34" charset="0"/>
              </a:rPr>
              <a:t> </a:t>
            </a:r>
            <a:r>
              <a:rPr lang="en-GB" altLang="en-US" sz="3600" b="1" dirty="0" smtClean="0">
                <a:solidFill>
                  <a:schemeClr val="tx1">
                    <a:lumMod val="60000"/>
                    <a:lumOff val="40000"/>
                  </a:schemeClr>
                </a:solidFill>
                <a:latin typeface="Calibri" panose="020F0502020204030204" pitchFamily="34" charset="0"/>
              </a:rPr>
              <a:t>colleague/SLT </a:t>
            </a:r>
            <a:r>
              <a:rPr lang="en-GB" altLang="en-US" sz="3600" dirty="0" smtClean="0">
                <a:latin typeface="Calibri" panose="020F0502020204030204" pitchFamily="34" charset="0"/>
              </a:rPr>
              <a:t>to check the application form.  </a:t>
            </a:r>
          </a:p>
          <a:p>
            <a:pPr eaLnBrk="1" hangingPunct="1">
              <a:buFont typeface="Arial" charset="0"/>
              <a:buChar char="•"/>
              <a:defRPr/>
            </a:pPr>
            <a:r>
              <a:rPr lang="en-GB" altLang="en-US" sz="3600" dirty="0" smtClean="0">
                <a:solidFill>
                  <a:schemeClr val="tx1">
                    <a:lumMod val="60000"/>
                    <a:lumOff val="40000"/>
                  </a:schemeClr>
                </a:solidFill>
                <a:latin typeface="Calibri" panose="020F0502020204030204" pitchFamily="34" charset="0"/>
              </a:rPr>
              <a:t>Practice the </a:t>
            </a:r>
            <a:r>
              <a:rPr lang="en-GB" altLang="en-US" sz="3600" b="1" dirty="0" smtClean="0">
                <a:solidFill>
                  <a:schemeClr val="tx1">
                    <a:lumMod val="60000"/>
                    <a:lumOff val="40000"/>
                  </a:schemeClr>
                </a:solidFill>
                <a:latin typeface="Calibri" panose="020F0502020204030204" pitchFamily="34" charset="0"/>
              </a:rPr>
              <a:t>verbal</a:t>
            </a:r>
            <a:r>
              <a:rPr lang="en-GB" altLang="en-US" sz="3600" dirty="0" smtClean="0">
                <a:solidFill>
                  <a:schemeClr val="tx1">
                    <a:lumMod val="60000"/>
                    <a:lumOff val="40000"/>
                  </a:schemeClr>
                </a:solidFill>
                <a:latin typeface="Calibri" panose="020F0502020204030204" pitchFamily="34" charset="0"/>
              </a:rPr>
              <a:t> presentation. </a:t>
            </a:r>
            <a:endParaRPr lang="en-GB" altLang="en-US" sz="3600" dirty="0" smtClean="0">
              <a:solidFill>
                <a:srgbClr val="604A7B"/>
              </a:solidFill>
              <a:latin typeface="Calibri" panose="020F0502020204030204" pitchFamily="34" charset="0"/>
            </a:endParaRPr>
          </a:p>
        </p:txBody>
      </p:sp>
    </p:spTree>
    <p:extLst>
      <p:ext uri="{BB962C8B-B14F-4D97-AF65-F5344CB8AC3E}">
        <p14:creationId xmlns:p14="http://schemas.microsoft.com/office/powerpoint/2010/main" val="264756175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323850" y="476250"/>
            <a:ext cx="8569325" cy="1143000"/>
          </a:xfrm>
        </p:spPr>
        <p:txBody>
          <a:bodyPr>
            <a:normAutofit fontScale="90000"/>
          </a:bodyPr>
          <a:lstStyle/>
          <a:p>
            <a:pPr eaLnBrk="1" hangingPunct="1"/>
            <a:r>
              <a:rPr lang="en-GB" altLang="en-US" sz="6000" b="1" smtClean="0">
                <a:solidFill>
                  <a:srgbClr val="604A7B"/>
                </a:solidFill>
                <a:latin typeface="Wire One" pitchFamily="2" charset="0"/>
              </a:rPr>
              <a:t/>
            </a:r>
            <a:br>
              <a:rPr lang="en-GB" altLang="en-US" sz="6000" b="1" smtClean="0">
                <a:solidFill>
                  <a:srgbClr val="604A7B"/>
                </a:solidFill>
                <a:latin typeface="Wire One" pitchFamily="2" charset="0"/>
              </a:rPr>
            </a:br>
            <a:r>
              <a:rPr lang="en-GB" altLang="en-US" sz="6000" b="1" smtClean="0">
                <a:solidFill>
                  <a:srgbClr val="604A7B"/>
                </a:solidFill>
                <a:latin typeface="Wire One" pitchFamily="2" charset="0"/>
              </a:rPr>
              <a:t/>
            </a:r>
            <a:br>
              <a:rPr lang="en-GB" altLang="en-US" sz="6000" b="1" smtClean="0">
                <a:solidFill>
                  <a:srgbClr val="604A7B"/>
                </a:solidFill>
                <a:latin typeface="Wire One" pitchFamily="2" charset="0"/>
              </a:rPr>
            </a:br>
            <a:r>
              <a:rPr lang="en-GB" altLang="en-US" b="1" smtClean="0">
                <a:solidFill>
                  <a:srgbClr val="604A7B"/>
                </a:solidFill>
                <a:latin typeface="Calibri" panose="020F0502020204030204" pitchFamily="34" charset="0"/>
              </a:rPr>
              <a:t>Presenting to who?</a:t>
            </a:r>
            <a:br>
              <a:rPr lang="en-GB" altLang="en-US" b="1" smtClean="0">
                <a:solidFill>
                  <a:srgbClr val="604A7B"/>
                </a:solidFill>
                <a:latin typeface="Calibri" panose="020F0502020204030204" pitchFamily="34" charset="0"/>
              </a:rPr>
            </a:br>
            <a:r>
              <a:rPr lang="en-GB" altLang="en-US" b="1" smtClean="0">
                <a:solidFill>
                  <a:srgbClr val="604A7B"/>
                </a:solidFill>
                <a:latin typeface="Wire One" pitchFamily="2" charset="0"/>
              </a:rPr>
              <a:t>  </a:t>
            </a:r>
            <a:r>
              <a:rPr lang="en-GB" altLang="en-US" sz="6000" b="1" smtClean="0">
                <a:solidFill>
                  <a:srgbClr val="604A7B"/>
                </a:solidFill>
                <a:latin typeface="Wire One" pitchFamily="2" charset="0"/>
              </a:rPr>
              <a:t/>
            </a:r>
            <a:br>
              <a:rPr lang="en-GB" altLang="en-US" sz="6000" b="1" smtClean="0">
                <a:solidFill>
                  <a:srgbClr val="604A7B"/>
                </a:solidFill>
                <a:latin typeface="Wire One" pitchFamily="2" charset="0"/>
              </a:rPr>
            </a:br>
            <a:r>
              <a:rPr lang="en-GB" altLang="en-US" sz="6000" b="1" smtClean="0">
                <a:solidFill>
                  <a:srgbClr val="604A7B"/>
                </a:solidFill>
                <a:latin typeface="Wire One" pitchFamily="2" charset="0"/>
              </a:rPr>
              <a:t> </a:t>
            </a:r>
          </a:p>
        </p:txBody>
      </p:sp>
      <p:sp>
        <p:nvSpPr>
          <p:cNvPr id="15363" name="Content Placeholder 2"/>
          <p:cNvSpPr>
            <a:spLocks noGrp="1"/>
          </p:cNvSpPr>
          <p:nvPr>
            <p:ph idx="1"/>
          </p:nvPr>
        </p:nvSpPr>
        <p:spPr>
          <a:xfrm>
            <a:off x="374650" y="2060575"/>
            <a:ext cx="8229600" cy="4598988"/>
          </a:xfrm>
        </p:spPr>
        <p:txBody>
          <a:bodyPr/>
          <a:lstStyle/>
          <a:p>
            <a:pPr eaLnBrk="1" hangingPunct="1">
              <a:buFont typeface="Arial" charset="0"/>
              <a:buChar char="•"/>
              <a:defRPr/>
            </a:pPr>
            <a:r>
              <a:rPr lang="en-GB" altLang="en-US" b="1" dirty="0" smtClean="0">
                <a:solidFill>
                  <a:srgbClr val="604A7B"/>
                </a:solidFill>
                <a:latin typeface="Calibri" panose="020F0502020204030204" pitchFamily="34" charset="0"/>
              </a:rPr>
              <a:t>Written document: </a:t>
            </a:r>
            <a:r>
              <a:rPr lang="en-GB" altLang="en-US" b="1" dirty="0" smtClean="0">
                <a:solidFill>
                  <a:schemeClr val="tx1">
                    <a:lumMod val="60000"/>
                    <a:lumOff val="40000"/>
                  </a:schemeClr>
                </a:solidFill>
                <a:latin typeface="Calibri" panose="020F0502020204030204" pitchFamily="34" charset="0"/>
              </a:rPr>
              <a:t>letter/application form.   </a:t>
            </a:r>
            <a:endParaRPr lang="en-GB" altLang="en-US" b="1" dirty="0">
              <a:solidFill>
                <a:schemeClr val="tx1">
                  <a:lumMod val="60000"/>
                  <a:lumOff val="40000"/>
                </a:schemeClr>
              </a:solidFill>
              <a:latin typeface="Calibri" panose="020F0502020204030204" pitchFamily="34" charset="0"/>
            </a:endParaRPr>
          </a:p>
          <a:p>
            <a:pPr eaLnBrk="1" hangingPunct="1">
              <a:buFont typeface="Arial" charset="0"/>
              <a:buChar char="•"/>
              <a:defRPr/>
            </a:pPr>
            <a:r>
              <a:rPr lang="en-GB" altLang="en-US" b="1" dirty="0" smtClean="0">
                <a:solidFill>
                  <a:srgbClr val="604A7B"/>
                </a:solidFill>
                <a:latin typeface="Calibri" panose="020F0502020204030204" pitchFamily="34" charset="0"/>
              </a:rPr>
              <a:t>Verbal presentation: </a:t>
            </a:r>
            <a:r>
              <a:rPr lang="en-GB" altLang="en-US" b="1" dirty="0">
                <a:solidFill>
                  <a:schemeClr val="tx1">
                    <a:lumMod val="60000"/>
                    <a:lumOff val="40000"/>
                  </a:schemeClr>
                </a:solidFill>
                <a:latin typeface="Calibri" panose="020F0502020204030204" pitchFamily="34" charset="0"/>
              </a:rPr>
              <a:t>clear and to the </a:t>
            </a:r>
            <a:r>
              <a:rPr lang="en-GB" altLang="en-US" b="1" dirty="0" smtClean="0">
                <a:solidFill>
                  <a:schemeClr val="tx1">
                    <a:lumMod val="60000"/>
                    <a:lumOff val="40000"/>
                  </a:schemeClr>
                </a:solidFill>
                <a:latin typeface="Calibri" panose="020F0502020204030204" pitchFamily="34" charset="0"/>
              </a:rPr>
              <a:t>point.</a:t>
            </a:r>
          </a:p>
          <a:p>
            <a:pPr eaLnBrk="1" hangingPunct="1">
              <a:buFont typeface="Arial" charset="0"/>
              <a:buChar char="•"/>
              <a:defRPr/>
            </a:pPr>
            <a:r>
              <a:rPr lang="en-GB" altLang="en-US" b="1" dirty="0">
                <a:solidFill>
                  <a:schemeClr val="tx1">
                    <a:lumMod val="60000"/>
                    <a:lumOff val="40000"/>
                  </a:schemeClr>
                </a:solidFill>
                <a:latin typeface="Calibri" panose="020F0502020204030204" pitchFamily="34" charset="0"/>
              </a:rPr>
              <a:t>D</a:t>
            </a:r>
            <a:r>
              <a:rPr lang="en-GB" altLang="en-US" b="1" dirty="0" smtClean="0">
                <a:solidFill>
                  <a:schemeClr val="tx1">
                    <a:lumMod val="60000"/>
                    <a:lumOff val="40000"/>
                  </a:schemeClr>
                </a:solidFill>
                <a:latin typeface="Calibri" panose="020F0502020204030204" pitchFamily="34" charset="0"/>
              </a:rPr>
              <a:t>emonstration</a:t>
            </a:r>
            <a:r>
              <a:rPr lang="en-GB" altLang="en-US" b="1" dirty="0" smtClean="0">
                <a:latin typeface="Calibri" panose="020F0502020204030204" pitchFamily="34" charset="0"/>
              </a:rPr>
              <a:t> of the equipment.</a:t>
            </a:r>
          </a:p>
          <a:p>
            <a:pPr eaLnBrk="1" hangingPunct="1">
              <a:buFont typeface="Arial" charset="0"/>
              <a:buChar char="•"/>
              <a:defRPr/>
            </a:pPr>
            <a:r>
              <a:rPr lang="en-GB" altLang="en-US" b="1" dirty="0" smtClean="0">
                <a:solidFill>
                  <a:schemeClr val="tx1">
                    <a:lumMod val="60000"/>
                    <a:lumOff val="40000"/>
                  </a:schemeClr>
                </a:solidFill>
                <a:latin typeface="Calibri" panose="020F0502020204030204" pitchFamily="34" charset="0"/>
              </a:rPr>
              <a:t>Video</a:t>
            </a:r>
            <a:r>
              <a:rPr lang="en-GB" altLang="en-US" b="1" dirty="0" smtClean="0">
                <a:latin typeface="Calibri" panose="020F0502020204030204" pitchFamily="34" charset="0"/>
              </a:rPr>
              <a:t> of the equipment in use. </a:t>
            </a:r>
            <a:endParaRPr lang="en-GB" altLang="en-US" b="1" dirty="0">
              <a:latin typeface="Calibri" panose="020F0502020204030204" pitchFamily="34" charset="0"/>
            </a:endParaRPr>
          </a:p>
          <a:p>
            <a:pPr eaLnBrk="1" hangingPunct="1">
              <a:buFont typeface="Arial" charset="0"/>
              <a:buChar char="•"/>
              <a:defRPr/>
            </a:pPr>
            <a:endParaRPr lang="en-GB" altLang="en-US" dirty="0" smtClean="0">
              <a:solidFill>
                <a:schemeClr val="tx1">
                  <a:lumMod val="60000"/>
                  <a:lumOff val="40000"/>
                </a:schemeClr>
              </a:solidFill>
              <a:latin typeface="Wire One" pitchFamily="2" charset="0"/>
            </a:endParaRPr>
          </a:p>
          <a:p>
            <a:pPr marL="0" indent="0" eaLnBrk="1" hangingPunct="1">
              <a:buFont typeface="Arial" charset="0"/>
              <a:buNone/>
              <a:defRPr/>
            </a:pPr>
            <a:r>
              <a:rPr lang="en-GB" altLang="en-US" dirty="0" smtClean="0">
                <a:solidFill>
                  <a:schemeClr val="tx1">
                    <a:lumMod val="60000"/>
                    <a:lumOff val="40000"/>
                  </a:schemeClr>
                </a:solidFill>
                <a:latin typeface="Wire One" pitchFamily="2" charset="0"/>
              </a:rPr>
              <a:t> </a:t>
            </a:r>
            <a:endParaRPr lang="en-GB" altLang="en-US" dirty="0" smtClean="0">
              <a:solidFill>
                <a:srgbClr val="604A7B"/>
              </a:solidFill>
              <a:latin typeface="Wire One" pitchFamily="2" charset="0"/>
            </a:endParaRPr>
          </a:p>
        </p:txBody>
      </p:sp>
      <p:pic>
        <p:nvPicPr>
          <p:cNvPr id="82948" name="Picture 1"/>
          <p:cNvPicPr>
            <a:picLocks noChangeAspect="1"/>
          </p:cNvPicPr>
          <p:nvPr/>
        </p:nvPicPr>
        <p:blipFill>
          <a:blip r:embed="rId3">
            <a:extLst>
              <a:ext uri="{28A0092B-C50C-407E-A947-70E740481C1C}">
                <a14:useLocalDpi xmlns:a14="http://schemas.microsoft.com/office/drawing/2010/main" val="0"/>
              </a:ext>
            </a:extLst>
          </a:blip>
          <a:srcRect l="16661" r="8643"/>
          <a:stretch>
            <a:fillRect/>
          </a:stretch>
        </p:blipFill>
        <p:spPr bwMode="auto">
          <a:xfrm>
            <a:off x="5435600" y="333375"/>
            <a:ext cx="316865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406903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274638"/>
            <a:ext cx="8147050" cy="1143000"/>
          </a:xfrm>
        </p:spPr>
        <p:txBody>
          <a:bodyPr>
            <a:normAutofit fontScale="90000"/>
          </a:bodyPr>
          <a:lstStyle/>
          <a:p>
            <a:pPr>
              <a:defRPr/>
            </a:pPr>
            <a:r>
              <a:rPr lang="en-GB" sz="8800" b="1" dirty="0" smtClean="0">
                <a:latin typeface="Wire One"/>
              </a:rPr>
              <a:t/>
            </a:r>
            <a:br>
              <a:rPr lang="en-GB" sz="8800" b="1" dirty="0" smtClean="0">
                <a:latin typeface="Wire One"/>
              </a:rPr>
            </a:br>
            <a:r>
              <a:rPr lang="en-GB" sz="3600" b="1" dirty="0" smtClean="0">
                <a:latin typeface="Calibri" panose="020F0502020204030204" pitchFamily="34" charset="0"/>
              </a:rPr>
              <a:t>Visual Props </a:t>
            </a:r>
            <a:r>
              <a:rPr lang="en-GB" sz="3600" b="1" dirty="0" smtClean="0">
                <a:latin typeface="Wire One"/>
              </a:rPr>
              <a:t/>
            </a:r>
            <a:br>
              <a:rPr lang="en-GB" sz="3600" b="1" dirty="0" smtClean="0">
                <a:latin typeface="Wire One"/>
              </a:rPr>
            </a:br>
            <a:endParaRPr lang="en-GB" sz="3600" b="1" dirty="0">
              <a:latin typeface="Wire One"/>
            </a:endParaRPr>
          </a:p>
        </p:txBody>
      </p:sp>
      <p:sp>
        <p:nvSpPr>
          <p:cNvPr id="3" name="Content Placeholder 2"/>
          <p:cNvSpPr>
            <a:spLocks noGrp="1"/>
          </p:cNvSpPr>
          <p:nvPr>
            <p:ph idx="1"/>
          </p:nvPr>
        </p:nvSpPr>
        <p:spPr>
          <a:xfrm>
            <a:off x="363538" y="1844675"/>
            <a:ext cx="8229600" cy="4525963"/>
          </a:xfrm>
        </p:spPr>
        <p:txBody>
          <a:bodyPr/>
          <a:lstStyle/>
          <a:p>
            <a:pPr lvl="1">
              <a:buFont typeface="Arial" panose="020B0604020202020204" pitchFamily="34" charset="0"/>
              <a:buChar char="•"/>
              <a:defRPr/>
            </a:pPr>
            <a:r>
              <a:rPr lang="en-GB" b="1" dirty="0" smtClean="0">
                <a:solidFill>
                  <a:schemeClr val="tx1">
                    <a:lumMod val="60000"/>
                    <a:lumOff val="40000"/>
                  </a:schemeClr>
                </a:solidFill>
                <a:latin typeface="Calibri" panose="020F0502020204030204" pitchFamily="34" charset="0"/>
              </a:rPr>
              <a:t>Photographs</a:t>
            </a:r>
            <a:r>
              <a:rPr lang="en-GB" b="1" dirty="0" smtClean="0">
                <a:latin typeface="Calibri" panose="020F0502020204030204" pitchFamily="34" charset="0"/>
              </a:rPr>
              <a:t> of improved students outcomes. </a:t>
            </a:r>
          </a:p>
          <a:p>
            <a:pPr marL="457200" lvl="1" indent="0">
              <a:buFont typeface="Arial" charset="0"/>
              <a:buNone/>
              <a:defRPr/>
            </a:pPr>
            <a:r>
              <a:rPr lang="en-GB" b="1" dirty="0" smtClean="0">
                <a:latin typeface="Calibri" panose="020F0502020204030204" pitchFamily="34" charset="0"/>
              </a:rPr>
              <a:t> </a:t>
            </a:r>
          </a:p>
          <a:p>
            <a:pPr lvl="1">
              <a:buFont typeface="Arial" panose="020B0604020202020204" pitchFamily="34" charset="0"/>
              <a:buChar char="•"/>
              <a:defRPr/>
            </a:pPr>
            <a:r>
              <a:rPr lang="en-GB" b="1" dirty="0" smtClean="0">
                <a:solidFill>
                  <a:schemeClr val="tx1">
                    <a:lumMod val="60000"/>
                    <a:lumOff val="40000"/>
                  </a:schemeClr>
                </a:solidFill>
                <a:latin typeface="Calibri" panose="020F0502020204030204" pitchFamily="34" charset="0"/>
              </a:rPr>
              <a:t>Statistics</a:t>
            </a:r>
            <a:r>
              <a:rPr lang="en-GB" b="1" dirty="0" smtClean="0">
                <a:latin typeface="Calibri" panose="020F0502020204030204" pitchFamily="34" charset="0"/>
              </a:rPr>
              <a:t>  i.e. improved GCSE grades by 10%.</a:t>
            </a:r>
          </a:p>
          <a:p>
            <a:pPr marL="457200" lvl="1" indent="0">
              <a:buFont typeface="Arial" charset="0"/>
              <a:buNone/>
              <a:defRPr/>
            </a:pPr>
            <a:r>
              <a:rPr lang="en-GB" b="1" dirty="0" smtClean="0">
                <a:latin typeface="Calibri" panose="020F0502020204030204" pitchFamily="34" charset="0"/>
              </a:rPr>
              <a:t>   </a:t>
            </a:r>
          </a:p>
          <a:p>
            <a:pPr lvl="1">
              <a:buFont typeface="Arial" panose="020B0604020202020204" pitchFamily="34" charset="0"/>
              <a:buChar char="•"/>
              <a:defRPr/>
            </a:pPr>
            <a:r>
              <a:rPr lang="en-GB" b="1" dirty="0" smtClean="0">
                <a:solidFill>
                  <a:schemeClr val="tx1">
                    <a:lumMod val="60000"/>
                    <a:lumOff val="40000"/>
                  </a:schemeClr>
                </a:solidFill>
                <a:latin typeface="Calibri" panose="020F0502020204030204" pitchFamily="34" charset="0"/>
              </a:rPr>
              <a:t>Graphs/charts</a:t>
            </a:r>
            <a:r>
              <a:rPr lang="en-GB" b="1" dirty="0" smtClean="0">
                <a:latin typeface="Calibri" panose="020F0502020204030204" pitchFamily="34" charset="0"/>
              </a:rPr>
              <a:t>  increased attainment. </a:t>
            </a:r>
            <a:endParaRPr lang="en-GB" b="1" dirty="0">
              <a:latin typeface="Calibri" panose="020F0502020204030204" pitchFamily="34" charset="0"/>
            </a:endParaRPr>
          </a:p>
          <a:p>
            <a:pPr marL="0" indent="0">
              <a:buFont typeface="Arial" charset="0"/>
              <a:buNone/>
              <a:defRPr/>
            </a:pPr>
            <a:endParaRPr lang="en-GB" sz="2800" dirty="0">
              <a:latin typeface="Calibri" panose="020F0502020204030204" pitchFamily="34" charset="0"/>
            </a:endParaRPr>
          </a:p>
        </p:txBody>
      </p:sp>
      <p:pic>
        <p:nvPicPr>
          <p:cNvPr id="8499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274638"/>
            <a:ext cx="1077912"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279400"/>
            <a:ext cx="1728788"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75513" y="285750"/>
            <a:ext cx="1724025"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Picture 6"/>
          <p:cNvPicPr>
            <a:picLocks noChangeAspect="1"/>
          </p:cNvPicPr>
          <p:nvPr/>
        </p:nvPicPr>
        <p:blipFill>
          <a:blip r:embed="rId5">
            <a:extLst>
              <a:ext uri="{28A0092B-C50C-407E-A947-70E740481C1C}">
                <a14:useLocalDpi xmlns:a14="http://schemas.microsoft.com/office/drawing/2010/main" val="0"/>
              </a:ext>
            </a:extLst>
          </a:blip>
          <a:srcRect l="15630" t="5788" r="21284" b="5757"/>
          <a:stretch>
            <a:fillRect/>
          </a:stretch>
        </p:blipFill>
        <p:spPr bwMode="auto">
          <a:xfrm>
            <a:off x="6948488" y="3662363"/>
            <a:ext cx="165735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81684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74638"/>
            <a:ext cx="8147050" cy="1143000"/>
          </a:xfrm>
        </p:spPr>
        <p:txBody>
          <a:bodyPr>
            <a:normAutofit fontScale="90000"/>
          </a:bodyPr>
          <a:lstStyle/>
          <a:p>
            <a:pPr algn="ctr">
              <a:defRPr/>
            </a:pPr>
            <a:r>
              <a:rPr lang="en-GB" dirty="0" smtClean="0"/>
              <a:t> </a:t>
            </a:r>
            <a:r>
              <a:rPr lang="en-GB" dirty="0"/>
              <a:t/>
            </a:r>
            <a:br>
              <a:rPr lang="en-GB" dirty="0"/>
            </a:br>
            <a:endParaRPr lang="en-GB" dirty="0"/>
          </a:p>
        </p:txBody>
      </p:sp>
      <p:sp>
        <p:nvSpPr>
          <p:cNvPr id="3" name="Content Placeholder 2"/>
          <p:cNvSpPr>
            <a:spLocks noGrp="1"/>
          </p:cNvSpPr>
          <p:nvPr>
            <p:ph idx="1"/>
          </p:nvPr>
        </p:nvSpPr>
        <p:spPr>
          <a:xfrm>
            <a:off x="500063" y="404813"/>
            <a:ext cx="8229600" cy="5621337"/>
          </a:xfrm>
        </p:spPr>
        <p:txBody>
          <a:bodyPr/>
          <a:lstStyle/>
          <a:p>
            <a:pPr marL="0" indent="0" algn="ctr">
              <a:buFont typeface="Arial" charset="0"/>
              <a:buNone/>
              <a:defRPr/>
            </a:pPr>
            <a:r>
              <a:rPr lang="en-GB" sz="5400" b="1" dirty="0" smtClean="0">
                <a:latin typeface="Calibri" panose="020F0502020204030204" pitchFamily="34" charset="0"/>
              </a:rPr>
              <a:t>Remember..... </a:t>
            </a:r>
          </a:p>
          <a:p>
            <a:pPr>
              <a:buFont typeface="Arial" charset="0"/>
              <a:buChar char="•"/>
              <a:defRPr/>
            </a:pPr>
            <a:endParaRPr lang="en-GB" dirty="0"/>
          </a:p>
          <a:p>
            <a:pPr marL="0" indent="0">
              <a:buFont typeface="Arial" charset="0"/>
              <a:buNone/>
              <a:defRPr/>
            </a:pPr>
            <a:r>
              <a:rPr lang="en-GB" i="1" dirty="0" smtClean="0">
                <a:latin typeface="Wire One"/>
              </a:rPr>
              <a:t>‘</a:t>
            </a:r>
            <a:r>
              <a:rPr lang="en-GB" b="1" i="1" dirty="0" smtClean="0">
                <a:solidFill>
                  <a:schemeClr val="tx1">
                    <a:lumMod val="60000"/>
                    <a:lumOff val="40000"/>
                  </a:schemeClr>
                </a:solidFill>
                <a:latin typeface="Calibri" panose="020F0502020204030204" pitchFamily="34" charset="0"/>
              </a:rPr>
              <a:t>If at first you don’t succeed then try and try again’ .</a:t>
            </a:r>
          </a:p>
          <a:p>
            <a:pPr marL="0" indent="0" algn="ctr">
              <a:buFont typeface="Arial" charset="0"/>
              <a:buNone/>
              <a:defRPr/>
            </a:pPr>
            <a:endParaRPr lang="en-GB" dirty="0"/>
          </a:p>
          <a:p>
            <a:pPr marL="0" indent="0">
              <a:buFont typeface="Arial" charset="0"/>
              <a:buNone/>
              <a:defRPr/>
            </a:pPr>
            <a:r>
              <a:rPr lang="en-GB" dirty="0" smtClean="0"/>
              <a:t>		</a:t>
            </a:r>
            <a:r>
              <a:rPr lang="en-GB" dirty="0"/>
              <a:t> </a:t>
            </a:r>
            <a:r>
              <a:rPr lang="en-GB" dirty="0" smtClean="0"/>
              <a:t>         </a:t>
            </a:r>
          </a:p>
          <a:p>
            <a:pPr marL="0" indent="0">
              <a:buFont typeface="Arial" charset="0"/>
              <a:buNone/>
              <a:defRPr/>
            </a:pPr>
            <a:r>
              <a:rPr lang="en-GB" dirty="0" smtClean="0"/>
              <a:t>W.C. Fields </a:t>
            </a:r>
          </a:p>
        </p:txBody>
      </p:sp>
      <p:pic>
        <p:nvPicPr>
          <p:cNvPr id="8602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2633663"/>
            <a:ext cx="2519363"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19897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22947"/>
            <a:ext cx="9144000" cy="6135053"/>
          </a:xfrm>
          <a:prstGeom prst="rect">
            <a:avLst/>
          </a:prstGeom>
        </p:spPr>
      </p:pic>
      <p:sp>
        <p:nvSpPr>
          <p:cNvPr id="5" name="Title 4"/>
          <p:cNvSpPr>
            <a:spLocks noGrp="1"/>
          </p:cNvSpPr>
          <p:nvPr>
            <p:ph type="title"/>
          </p:nvPr>
        </p:nvSpPr>
        <p:spPr>
          <a:xfrm>
            <a:off x="454702" y="134950"/>
            <a:ext cx="8160438" cy="1143000"/>
          </a:xfrm>
        </p:spPr>
        <p:txBody>
          <a:bodyPr>
            <a:noAutofit/>
          </a:bodyPr>
          <a:lstStyle/>
          <a:p>
            <a:pPr algn="l">
              <a:lnSpc>
                <a:spcPct val="110000"/>
              </a:lnSpc>
            </a:pPr>
            <a:r>
              <a:rPr lang="en-US" sz="6000" b="1" dirty="0" smtClean="0">
                <a:latin typeface="Impact"/>
                <a:cs typeface="Impact"/>
              </a:rPr>
              <a:t>Shoot!</a:t>
            </a:r>
            <a:endParaRPr lang="en-US" sz="6000" b="1" dirty="0">
              <a:latin typeface="Impact"/>
              <a:cs typeface="Impact"/>
            </a:endParaRPr>
          </a:p>
        </p:txBody>
      </p:sp>
    </p:spTree>
    <p:extLst>
      <p:ext uri="{BB962C8B-B14F-4D97-AF65-F5344CB8AC3E}">
        <p14:creationId xmlns:p14="http://schemas.microsoft.com/office/powerpoint/2010/main" val="1422040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20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20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9155113"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25716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68937"/>
            <a:ext cx="9144000" cy="6089063"/>
          </a:xfrm>
          <a:prstGeom prst="rect">
            <a:avLst/>
          </a:prstGeom>
        </p:spPr>
      </p:pic>
      <p:sp>
        <p:nvSpPr>
          <p:cNvPr id="2" name="Title 1"/>
          <p:cNvSpPr>
            <a:spLocks noGrp="1"/>
          </p:cNvSpPr>
          <p:nvPr>
            <p:ph type="ctrTitle"/>
          </p:nvPr>
        </p:nvSpPr>
        <p:spPr>
          <a:xfrm>
            <a:off x="151971" y="599588"/>
            <a:ext cx="8542903" cy="833297"/>
          </a:xfrm>
        </p:spPr>
        <p:txBody>
          <a:bodyPr>
            <a:noAutofit/>
          </a:bodyPr>
          <a:lstStyle/>
          <a:p>
            <a:pPr algn="l"/>
            <a:r>
              <a:rPr lang="en-US" sz="10000" b="1" dirty="0" smtClean="0">
                <a:latin typeface="Century Gothic"/>
                <a:cs typeface="Century Gothic"/>
              </a:rPr>
              <a:t>Headteacher</a:t>
            </a:r>
            <a:endParaRPr lang="en-US" sz="10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4065096405"/>
      </p:ext>
    </p:extLst>
  </p:cSld>
  <p:clrMapOvr>
    <a:masterClrMapping/>
  </p:clrMapOvr>
  <p:transition spd="slow">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 y="0"/>
            <a:ext cx="8834576" cy="6858000"/>
          </a:xfrm>
          <a:prstGeom prst="rect">
            <a:avLst/>
          </a:prstGeom>
        </p:spPr>
      </p:pic>
      <p:sp>
        <p:nvSpPr>
          <p:cNvPr id="2" name="Title 1"/>
          <p:cNvSpPr>
            <a:spLocks noGrp="1"/>
          </p:cNvSpPr>
          <p:nvPr>
            <p:ph type="ctrTitle"/>
          </p:nvPr>
        </p:nvSpPr>
        <p:spPr>
          <a:xfrm>
            <a:off x="252570" y="560118"/>
            <a:ext cx="8542903" cy="833297"/>
          </a:xfrm>
        </p:spPr>
        <p:txBody>
          <a:bodyPr>
            <a:noAutofit/>
          </a:bodyPr>
          <a:lstStyle/>
          <a:p>
            <a:pPr algn="l"/>
            <a:r>
              <a:rPr lang="en-US" sz="5400" b="1" dirty="0" smtClean="0">
                <a:latin typeface="Century Gothic"/>
                <a:cs typeface="Century Gothic"/>
              </a:rPr>
              <a:t>Equipment</a:t>
            </a:r>
            <a:br>
              <a:rPr lang="en-US" sz="5400" b="1" dirty="0" smtClean="0">
                <a:latin typeface="Century Gothic"/>
                <a:cs typeface="Century Gothic"/>
              </a:rPr>
            </a:br>
            <a:r>
              <a:rPr lang="en-US" sz="5400" b="1" dirty="0" err="1" smtClean="0">
                <a:latin typeface="Century Gothic"/>
                <a:cs typeface="Century Gothic"/>
              </a:rPr>
              <a:t>Provison</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606127334"/>
      </p:ext>
    </p:extLst>
  </p:cSld>
  <p:clrMapOvr>
    <a:masterClrMapping/>
  </p:clrMapOvr>
  <p:transition spd="slow">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2231" y="97233"/>
            <a:ext cx="8542903" cy="833297"/>
          </a:xfrm>
        </p:spPr>
        <p:txBody>
          <a:bodyPr>
            <a:noAutofit/>
          </a:bodyPr>
          <a:lstStyle/>
          <a:p>
            <a:pPr algn="l"/>
            <a:r>
              <a:rPr lang="en-US" sz="5400" b="1" dirty="0" smtClean="0">
                <a:latin typeface="Century Gothic"/>
                <a:cs typeface="Century Gothic"/>
              </a:rPr>
              <a:t>Plan, then bid</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3" name="Picture 2"/>
          <p:cNvPicPr>
            <a:picLocks noChangeAspect="1"/>
          </p:cNvPicPr>
          <p:nvPr/>
        </p:nvPicPr>
        <p:blipFill>
          <a:blip r:embed="rId4"/>
          <a:stretch>
            <a:fillRect/>
          </a:stretch>
        </p:blipFill>
        <p:spPr>
          <a:xfrm>
            <a:off x="465429" y="1533781"/>
            <a:ext cx="4609342" cy="3792599"/>
          </a:xfrm>
          <a:prstGeom prst="rect">
            <a:avLst/>
          </a:prstGeom>
        </p:spPr>
      </p:pic>
      <p:pic>
        <p:nvPicPr>
          <p:cNvPr id="4" name="Picture 3"/>
          <p:cNvPicPr>
            <a:picLocks noChangeAspect="1"/>
          </p:cNvPicPr>
          <p:nvPr/>
        </p:nvPicPr>
        <p:blipFill>
          <a:blip r:embed="rId5"/>
          <a:stretch>
            <a:fillRect/>
          </a:stretch>
        </p:blipFill>
        <p:spPr>
          <a:xfrm>
            <a:off x="5367198" y="4040777"/>
            <a:ext cx="3428275" cy="2571206"/>
          </a:xfrm>
          <a:prstGeom prst="rect">
            <a:avLst/>
          </a:prstGeom>
        </p:spPr>
      </p:pic>
    </p:spTree>
    <p:extLst>
      <p:ext uri="{BB962C8B-B14F-4D97-AF65-F5344CB8AC3E}">
        <p14:creationId xmlns:p14="http://schemas.microsoft.com/office/powerpoint/2010/main" val="3606127334"/>
      </p:ext>
    </p:extLst>
  </p:cSld>
  <p:clrMapOvr>
    <a:masterClrMapping/>
  </p:clrMapOvr>
  <p:transition spd="slow">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771" y="2472969"/>
            <a:ext cx="8206014" cy="833297"/>
          </a:xfrm>
        </p:spPr>
        <p:txBody>
          <a:bodyPr>
            <a:noAutofit/>
          </a:bodyPr>
          <a:lstStyle/>
          <a:p>
            <a:pPr algn="l"/>
            <a:r>
              <a:rPr lang="en-US" sz="4500" b="1" dirty="0" smtClean="0">
                <a:solidFill>
                  <a:srgbClr val="000000"/>
                </a:solidFill>
                <a:latin typeface="Century Gothic"/>
                <a:cs typeface="Century Gothic"/>
              </a:rPr>
              <a:t>Costs:</a:t>
            </a:r>
            <a:br>
              <a:rPr lang="en-US" sz="4500" b="1" dirty="0" smtClean="0">
                <a:solidFill>
                  <a:srgbClr val="000000"/>
                </a:solidFill>
                <a:latin typeface="Century Gothic"/>
                <a:cs typeface="Century Gothic"/>
              </a:rPr>
            </a:br>
            <a:r>
              <a:rPr lang="en-US" sz="4500" b="1" dirty="0" smtClean="0">
                <a:solidFill>
                  <a:srgbClr val="000000"/>
                </a:solidFill>
                <a:latin typeface="Century Gothic"/>
                <a:cs typeface="Century Gothic"/>
              </a:rPr>
              <a:t/>
            </a:r>
            <a:br>
              <a:rPr lang="en-US" sz="4500" b="1" dirty="0" smtClean="0">
                <a:solidFill>
                  <a:srgbClr val="000000"/>
                </a:solidFill>
                <a:latin typeface="Century Gothic"/>
                <a:cs typeface="Century Gothic"/>
              </a:rPr>
            </a:br>
            <a:r>
              <a:rPr lang="en-US" sz="3500" b="1" dirty="0" smtClean="0">
                <a:solidFill>
                  <a:srgbClr val="000000"/>
                </a:solidFill>
                <a:latin typeface="Century Gothic"/>
                <a:cs typeface="Century Gothic"/>
              </a:rPr>
              <a:t>Per child.</a:t>
            </a:r>
            <a:br>
              <a:rPr lang="en-US" sz="3500" b="1" dirty="0" smtClean="0">
                <a:solidFill>
                  <a:srgbClr val="000000"/>
                </a:solidFill>
                <a:latin typeface="Century Gothic"/>
                <a:cs typeface="Century Gothic"/>
              </a:rPr>
            </a:br>
            <a:r>
              <a:rPr lang="en-US" sz="3500" b="1" dirty="0" smtClean="0">
                <a:solidFill>
                  <a:srgbClr val="000000"/>
                </a:solidFill>
                <a:latin typeface="Century Gothic"/>
                <a:cs typeface="Century Gothic"/>
              </a:rPr>
              <a:t>Per lesson / term.</a:t>
            </a:r>
            <a:br>
              <a:rPr lang="en-US" sz="3500" b="1" dirty="0" smtClean="0">
                <a:solidFill>
                  <a:srgbClr val="000000"/>
                </a:solidFill>
                <a:latin typeface="Century Gothic"/>
                <a:cs typeface="Century Gothic"/>
              </a:rPr>
            </a:br>
            <a:r>
              <a:rPr lang="en-US" sz="3500" b="1" dirty="0" smtClean="0">
                <a:solidFill>
                  <a:srgbClr val="000000"/>
                </a:solidFill>
                <a:latin typeface="Century Gothic"/>
                <a:cs typeface="Century Gothic"/>
              </a:rPr>
              <a:t>Per year.</a:t>
            </a:r>
            <a:br>
              <a:rPr lang="en-US" sz="3500" b="1" dirty="0" smtClean="0">
                <a:solidFill>
                  <a:srgbClr val="000000"/>
                </a:solidFill>
                <a:latin typeface="Century Gothic"/>
                <a:cs typeface="Century Gothic"/>
              </a:rPr>
            </a:br>
            <a:r>
              <a:rPr lang="en-US" sz="3500" b="1" dirty="0" smtClean="0">
                <a:solidFill>
                  <a:srgbClr val="000000"/>
                </a:solidFill>
                <a:latin typeface="Century Gothic"/>
                <a:cs typeface="Century Gothic"/>
              </a:rPr>
              <a:t>Costs vs. Impact.</a:t>
            </a:r>
            <a:br>
              <a:rPr lang="en-US" sz="3500" b="1" dirty="0" smtClean="0">
                <a:solidFill>
                  <a:srgbClr val="000000"/>
                </a:solidFill>
                <a:latin typeface="Century Gothic"/>
                <a:cs typeface="Century Gothic"/>
              </a:rPr>
            </a:br>
            <a:r>
              <a:rPr lang="en-US" sz="3500" b="1" dirty="0" smtClean="0">
                <a:solidFill>
                  <a:srgbClr val="FF0000"/>
                </a:solidFill>
                <a:latin typeface="Century Gothic"/>
                <a:cs typeface="Century Gothic"/>
              </a:rPr>
              <a:t>Rationale: </a:t>
            </a:r>
            <a:r>
              <a:rPr lang="en-US" sz="3500" b="1" dirty="0" smtClean="0">
                <a:solidFill>
                  <a:srgbClr val="000000"/>
                </a:solidFill>
                <a:latin typeface="Century Gothic"/>
                <a:cs typeface="Century Gothic"/>
              </a:rPr>
              <a:t>What? Why? How?</a:t>
            </a:r>
            <a:br>
              <a:rPr lang="en-US" sz="3500" b="1" dirty="0" smtClean="0">
                <a:solidFill>
                  <a:srgbClr val="000000"/>
                </a:solidFill>
                <a:latin typeface="Century Gothic"/>
                <a:cs typeface="Century Gothic"/>
              </a:rPr>
            </a:br>
            <a:r>
              <a:rPr lang="en-US" sz="3500" b="1" dirty="0" smtClean="0">
                <a:solidFill>
                  <a:srgbClr val="000000"/>
                </a:solidFill>
                <a:latin typeface="Century Gothic"/>
                <a:cs typeface="Century Gothic"/>
              </a:rPr>
              <a:t>Provide 2 solutions!</a:t>
            </a:r>
            <a:endParaRPr lang="en-US" sz="3500" b="1" dirty="0">
              <a:solidFill>
                <a:srgbClr val="FF0000"/>
              </a:solidFill>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3"/>
            <a:stretch>
              <a:fillRect/>
            </a:stretch>
          </p:blipFill>
          <p:spPr>
            <a:xfrm>
              <a:off x="8525872" y="60386"/>
              <a:ext cx="539202" cy="539202"/>
            </a:xfrm>
            <a:prstGeom prst="rect">
              <a:avLst/>
            </a:prstGeom>
          </p:spPr>
        </p:pic>
      </p:grpSp>
      <p:pic>
        <p:nvPicPr>
          <p:cNvPr id="6" name="Picture 5"/>
          <p:cNvPicPr>
            <a:picLocks noChangeAspect="1"/>
          </p:cNvPicPr>
          <p:nvPr/>
        </p:nvPicPr>
        <p:blipFill>
          <a:blip r:embed="rId4"/>
          <a:stretch>
            <a:fillRect/>
          </a:stretch>
        </p:blipFill>
        <p:spPr>
          <a:xfrm>
            <a:off x="5926425" y="5200904"/>
            <a:ext cx="2847975" cy="1600200"/>
          </a:xfrm>
          <a:prstGeom prst="rect">
            <a:avLst/>
          </a:prstGeom>
        </p:spPr>
      </p:pic>
      <p:sp>
        <p:nvSpPr>
          <p:cNvPr id="7" name="Rectangle 6"/>
          <p:cNvSpPr/>
          <p:nvPr/>
        </p:nvSpPr>
        <p:spPr>
          <a:xfrm>
            <a:off x="146904" y="6554883"/>
            <a:ext cx="1435008" cy="246221"/>
          </a:xfrm>
          <a:prstGeom prst="rect">
            <a:avLst/>
          </a:prstGeom>
        </p:spPr>
        <p:txBody>
          <a:bodyPr wrap="none">
            <a:spAutoFit/>
          </a:bodyPr>
          <a:lstStyle/>
          <a:p>
            <a:r>
              <a:rPr lang="en-GB" sz="1000" dirty="0">
                <a:solidFill>
                  <a:srgbClr val="7D7D7D"/>
                </a:solidFill>
                <a:latin typeface="arial" panose="020B0604020202020204" pitchFamily="34" charset="0"/>
                <a:hlinkClick r:id="rId5"/>
              </a:rPr>
              <a:t>www.shoemoney.com</a:t>
            </a:r>
            <a:endParaRPr lang="en-GB" sz="1000" dirty="0"/>
          </a:p>
        </p:txBody>
      </p:sp>
    </p:spTree>
    <p:extLst>
      <p:ext uri="{BB962C8B-B14F-4D97-AF65-F5344CB8AC3E}">
        <p14:creationId xmlns:p14="http://schemas.microsoft.com/office/powerpoint/2010/main" val="27656311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33960" y="355483"/>
            <a:ext cx="4901961" cy="707886"/>
          </a:xfrm>
          <a:prstGeom prst="rect">
            <a:avLst/>
          </a:prstGeom>
          <a:noFill/>
        </p:spPr>
        <p:txBody>
          <a:bodyPr wrap="square" rtlCol="0">
            <a:spAutoFit/>
          </a:bodyPr>
          <a:lstStyle/>
          <a:p>
            <a:pPr algn="ctr"/>
            <a:r>
              <a:rPr lang="en-US" sz="4000" b="1" spc="210" dirty="0" smtClean="0">
                <a:ln>
                  <a:solidFill>
                    <a:srgbClr val="FF0000"/>
                  </a:solidFill>
                </a:ln>
                <a:latin typeface="Century Gothic"/>
                <a:cs typeface="Century Gothic"/>
              </a:rPr>
              <a:t>Food Technology</a:t>
            </a:r>
            <a:endParaRPr lang="en-US" sz="4000" b="1" spc="210" dirty="0">
              <a:ln>
                <a:solidFill>
                  <a:srgbClr val="FF0000"/>
                </a:solidFill>
              </a:ln>
              <a:latin typeface="Century Gothic"/>
              <a:cs typeface="Century Gothic"/>
            </a:endParaRPr>
          </a:p>
        </p:txBody>
      </p:sp>
      <p:pic>
        <p:nvPicPr>
          <p:cNvPr id="30" name="Picture 29"/>
          <p:cNvPicPr>
            <a:picLocks noChangeAspect="1"/>
          </p:cNvPicPr>
          <p:nvPr/>
        </p:nvPicPr>
        <p:blipFill>
          <a:blip r:embed="rId3"/>
          <a:stretch>
            <a:fillRect/>
          </a:stretch>
        </p:blipFill>
        <p:spPr>
          <a:xfrm>
            <a:off x="7049650" y="2926527"/>
            <a:ext cx="2087884" cy="3037990"/>
          </a:xfrm>
          <a:prstGeom prst="rect">
            <a:avLst/>
          </a:prstGeom>
        </p:spPr>
      </p:pic>
      <p:sp>
        <p:nvSpPr>
          <p:cNvPr id="4" name="Isosceles Triangle 3"/>
          <p:cNvSpPr/>
          <p:nvPr/>
        </p:nvSpPr>
        <p:spPr>
          <a:xfrm>
            <a:off x="1500979" y="190170"/>
            <a:ext cx="7572601" cy="6309564"/>
          </a:xfrm>
          <a:prstGeom prst="triangle">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rapezoid 5"/>
          <p:cNvSpPr/>
          <p:nvPr/>
        </p:nvSpPr>
        <p:spPr>
          <a:xfrm>
            <a:off x="1500978" y="5779805"/>
            <a:ext cx="7572601" cy="719929"/>
          </a:xfrm>
          <a:prstGeom prst="trapezoid">
            <a:avLst>
              <a:gd name="adj" fmla="val 5801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31853" y="5835424"/>
            <a:ext cx="7124354" cy="430887"/>
          </a:xfrm>
          <a:prstGeom prst="rect">
            <a:avLst/>
          </a:prstGeom>
          <a:noFill/>
        </p:spPr>
        <p:txBody>
          <a:bodyPr wrap="square" rtlCol="0">
            <a:spAutoFit/>
          </a:bodyPr>
          <a:lstStyle/>
          <a:p>
            <a:pPr algn="ctr"/>
            <a:r>
              <a:rPr lang="en-US" sz="2200" b="1" dirty="0" smtClean="0">
                <a:latin typeface="Century Gothic" panose="020B0502020202020204" pitchFamily="34" charset="0"/>
                <a:cs typeface="Impact"/>
              </a:rPr>
              <a:t>Ingredients Provision</a:t>
            </a:r>
            <a:endParaRPr lang="en-US" sz="2200" b="1" dirty="0">
              <a:latin typeface="Century Gothic" panose="020B0502020202020204" pitchFamily="34" charset="0"/>
              <a:cs typeface="Impact"/>
            </a:endParaRPr>
          </a:p>
        </p:txBody>
      </p:sp>
      <p:sp>
        <p:nvSpPr>
          <p:cNvPr id="7" name="TextBox 6"/>
          <p:cNvSpPr txBox="1"/>
          <p:nvPr/>
        </p:nvSpPr>
        <p:spPr>
          <a:xfrm>
            <a:off x="33961" y="5779805"/>
            <a:ext cx="1697892" cy="369332"/>
          </a:xfrm>
          <a:prstGeom prst="rect">
            <a:avLst/>
          </a:prstGeom>
          <a:noFill/>
        </p:spPr>
        <p:txBody>
          <a:bodyPr wrap="square" rtlCol="0">
            <a:spAutoFit/>
          </a:bodyPr>
          <a:lstStyle/>
          <a:p>
            <a:pPr algn="ctr"/>
            <a:r>
              <a:rPr lang="en-US" b="1" dirty="0" smtClean="0">
                <a:ln w="3175">
                  <a:solidFill>
                    <a:schemeClr val="tx1"/>
                  </a:solidFill>
                </a:ln>
                <a:solidFill>
                  <a:srgbClr val="FF0000"/>
                </a:solidFill>
                <a:latin typeface="Century Gothic" panose="020B0502020202020204" pitchFamily="34" charset="0"/>
                <a:cs typeface="Impact"/>
              </a:rPr>
              <a:t>Physiological</a:t>
            </a:r>
            <a:endParaRPr lang="en-US" b="1" dirty="0">
              <a:ln w="3175">
                <a:solidFill>
                  <a:schemeClr val="tx1"/>
                </a:solidFill>
              </a:ln>
              <a:solidFill>
                <a:srgbClr val="FF0000"/>
              </a:solidFill>
              <a:latin typeface="Century Gothic" panose="020B0502020202020204" pitchFamily="34" charset="0"/>
              <a:cs typeface="Impact"/>
            </a:endParaRPr>
          </a:p>
        </p:txBody>
      </p:sp>
      <p:sp>
        <p:nvSpPr>
          <p:cNvPr id="9" name="Trapezoid 8"/>
          <p:cNvSpPr/>
          <p:nvPr/>
        </p:nvSpPr>
        <p:spPr>
          <a:xfrm>
            <a:off x="1928847" y="5032708"/>
            <a:ext cx="6710071" cy="719929"/>
          </a:xfrm>
          <a:prstGeom prst="trapezoid">
            <a:avLst>
              <a:gd name="adj" fmla="val 60848"/>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2140946" y="5098099"/>
            <a:ext cx="6246643" cy="430887"/>
          </a:xfrm>
          <a:prstGeom prst="rect">
            <a:avLst/>
          </a:prstGeom>
          <a:noFill/>
        </p:spPr>
        <p:txBody>
          <a:bodyPr wrap="square" rtlCol="0">
            <a:spAutoFit/>
          </a:bodyPr>
          <a:lstStyle/>
          <a:p>
            <a:pPr algn="ctr"/>
            <a:r>
              <a:rPr lang="en-US" sz="2200" b="1" dirty="0" smtClean="0">
                <a:latin typeface="Century Gothic" panose="020B0502020202020204" pitchFamily="34" charset="0"/>
                <a:cs typeface="Impact"/>
              </a:rPr>
              <a:t>Class Sizes</a:t>
            </a:r>
            <a:endParaRPr lang="en-US" sz="2200" b="1" dirty="0">
              <a:latin typeface="Century Gothic" panose="020B0502020202020204" pitchFamily="34" charset="0"/>
              <a:cs typeface="Impact"/>
            </a:endParaRPr>
          </a:p>
        </p:txBody>
      </p:sp>
      <p:sp>
        <p:nvSpPr>
          <p:cNvPr id="11" name="TextBox 10"/>
          <p:cNvSpPr txBox="1"/>
          <p:nvPr/>
        </p:nvSpPr>
        <p:spPr>
          <a:xfrm>
            <a:off x="676842" y="5021500"/>
            <a:ext cx="1464104" cy="400110"/>
          </a:xfrm>
          <a:prstGeom prst="rect">
            <a:avLst/>
          </a:prstGeom>
          <a:noFill/>
        </p:spPr>
        <p:txBody>
          <a:bodyPr wrap="square" rtlCol="0">
            <a:spAutoFit/>
          </a:bodyPr>
          <a:lstStyle/>
          <a:p>
            <a:pPr algn="ctr"/>
            <a:r>
              <a:rPr lang="en-US" sz="2000" b="1" spc="100" dirty="0" smtClean="0">
                <a:ln w="3175">
                  <a:solidFill>
                    <a:schemeClr val="tx1"/>
                  </a:solidFill>
                </a:ln>
                <a:solidFill>
                  <a:srgbClr val="FF6600"/>
                </a:solidFill>
                <a:latin typeface="Century Gothic" panose="020B0502020202020204" pitchFamily="34" charset="0"/>
                <a:cs typeface="Impact"/>
              </a:rPr>
              <a:t>Safety</a:t>
            </a:r>
            <a:endParaRPr lang="en-US" sz="2000" b="1" spc="100" dirty="0">
              <a:ln w="3175">
                <a:solidFill>
                  <a:schemeClr val="tx1"/>
                </a:solidFill>
              </a:ln>
              <a:solidFill>
                <a:srgbClr val="FF6600"/>
              </a:solidFill>
              <a:latin typeface="Century Gothic" panose="020B0502020202020204" pitchFamily="34" charset="0"/>
              <a:cs typeface="Impact"/>
            </a:endParaRPr>
          </a:p>
        </p:txBody>
      </p:sp>
      <p:sp>
        <p:nvSpPr>
          <p:cNvPr id="12" name="TextBox 11"/>
          <p:cNvSpPr txBox="1"/>
          <p:nvPr/>
        </p:nvSpPr>
        <p:spPr>
          <a:xfrm>
            <a:off x="939800" y="4288594"/>
            <a:ext cx="1632770" cy="400110"/>
          </a:xfrm>
          <a:prstGeom prst="rect">
            <a:avLst/>
          </a:prstGeom>
          <a:noFill/>
        </p:spPr>
        <p:txBody>
          <a:bodyPr wrap="square" rtlCol="0">
            <a:spAutoFit/>
          </a:bodyPr>
          <a:lstStyle/>
          <a:p>
            <a:r>
              <a:rPr lang="en-US" sz="2000" b="1" spc="100" dirty="0" smtClean="0">
                <a:ln w="3175">
                  <a:solidFill>
                    <a:schemeClr val="tx1"/>
                  </a:solidFill>
                </a:ln>
                <a:solidFill>
                  <a:srgbClr val="FFFF00"/>
                </a:solidFill>
                <a:latin typeface="Century Gothic" panose="020B0502020202020204" pitchFamily="34" charset="0"/>
                <a:cs typeface="Impact"/>
              </a:rPr>
              <a:t>Belonging</a:t>
            </a:r>
            <a:endParaRPr lang="en-US" sz="2000" b="1" spc="100" dirty="0">
              <a:ln w="3175">
                <a:solidFill>
                  <a:schemeClr val="tx1"/>
                </a:solidFill>
              </a:ln>
              <a:solidFill>
                <a:srgbClr val="FFFF00"/>
              </a:solidFill>
              <a:latin typeface="Century Gothic" panose="020B0502020202020204" pitchFamily="34" charset="0"/>
              <a:cs typeface="Impact"/>
            </a:endParaRPr>
          </a:p>
        </p:txBody>
      </p:sp>
      <p:sp>
        <p:nvSpPr>
          <p:cNvPr id="13" name="Trapezoid 12"/>
          <p:cNvSpPr/>
          <p:nvPr/>
        </p:nvSpPr>
        <p:spPr>
          <a:xfrm>
            <a:off x="2404217" y="4288594"/>
            <a:ext cx="5759250" cy="719929"/>
          </a:xfrm>
          <a:prstGeom prst="trapezoid">
            <a:avLst>
              <a:gd name="adj" fmla="val 6084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2655504" y="4354441"/>
            <a:ext cx="5297424" cy="430887"/>
          </a:xfrm>
          <a:prstGeom prst="rect">
            <a:avLst/>
          </a:prstGeom>
          <a:noFill/>
        </p:spPr>
        <p:txBody>
          <a:bodyPr wrap="square" rtlCol="0">
            <a:spAutoFit/>
          </a:bodyPr>
          <a:lstStyle/>
          <a:p>
            <a:pPr algn="ctr"/>
            <a:r>
              <a:rPr lang="en-US" sz="2200" b="1" dirty="0" smtClean="0">
                <a:latin typeface="Century Gothic" panose="020B0502020202020204" pitchFamily="34" charset="0"/>
                <a:cs typeface="Impact"/>
              </a:rPr>
              <a:t>Technician </a:t>
            </a:r>
            <a:r>
              <a:rPr lang="en-US" sz="2200" b="1" dirty="0" smtClean="0">
                <a:latin typeface="Century Gothic" panose="020B0502020202020204" pitchFamily="34" charset="0"/>
                <a:cs typeface="Impact"/>
              </a:rPr>
              <a:t>Time</a:t>
            </a:r>
            <a:endParaRPr lang="en-US" sz="2200" b="1" dirty="0">
              <a:latin typeface="Century Gothic" panose="020B0502020202020204" pitchFamily="34" charset="0"/>
              <a:cs typeface="Impact"/>
            </a:endParaRPr>
          </a:p>
        </p:txBody>
      </p:sp>
      <p:sp>
        <p:nvSpPr>
          <p:cNvPr id="15" name="TextBox 14"/>
          <p:cNvSpPr txBox="1"/>
          <p:nvPr/>
        </p:nvSpPr>
        <p:spPr>
          <a:xfrm>
            <a:off x="1840518" y="3509319"/>
            <a:ext cx="1464104" cy="400110"/>
          </a:xfrm>
          <a:prstGeom prst="rect">
            <a:avLst/>
          </a:prstGeom>
          <a:noFill/>
        </p:spPr>
        <p:txBody>
          <a:bodyPr wrap="square" rtlCol="0">
            <a:spAutoFit/>
          </a:bodyPr>
          <a:lstStyle/>
          <a:p>
            <a:r>
              <a:rPr lang="en-US" sz="2000" b="1" spc="100" dirty="0" smtClean="0">
                <a:ln w="3175">
                  <a:solidFill>
                    <a:schemeClr val="tx1"/>
                  </a:solidFill>
                </a:ln>
                <a:solidFill>
                  <a:srgbClr val="3366FF"/>
                </a:solidFill>
                <a:latin typeface="Century Gothic" panose="020B0502020202020204" pitchFamily="34" charset="0"/>
                <a:cs typeface="Impact"/>
              </a:rPr>
              <a:t>Esteem</a:t>
            </a:r>
            <a:endParaRPr lang="en-US" sz="2000" b="1" spc="100" dirty="0">
              <a:ln w="3175">
                <a:solidFill>
                  <a:schemeClr val="tx1"/>
                </a:solidFill>
              </a:ln>
              <a:solidFill>
                <a:srgbClr val="3366FF"/>
              </a:solidFill>
              <a:latin typeface="Century Gothic" panose="020B0502020202020204" pitchFamily="34" charset="0"/>
              <a:cs typeface="Impact"/>
            </a:endParaRPr>
          </a:p>
        </p:txBody>
      </p:sp>
      <p:sp>
        <p:nvSpPr>
          <p:cNvPr id="16" name="Trapezoid 15"/>
          <p:cNvSpPr/>
          <p:nvPr/>
        </p:nvSpPr>
        <p:spPr>
          <a:xfrm>
            <a:off x="2866205" y="3537688"/>
            <a:ext cx="4849019" cy="719929"/>
          </a:xfrm>
          <a:prstGeom prst="trapezoid">
            <a:avLst>
              <a:gd name="adj" fmla="val 60848"/>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66FF"/>
              </a:solidFill>
            </a:endParaRPr>
          </a:p>
        </p:txBody>
      </p:sp>
      <p:sp>
        <p:nvSpPr>
          <p:cNvPr id="17" name="TextBox 16"/>
          <p:cNvSpPr txBox="1"/>
          <p:nvPr/>
        </p:nvSpPr>
        <p:spPr>
          <a:xfrm>
            <a:off x="939800" y="2779989"/>
            <a:ext cx="2576032" cy="400110"/>
          </a:xfrm>
          <a:prstGeom prst="rect">
            <a:avLst/>
          </a:prstGeom>
          <a:noFill/>
        </p:spPr>
        <p:txBody>
          <a:bodyPr wrap="square" rtlCol="0">
            <a:spAutoFit/>
          </a:bodyPr>
          <a:lstStyle/>
          <a:p>
            <a:pPr algn="ctr"/>
            <a:r>
              <a:rPr lang="en-US" sz="2000" b="1" spc="100" dirty="0" smtClean="0">
                <a:ln w="3175">
                  <a:solidFill>
                    <a:schemeClr val="tx1"/>
                  </a:solidFill>
                </a:ln>
                <a:solidFill>
                  <a:schemeClr val="accent4">
                    <a:lumMod val="60000"/>
                    <a:lumOff val="40000"/>
                  </a:schemeClr>
                </a:solidFill>
                <a:latin typeface="Century Gothic" panose="020B0502020202020204" pitchFamily="34" charset="0"/>
                <a:cs typeface="Impact"/>
              </a:rPr>
              <a:t>Self-actualisation</a:t>
            </a:r>
            <a:endParaRPr lang="en-US" sz="2000" b="1" spc="100" dirty="0">
              <a:ln w="3175">
                <a:solidFill>
                  <a:schemeClr val="tx1"/>
                </a:solidFill>
              </a:ln>
              <a:solidFill>
                <a:schemeClr val="accent4">
                  <a:lumMod val="60000"/>
                  <a:lumOff val="40000"/>
                </a:schemeClr>
              </a:solidFill>
              <a:latin typeface="Century Gothic" panose="020B0502020202020204" pitchFamily="34" charset="0"/>
              <a:cs typeface="Impact"/>
            </a:endParaRPr>
          </a:p>
        </p:txBody>
      </p:sp>
      <p:sp>
        <p:nvSpPr>
          <p:cNvPr id="18" name="Trapezoid 17"/>
          <p:cNvSpPr/>
          <p:nvPr/>
        </p:nvSpPr>
        <p:spPr>
          <a:xfrm>
            <a:off x="3314278" y="2779989"/>
            <a:ext cx="3952701" cy="719929"/>
          </a:xfrm>
          <a:prstGeom prst="trapezoid">
            <a:avLst>
              <a:gd name="adj" fmla="val 60848"/>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B3A2C7"/>
              </a:solidFill>
            </a:endParaRPr>
          </a:p>
        </p:txBody>
      </p:sp>
      <p:sp>
        <p:nvSpPr>
          <p:cNvPr id="23" name="Rectangle 22"/>
          <p:cNvSpPr/>
          <p:nvPr/>
        </p:nvSpPr>
        <p:spPr>
          <a:xfrm>
            <a:off x="127106" y="51142"/>
            <a:ext cx="4602003" cy="477054"/>
          </a:xfrm>
          <a:prstGeom prst="rect">
            <a:avLst/>
          </a:prstGeom>
        </p:spPr>
        <p:txBody>
          <a:bodyPr wrap="none">
            <a:spAutoFit/>
          </a:bodyPr>
          <a:lstStyle/>
          <a:p>
            <a:r>
              <a:rPr lang="en-US" sz="2500" b="1" dirty="0" smtClean="0">
                <a:solidFill>
                  <a:srgbClr val="FF0000"/>
                </a:solidFill>
                <a:latin typeface="Century Gothic"/>
                <a:cs typeface="Century Gothic"/>
              </a:rPr>
              <a:t>Maslow's Hierarchy of Needs</a:t>
            </a:r>
            <a:endParaRPr lang="en-US" sz="2500" b="1" dirty="0">
              <a:solidFill>
                <a:srgbClr val="FF0000"/>
              </a:solidFill>
              <a:latin typeface="Century Gothic"/>
              <a:cs typeface="Century Gothic"/>
            </a:endParaRPr>
          </a:p>
        </p:txBody>
      </p:sp>
      <p:sp>
        <p:nvSpPr>
          <p:cNvPr id="24" name="TextBox 23"/>
          <p:cNvSpPr txBox="1"/>
          <p:nvPr/>
        </p:nvSpPr>
        <p:spPr>
          <a:xfrm>
            <a:off x="3056205" y="3632430"/>
            <a:ext cx="4421313" cy="430887"/>
          </a:xfrm>
          <a:prstGeom prst="rect">
            <a:avLst/>
          </a:prstGeom>
          <a:noFill/>
        </p:spPr>
        <p:txBody>
          <a:bodyPr wrap="square" rtlCol="0">
            <a:spAutoFit/>
          </a:bodyPr>
          <a:lstStyle/>
          <a:p>
            <a:pPr algn="ctr"/>
            <a:r>
              <a:rPr lang="en-US" sz="2200" b="1" dirty="0" smtClean="0">
                <a:latin typeface="Century Gothic" panose="020B0502020202020204" pitchFamily="34" charset="0"/>
                <a:cs typeface="Impact"/>
              </a:rPr>
              <a:t>Bidding for New Equipment</a:t>
            </a:r>
            <a:endParaRPr lang="en-US" sz="2200" b="1" dirty="0">
              <a:latin typeface="Century Gothic" panose="020B0502020202020204" pitchFamily="34" charset="0"/>
              <a:cs typeface="Impact"/>
            </a:endParaRPr>
          </a:p>
        </p:txBody>
      </p:sp>
      <p:sp>
        <p:nvSpPr>
          <p:cNvPr id="25" name="TextBox 24"/>
          <p:cNvSpPr txBox="1"/>
          <p:nvPr/>
        </p:nvSpPr>
        <p:spPr>
          <a:xfrm>
            <a:off x="3515832" y="2861148"/>
            <a:ext cx="3533818" cy="430887"/>
          </a:xfrm>
          <a:prstGeom prst="rect">
            <a:avLst/>
          </a:prstGeom>
          <a:noFill/>
        </p:spPr>
        <p:txBody>
          <a:bodyPr wrap="square" rtlCol="0">
            <a:spAutoFit/>
          </a:bodyPr>
          <a:lstStyle/>
          <a:p>
            <a:pPr algn="ctr"/>
            <a:r>
              <a:rPr lang="en-US" sz="2200" b="1" dirty="0" smtClean="0">
                <a:latin typeface="Century Gothic" panose="020B0502020202020204" pitchFamily="34" charset="0"/>
                <a:cs typeface="Impact"/>
              </a:rPr>
              <a:t>Teach Like A Champion!</a:t>
            </a:r>
            <a:endParaRPr lang="en-US" sz="2200" b="1" dirty="0">
              <a:latin typeface="Century Gothic" panose="020B0502020202020204" pitchFamily="34" charset="0"/>
              <a:cs typeface="Impact"/>
            </a:endParaRPr>
          </a:p>
        </p:txBody>
      </p:sp>
      <p:sp>
        <p:nvSpPr>
          <p:cNvPr id="28" name="Rectangle 27"/>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29" name="Picture 28"/>
          <p:cNvPicPr>
            <a:picLocks noChangeAspect="1"/>
          </p:cNvPicPr>
          <p:nvPr/>
        </p:nvPicPr>
        <p:blipFill>
          <a:blip r:embed="rId4"/>
          <a:stretch>
            <a:fillRect/>
          </a:stretch>
        </p:blipFill>
        <p:spPr>
          <a:xfrm>
            <a:off x="8525872" y="60386"/>
            <a:ext cx="539202" cy="539202"/>
          </a:xfrm>
          <a:prstGeom prst="rect">
            <a:avLst/>
          </a:prstGeom>
        </p:spPr>
      </p:pic>
      <p:sp>
        <p:nvSpPr>
          <p:cNvPr id="2" name="Rectangle 1"/>
          <p:cNvSpPr/>
          <p:nvPr/>
        </p:nvSpPr>
        <p:spPr>
          <a:xfrm>
            <a:off x="1500979" y="6498430"/>
            <a:ext cx="6886610" cy="338554"/>
          </a:xfrm>
          <a:prstGeom prst="rect">
            <a:avLst/>
          </a:prstGeom>
        </p:spPr>
        <p:txBody>
          <a:bodyPr wrap="square">
            <a:spAutoFit/>
          </a:bodyPr>
          <a:lstStyle/>
          <a:p>
            <a:pPr>
              <a:defRPr/>
            </a:pPr>
            <a:r>
              <a:rPr lang="en-US" sz="800" dirty="0"/>
              <a:t>This presentation by @TeacherToolkit ( </a:t>
            </a:r>
            <a:r>
              <a:rPr lang="en-US" sz="800" dirty="0">
                <a:hlinkClick r:id="rId5"/>
              </a:rPr>
              <a:t>Ross Morrison McGill</a:t>
            </a:r>
            <a:r>
              <a:rPr lang="en-US" sz="800" dirty="0"/>
              <a:t> ) and is licensed under a </a:t>
            </a:r>
            <a:r>
              <a:rPr lang="en-US" sz="800" dirty="0">
                <a:hlinkClick r:id="rId6"/>
              </a:rPr>
              <a:t>Creative Commons Attribution-NonCommercial-NoDerivs 3.0 Unported License</a:t>
            </a:r>
            <a:r>
              <a:rPr lang="en-US" sz="800" dirty="0"/>
              <a:t>. Based on all work published at </a:t>
            </a:r>
            <a:r>
              <a:rPr lang="en-US" sz="800" dirty="0" smtClean="0">
                <a:hlinkClick r:id="rId7"/>
              </a:rPr>
              <a:t>www.teachertoolkit.me</a:t>
            </a:r>
            <a:r>
              <a:rPr lang="en-US" sz="800" dirty="0" smtClean="0"/>
              <a:t> @</a:t>
            </a:r>
            <a:r>
              <a:rPr lang="en-US" sz="800" dirty="0"/>
              <a:t>TeacherToolkit Limited.</a:t>
            </a:r>
          </a:p>
        </p:txBody>
      </p:sp>
      <p:pic>
        <p:nvPicPr>
          <p:cNvPr id="3" name="Picture 2"/>
          <p:cNvPicPr>
            <a:picLocks noChangeAspect="1"/>
          </p:cNvPicPr>
          <p:nvPr/>
        </p:nvPicPr>
        <p:blipFill>
          <a:blip r:embed="rId8"/>
          <a:stretch>
            <a:fillRect/>
          </a:stretch>
        </p:blipFill>
        <p:spPr>
          <a:xfrm>
            <a:off x="4632416" y="1339534"/>
            <a:ext cx="1436390" cy="1436390"/>
          </a:xfrm>
          <a:prstGeom prst="rect">
            <a:avLst/>
          </a:prstGeom>
        </p:spPr>
      </p:pic>
    </p:spTree>
    <p:extLst>
      <p:ext uri="{BB962C8B-B14F-4D97-AF65-F5344CB8AC3E}">
        <p14:creationId xmlns:p14="http://schemas.microsoft.com/office/powerpoint/2010/main" val="11660886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4" grpId="0"/>
      <p:bldP spid="24" grpId="0"/>
      <p:bldP spid="25"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9588"/>
            <a:ext cx="8229600" cy="1143000"/>
          </a:xfrm>
        </p:spPr>
        <p:txBody>
          <a:bodyPr/>
          <a:lstStyle/>
          <a:p>
            <a:pPr algn="r"/>
            <a:r>
              <a:rPr lang="en-US" b="1" dirty="0" smtClean="0">
                <a:latin typeface="Century Gothic" panose="020B0502020202020204" pitchFamily="34" charset="0"/>
                <a:cs typeface="Impact"/>
              </a:rPr>
              <a:t>Recipe:</a:t>
            </a:r>
            <a:endParaRPr lang="en-US" b="1" dirty="0">
              <a:latin typeface="Century Gothic" panose="020B0502020202020204" pitchFamily="34" charset="0"/>
              <a:cs typeface="Impact"/>
            </a:endParaRPr>
          </a:p>
        </p:txBody>
      </p:sp>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3"/>
          <a:stretch>
            <a:fillRect/>
          </a:stretch>
        </p:blipFill>
        <p:spPr>
          <a:xfrm>
            <a:off x="8525872" y="60386"/>
            <a:ext cx="539202" cy="539202"/>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786299519"/>
              </p:ext>
            </p:extLst>
          </p:nvPr>
        </p:nvGraphicFramePr>
        <p:xfrm>
          <a:off x="457200" y="2281790"/>
          <a:ext cx="8101000" cy="3940246"/>
        </p:xfrm>
        <a:graphic>
          <a:graphicData uri="http://schemas.openxmlformats.org/drawingml/2006/table">
            <a:tbl>
              <a:tblPr firstRow="1" bandRow="1">
                <a:tableStyleId>{5C22544A-7EE6-4342-B048-85BDC9FD1C3A}</a:tableStyleId>
              </a:tblPr>
              <a:tblGrid>
                <a:gridCol w="2603916"/>
                <a:gridCol w="5497084"/>
              </a:tblGrid>
              <a:tr h="490468">
                <a:tc>
                  <a:txBody>
                    <a:bodyPr/>
                    <a:lstStyle/>
                    <a:p>
                      <a:r>
                        <a:rPr lang="en-GB" sz="2000" b="1" dirty="0" smtClean="0">
                          <a:solidFill>
                            <a:schemeClr val="tx1"/>
                          </a:solidFill>
                          <a:latin typeface="Century Gothic" panose="020B0502020202020204" pitchFamily="34" charset="0"/>
                        </a:rPr>
                        <a:t>Timings</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2000" b="1" dirty="0" smtClean="0">
                          <a:solidFill>
                            <a:schemeClr val="tx1"/>
                          </a:solidFill>
                          <a:latin typeface="Century Gothic" panose="020B0502020202020204" pitchFamily="34" charset="0"/>
                        </a:rPr>
                        <a:t>What content?</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506970">
                <a:tc>
                  <a:txBody>
                    <a:bodyPr/>
                    <a:lstStyle/>
                    <a:p>
                      <a:r>
                        <a:rPr lang="en-US" sz="2000" b="1" dirty="0" smtClean="0">
                          <a:solidFill>
                            <a:schemeClr val="tx1"/>
                          </a:solidFill>
                          <a:effectLst/>
                          <a:latin typeface="Century Gothic" panose="020B0502020202020204" pitchFamily="34" charset="0"/>
                          <a:cs typeface="Impact"/>
                        </a:rPr>
                        <a:t>3pm – 3.15pm: </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Century Gothic" panose="020B0502020202020204" pitchFamily="34" charset="0"/>
                          <a:cs typeface="Impact"/>
                        </a:rPr>
                        <a:t>Introductions</a:t>
                      </a:r>
                      <a:r>
                        <a:rPr lang="en-US" sz="2000" b="1" baseline="0" dirty="0" smtClean="0">
                          <a:solidFill>
                            <a:schemeClr val="tx1"/>
                          </a:solidFill>
                          <a:latin typeface="Century Gothic" panose="020B0502020202020204" pitchFamily="34" charset="0"/>
                          <a:cs typeface="Impact"/>
                        </a:rPr>
                        <a:t> / Starter</a:t>
                      </a:r>
                      <a:endParaRPr lang="en-US" sz="2000" b="1" dirty="0" smtClean="0">
                        <a:solidFill>
                          <a:schemeClr val="tx1"/>
                        </a:solidFill>
                        <a:effectLst/>
                        <a:latin typeface="Century Gothic" panose="020B0502020202020204" pitchFamily="34" charset="0"/>
                        <a:cs typeface="Impac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US" sz="2000" b="1" dirty="0" smtClean="0">
                          <a:solidFill>
                            <a:schemeClr val="tx1"/>
                          </a:solidFill>
                          <a:latin typeface="Century Gothic" panose="020B0502020202020204" pitchFamily="34" charset="0"/>
                          <a:cs typeface="Impact"/>
                        </a:rPr>
                        <a:t>3.15pm – 3.30pm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Century Gothic" panose="020B0502020202020204" pitchFamily="34" charset="0"/>
                          <a:cs typeface="Impact"/>
                        </a:rPr>
                        <a:t>No. 5 – Ingredients Provision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3.30pm – 3.45pm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000" b="1" dirty="0" smtClean="0">
                          <a:solidFill>
                            <a:schemeClr val="tx1"/>
                          </a:solidFill>
                          <a:latin typeface="Century Gothic" panose="020B0502020202020204" pitchFamily="34" charset="0"/>
                        </a:rPr>
                        <a:t>No. 4 – </a:t>
                      </a:r>
                      <a:r>
                        <a:rPr lang="en-GB" sz="2000" b="1" dirty="0" smtClean="0">
                          <a:solidFill>
                            <a:schemeClr val="tx1"/>
                          </a:solidFill>
                          <a:latin typeface="Century Gothic" panose="020B0502020202020204" pitchFamily="34" charset="0"/>
                        </a:rPr>
                        <a:t>Class Sizes</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3.45pm – 4.00pm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000" b="1" dirty="0" smtClean="0">
                          <a:solidFill>
                            <a:schemeClr val="tx1"/>
                          </a:solidFill>
                          <a:latin typeface="Century Gothic" panose="020B0502020202020204" pitchFamily="34" charset="0"/>
                        </a:rPr>
                        <a:t>No. 3 – Technician Time</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4.00pm – 4.15pm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000" b="1" dirty="0" smtClean="0">
                          <a:solidFill>
                            <a:schemeClr val="tx1"/>
                          </a:solidFill>
                          <a:latin typeface="Century Gothic" panose="020B0502020202020204" pitchFamily="34" charset="0"/>
                        </a:rPr>
                        <a:t>No.2 – </a:t>
                      </a:r>
                      <a:r>
                        <a:rPr lang="en-GB" sz="2000" b="1" dirty="0" smtClean="0">
                          <a:solidFill>
                            <a:schemeClr val="tx1"/>
                          </a:solidFill>
                          <a:latin typeface="Century Gothic" panose="020B0502020202020204" pitchFamily="34" charset="0"/>
                        </a:rPr>
                        <a:t>Bidding for Equipment</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4.15pm – 4.25pm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000" b="1" dirty="0" smtClean="0">
                          <a:solidFill>
                            <a:srgbClr val="FF0000"/>
                          </a:solidFill>
                          <a:latin typeface="Century Gothic" panose="020B0502020202020204" pitchFamily="34" charset="0"/>
                        </a:rPr>
                        <a:t>No. 1 –</a:t>
                      </a:r>
                      <a:r>
                        <a:rPr lang="en-GB" sz="2000" b="1" baseline="0" dirty="0" smtClean="0">
                          <a:solidFill>
                            <a:srgbClr val="FF0000"/>
                          </a:solidFill>
                          <a:latin typeface="Century Gothic" panose="020B0502020202020204" pitchFamily="34" charset="0"/>
                        </a:rPr>
                        <a:t> Teach Like a Champion</a:t>
                      </a:r>
                      <a:endParaRPr lang="en-GB" sz="2000" b="1" dirty="0">
                        <a:solidFill>
                          <a:srgbClr val="FF000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4.25pm – 4.30pm</a:t>
                      </a:r>
                      <a:endParaRPr lang="en-GB" sz="20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2000" b="1" dirty="0" smtClean="0">
                          <a:solidFill>
                            <a:schemeClr val="tx1"/>
                          </a:solidFill>
                          <a:latin typeface="Century Gothic" panose="020B0502020202020204" pitchFamily="34" charset="0"/>
                        </a:rPr>
                        <a:t>Further</a:t>
                      </a:r>
                      <a:r>
                        <a:rPr lang="en-GB" sz="2000" b="1" baseline="0" dirty="0" smtClean="0">
                          <a:solidFill>
                            <a:schemeClr val="tx1"/>
                          </a:solidFill>
                          <a:latin typeface="Century Gothic" panose="020B0502020202020204" pitchFamily="34" charset="0"/>
                        </a:rPr>
                        <a:t> Information …</a:t>
                      </a:r>
                      <a:endParaRPr lang="en-GB" sz="2000" b="1" dirty="0" smtClean="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9" name="Picture 2" descr="http://www.artofflirting.com/wp-content/uploads/2014/06/iStock_donthavetime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5310"/>
            <a:ext cx="2834728" cy="18864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14874137"/>
      </p:ext>
    </p:extLst>
  </p:cSld>
  <p:clrMapOvr>
    <a:masterClrMapping/>
  </p:clrMapOvr>
  <p:transition spd="slow">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5651" y="1629310"/>
            <a:ext cx="8542903" cy="833297"/>
          </a:xfrm>
        </p:spPr>
        <p:txBody>
          <a:bodyPr>
            <a:noAutofit/>
          </a:bodyPr>
          <a:lstStyle/>
          <a:p>
            <a:r>
              <a:rPr lang="en-US" sz="15000" b="1" dirty="0" smtClean="0">
                <a:latin typeface="Century Gothic"/>
                <a:cs typeface="Century Gothic"/>
              </a:rPr>
              <a:t>Scenario </a:t>
            </a:r>
            <a:endParaRPr lang="en-US" sz="1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4" name="Picture 3"/>
          <p:cNvPicPr>
            <a:picLocks noChangeAspect="1"/>
          </p:cNvPicPr>
          <p:nvPr/>
        </p:nvPicPr>
        <p:blipFill>
          <a:blip r:embed="rId4"/>
          <a:stretch>
            <a:fillRect/>
          </a:stretch>
        </p:blipFill>
        <p:spPr>
          <a:xfrm>
            <a:off x="1876481" y="2985279"/>
            <a:ext cx="5561348" cy="3707565"/>
          </a:xfrm>
          <a:prstGeom prst="rect">
            <a:avLst/>
          </a:prstGeom>
        </p:spPr>
      </p:pic>
    </p:spTree>
    <p:extLst>
      <p:ext uri="{BB962C8B-B14F-4D97-AF65-F5344CB8AC3E}">
        <p14:creationId xmlns:p14="http://schemas.microsoft.com/office/powerpoint/2010/main" val="3869590683"/>
      </p:ext>
    </p:extLst>
  </p:cSld>
  <p:clrMapOvr>
    <a:masterClrMapping/>
  </p:clrMapOvr>
  <p:transition spd="slow">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636588" y="168275"/>
            <a:ext cx="7891462"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4000" b="1">
                <a:latin typeface="Century Gothic" charset="0"/>
              </a:rPr>
              <a:t>The full time classroom teacher</a:t>
            </a:r>
          </a:p>
        </p:txBody>
      </p:sp>
      <p:sp>
        <p:nvSpPr>
          <p:cNvPr id="69634" name="Rectangle 3"/>
          <p:cNvSpPr>
            <a:spLocks noChangeArrowheads="1"/>
          </p:cNvSpPr>
          <p:nvPr/>
        </p:nvSpPr>
        <p:spPr bwMode="auto">
          <a:xfrm>
            <a:off x="411163" y="1484313"/>
            <a:ext cx="8534400" cy="440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500" b="1">
                <a:latin typeface="Century Gothic" charset="0"/>
              </a:rPr>
              <a:t>Teacher Profile:</a:t>
            </a:r>
          </a:p>
          <a:p>
            <a:r>
              <a:rPr lang="en-US" sz="3500" b="1">
                <a:latin typeface="Century Gothic" charset="0"/>
              </a:rPr>
              <a:t> </a:t>
            </a:r>
          </a:p>
          <a:p>
            <a:r>
              <a:rPr lang="en-US" sz="3500" b="1">
                <a:solidFill>
                  <a:srgbClr val="FF0000"/>
                </a:solidFill>
                <a:latin typeface="Century Gothic" charset="0"/>
              </a:rPr>
              <a:t>Teaches: </a:t>
            </a:r>
            <a:r>
              <a:rPr lang="en-US" sz="3500" b="1">
                <a:latin typeface="Century Gothic" charset="0"/>
              </a:rPr>
              <a:t>24 periods.</a:t>
            </a:r>
          </a:p>
          <a:p>
            <a:r>
              <a:rPr lang="en-US" sz="3500" b="1">
                <a:solidFill>
                  <a:srgbClr val="FF0000"/>
                </a:solidFill>
                <a:latin typeface="Century Gothic" charset="0"/>
              </a:rPr>
              <a:t>Classes: </a:t>
            </a:r>
            <a:r>
              <a:rPr lang="en-US" sz="3500" b="1">
                <a:latin typeface="Century Gothic" charset="0"/>
              </a:rPr>
              <a:t>19 different classes .</a:t>
            </a:r>
          </a:p>
          <a:p>
            <a:r>
              <a:rPr lang="en-US" sz="3500" b="1">
                <a:solidFill>
                  <a:srgbClr val="FF0000"/>
                </a:solidFill>
                <a:latin typeface="Century Gothic" charset="0"/>
              </a:rPr>
              <a:t>Books: </a:t>
            </a:r>
            <a:r>
              <a:rPr lang="en-US" sz="3500" b="1">
                <a:latin typeface="Century Gothic" charset="0"/>
              </a:rPr>
              <a:t>374 students per week.</a:t>
            </a:r>
          </a:p>
          <a:p>
            <a:r>
              <a:rPr lang="en-US" sz="3500" b="1">
                <a:latin typeface="Century Gothic" charset="0"/>
              </a:rPr>
              <a:t>Per 7 week term: </a:t>
            </a:r>
            <a:r>
              <a:rPr lang="en-US" sz="3500" b="1">
                <a:solidFill>
                  <a:srgbClr val="FF0000"/>
                </a:solidFill>
                <a:latin typeface="Century Gothic" charset="0"/>
              </a:rPr>
              <a:t>2,618</a:t>
            </a:r>
            <a:r>
              <a:rPr lang="en-US" sz="3500" b="1">
                <a:latin typeface="Century Gothic" charset="0"/>
              </a:rPr>
              <a:t> interactions!</a:t>
            </a:r>
          </a:p>
          <a:p>
            <a:endParaRPr lang="en-US" sz="3500" b="1">
              <a:latin typeface="Century Gothic" charset="0"/>
            </a:endParaRPr>
          </a:p>
          <a:p>
            <a:r>
              <a:rPr lang="en-US" sz="3500" b="1">
                <a:latin typeface="Century Gothic" charset="0"/>
              </a:rPr>
              <a:t>2,618 </a:t>
            </a:r>
            <a:r>
              <a:rPr lang="en-US" sz="3500" b="1">
                <a:solidFill>
                  <a:srgbClr val="FF0000"/>
                </a:solidFill>
                <a:latin typeface="Century Gothic" charset="0"/>
              </a:rPr>
              <a:t>possible</a:t>
            </a:r>
            <a:r>
              <a:rPr lang="en-US" sz="3500" b="1">
                <a:latin typeface="Century Gothic" charset="0"/>
              </a:rPr>
              <a:t> marking opportunities!</a:t>
            </a:r>
          </a:p>
        </p:txBody>
      </p:sp>
    </p:spTree>
    <p:extLst>
      <p:ext uri="{BB962C8B-B14F-4D97-AF65-F5344CB8AC3E}">
        <p14:creationId xmlns:p14="http://schemas.microsoft.com/office/powerpoint/2010/main" val="30011652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9634">
                                            <p:txEl>
                                              <p:pRg st="2" end="2"/>
                                            </p:txEl>
                                          </p:spTgt>
                                        </p:tgtEl>
                                        <p:attrNameLst>
                                          <p:attrName>style.visibility</p:attrName>
                                        </p:attrNameLst>
                                      </p:cBhvr>
                                      <p:to>
                                        <p:strVal val="visible"/>
                                      </p:to>
                                    </p:set>
                                    <p:anim calcmode="lin" valueType="num">
                                      <p:cBhvr additive="base">
                                        <p:cTn id="7" dur="500" fill="hold"/>
                                        <p:tgtEl>
                                          <p:spTgt spid="6963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963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9634">
                                            <p:txEl>
                                              <p:pRg st="3" end="3"/>
                                            </p:txEl>
                                          </p:spTgt>
                                        </p:tgtEl>
                                        <p:attrNameLst>
                                          <p:attrName>style.visibility</p:attrName>
                                        </p:attrNameLst>
                                      </p:cBhvr>
                                      <p:to>
                                        <p:strVal val="visible"/>
                                      </p:to>
                                    </p:set>
                                    <p:anim calcmode="lin" valueType="num">
                                      <p:cBhvr additive="base">
                                        <p:cTn id="13" dur="500" fill="hold"/>
                                        <p:tgtEl>
                                          <p:spTgt spid="6963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963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9634">
                                            <p:txEl>
                                              <p:pRg st="4" end="4"/>
                                            </p:txEl>
                                          </p:spTgt>
                                        </p:tgtEl>
                                        <p:attrNameLst>
                                          <p:attrName>style.visibility</p:attrName>
                                        </p:attrNameLst>
                                      </p:cBhvr>
                                      <p:to>
                                        <p:strVal val="visible"/>
                                      </p:to>
                                    </p:set>
                                    <p:anim calcmode="lin" valueType="num">
                                      <p:cBhvr additive="base">
                                        <p:cTn id="19" dur="500" fill="hold"/>
                                        <p:tgtEl>
                                          <p:spTgt spid="6963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9634">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9634">
                                            <p:txEl>
                                              <p:pRg st="5" end="5"/>
                                            </p:txEl>
                                          </p:spTgt>
                                        </p:tgtEl>
                                        <p:attrNameLst>
                                          <p:attrName>style.visibility</p:attrName>
                                        </p:attrNameLst>
                                      </p:cBhvr>
                                      <p:to>
                                        <p:strVal val="visible"/>
                                      </p:to>
                                    </p:set>
                                    <p:anim calcmode="lin" valueType="num">
                                      <p:cBhvr additive="base">
                                        <p:cTn id="23" dur="500" fill="hold"/>
                                        <p:tgtEl>
                                          <p:spTgt spid="6963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963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1" presetClass="entr" presetSubtype="0" fill="hold" nodeType="clickEffect">
                                  <p:stCondLst>
                                    <p:cond delay="0"/>
                                  </p:stCondLst>
                                  <p:childTnLst>
                                    <p:set>
                                      <p:cBhvr>
                                        <p:cTn id="28" dur="1" fill="hold">
                                          <p:stCondLst>
                                            <p:cond delay="0"/>
                                          </p:stCondLst>
                                        </p:cTn>
                                        <p:tgtEl>
                                          <p:spTgt spid="69634">
                                            <p:txEl>
                                              <p:pRg st="7" end="7"/>
                                            </p:txEl>
                                          </p:spTgt>
                                        </p:tgtEl>
                                        <p:attrNameLst>
                                          <p:attrName>style.visibility</p:attrName>
                                        </p:attrNameLst>
                                      </p:cBhvr>
                                      <p:to>
                                        <p:strVal val="visible"/>
                                      </p:to>
                                    </p:set>
                                    <p:anim calcmode="lin" valueType="num">
                                      <p:cBhvr>
                                        <p:cTn id="29" dur="1000" fill="hold"/>
                                        <p:tgtEl>
                                          <p:spTgt spid="69634">
                                            <p:txEl>
                                              <p:pRg st="7" end="7"/>
                                            </p:txEl>
                                          </p:spTgt>
                                        </p:tgtEl>
                                        <p:attrNameLst>
                                          <p:attrName>ppt_w</p:attrName>
                                        </p:attrNameLst>
                                      </p:cBhvr>
                                      <p:tavLst>
                                        <p:tav tm="0">
                                          <p:val>
                                            <p:fltVal val="0"/>
                                          </p:val>
                                        </p:tav>
                                        <p:tav tm="100000">
                                          <p:val>
                                            <p:strVal val="#ppt_w"/>
                                          </p:val>
                                        </p:tav>
                                      </p:tavLst>
                                    </p:anim>
                                    <p:anim calcmode="lin" valueType="num">
                                      <p:cBhvr>
                                        <p:cTn id="30" dur="1000" fill="hold"/>
                                        <p:tgtEl>
                                          <p:spTgt spid="69634">
                                            <p:txEl>
                                              <p:pRg st="7" end="7"/>
                                            </p:txEl>
                                          </p:spTgt>
                                        </p:tgtEl>
                                        <p:attrNameLst>
                                          <p:attrName>ppt_h</p:attrName>
                                        </p:attrNameLst>
                                      </p:cBhvr>
                                      <p:tavLst>
                                        <p:tav tm="0">
                                          <p:val>
                                            <p:fltVal val="0"/>
                                          </p:val>
                                        </p:tav>
                                        <p:tav tm="100000">
                                          <p:val>
                                            <p:strVal val="#ppt_h"/>
                                          </p:val>
                                        </p:tav>
                                      </p:tavLst>
                                    </p:anim>
                                    <p:anim calcmode="lin" valueType="num">
                                      <p:cBhvr>
                                        <p:cTn id="31" dur="1000" fill="hold"/>
                                        <p:tgtEl>
                                          <p:spTgt spid="69634">
                                            <p:txEl>
                                              <p:pRg st="7" end="7"/>
                                            </p:txEl>
                                          </p:spTgt>
                                        </p:tgtEl>
                                        <p:attrNameLst>
                                          <p:attrName>style.rotation</p:attrName>
                                        </p:attrNameLst>
                                      </p:cBhvr>
                                      <p:tavLst>
                                        <p:tav tm="0">
                                          <p:val>
                                            <p:fltVal val="90"/>
                                          </p:val>
                                        </p:tav>
                                        <p:tav tm="100000">
                                          <p:val>
                                            <p:fltVal val="0"/>
                                          </p:val>
                                        </p:tav>
                                      </p:tavLst>
                                    </p:anim>
                                    <p:animEffect transition="in" filter="fade">
                                      <p:cBhvr>
                                        <p:cTn id="32" dur="1000"/>
                                        <p:tgtEl>
                                          <p:spTgt spid="6963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5" y="694067"/>
            <a:ext cx="7772400" cy="753133"/>
          </a:xfrm>
        </p:spPr>
        <p:txBody>
          <a:bodyPr>
            <a:normAutofit fontScale="90000"/>
          </a:bodyPr>
          <a:lstStyle/>
          <a:p>
            <a:pPr algn="l"/>
            <a:r>
              <a:rPr lang="en-US" b="1" dirty="0" smtClean="0">
                <a:latin typeface="Century Gothic"/>
                <a:cs typeface="Century Gothic"/>
              </a:rPr>
              <a:t>Something to </a:t>
            </a:r>
            <a:r>
              <a:rPr lang="en-US" b="1" dirty="0" smtClean="0">
                <a:solidFill>
                  <a:srgbClr val="FF0000"/>
                </a:solidFill>
                <a:latin typeface="Century Gothic"/>
                <a:cs typeface="Century Gothic"/>
              </a:rPr>
              <a:t>hear</a:t>
            </a:r>
            <a:r>
              <a:rPr lang="en-US" b="1" dirty="0" smtClean="0">
                <a:latin typeface="Century Gothic"/>
                <a:cs typeface="Century Gothic"/>
              </a:rPr>
              <a:t/>
            </a:r>
            <a:br>
              <a:rPr lang="en-US" b="1" dirty="0" smtClean="0">
                <a:latin typeface="Century Gothic"/>
                <a:cs typeface="Century Gothic"/>
              </a:rPr>
            </a:br>
            <a:r>
              <a:rPr lang="en-US" b="1" dirty="0" smtClean="0">
                <a:latin typeface="Century Gothic"/>
                <a:cs typeface="Century Gothic"/>
              </a:rPr>
              <a:t/>
            </a:r>
            <a:br>
              <a:rPr lang="en-US" b="1" dirty="0" smtClean="0">
                <a:latin typeface="Century Gothic"/>
                <a:cs typeface="Century Gothic"/>
              </a:rPr>
            </a:br>
            <a:endParaRPr lang="en-US" b="1" dirty="0">
              <a:latin typeface="Century Gothic"/>
              <a:cs typeface="Century Gothic"/>
            </a:endParaRPr>
          </a:p>
        </p:txBody>
      </p:sp>
      <p:pic>
        <p:nvPicPr>
          <p:cNvPr id="2" name="Picture 1"/>
          <p:cNvPicPr>
            <a:picLocks noChangeAspect="1"/>
          </p:cNvPicPr>
          <p:nvPr/>
        </p:nvPicPr>
        <p:blipFill>
          <a:blip r:embed="rId2"/>
          <a:stretch>
            <a:fillRect/>
          </a:stretch>
        </p:blipFill>
        <p:spPr>
          <a:xfrm>
            <a:off x="0" y="760095"/>
            <a:ext cx="9144000" cy="6097905"/>
          </a:xfrm>
          <a:prstGeom prst="rect">
            <a:avLst/>
          </a:prstGeom>
        </p:spPr>
      </p:pic>
    </p:spTree>
    <p:extLst>
      <p:ext uri="{BB962C8B-B14F-4D97-AF65-F5344CB8AC3E}">
        <p14:creationId xmlns:p14="http://schemas.microsoft.com/office/powerpoint/2010/main" val="39397300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5651" y="2683410"/>
            <a:ext cx="8542903" cy="833297"/>
          </a:xfrm>
        </p:spPr>
        <p:txBody>
          <a:bodyPr>
            <a:noAutofit/>
          </a:bodyPr>
          <a:lstStyle/>
          <a:p>
            <a:r>
              <a:rPr lang="en-US" sz="15000" b="1" dirty="0" smtClean="0">
                <a:latin typeface="Century Gothic"/>
                <a:cs typeface="Century Gothic"/>
              </a:rPr>
              <a:t>Process</a:t>
            </a:r>
            <a:br>
              <a:rPr lang="en-US" sz="15000" b="1" dirty="0" smtClean="0">
                <a:latin typeface="Century Gothic"/>
                <a:cs typeface="Century Gothic"/>
              </a:rPr>
            </a:br>
            <a:r>
              <a:rPr lang="en-US" sz="4000" b="1" dirty="0" smtClean="0">
                <a:latin typeface="Century Gothic"/>
                <a:cs typeface="Century Gothic"/>
              </a:rPr>
              <a:t>Scenario …</a:t>
            </a:r>
            <a:br>
              <a:rPr lang="en-US" sz="4000" b="1" dirty="0" smtClean="0">
                <a:latin typeface="Century Gothic"/>
                <a:cs typeface="Century Gothic"/>
              </a:rPr>
            </a:br>
            <a:r>
              <a:rPr lang="en-US" sz="4000" b="1" dirty="0" smtClean="0">
                <a:latin typeface="Century Gothic"/>
                <a:cs typeface="Century Gothic"/>
              </a:rPr>
              <a:t>Expert …</a:t>
            </a:r>
            <a:br>
              <a:rPr lang="en-US" sz="4000" b="1" dirty="0" smtClean="0">
                <a:latin typeface="Century Gothic"/>
                <a:cs typeface="Century Gothic"/>
              </a:rPr>
            </a:br>
            <a:r>
              <a:rPr lang="en-US" sz="4000" b="1" dirty="0" smtClean="0">
                <a:latin typeface="Century Gothic"/>
                <a:cs typeface="Century Gothic"/>
              </a:rPr>
              <a:t>Headteacher …</a:t>
            </a:r>
            <a:endParaRPr lang="en-US" sz="4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73639393"/>
      </p:ext>
    </p:extLst>
  </p:cSld>
  <p:clrMapOvr>
    <a:masterClrMapping/>
  </p:clrMapOvr>
  <p:transition spd="slow">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ctrTitle"/>
          </p:nvPr>
        </p:nvSpPr>
        <p:spPr>
          <a:xfrm>
            <a:off x="115888" y="17463"/>
            <a:ext cx="7785100" cy="833437"/>
          </a:xfrm>
        </p:spPr>
        <p:txBody>
          <a:bodyPr>
            <a:normAutofit fontScale="90000"/>
          </a:bodyPr>
          <a:lstStyle/>
          <a:p>
            <a:pPr algn="l"/>
            <a:r>
              <a:rPr lang="en-US" altLang="en-US" sz="5000" b="1" dirty="0" smtClean="0">
                <a:solidFill>
                  <a:srgbClr val="000000"/>
                </a:solidFill>
                <a:latin typeface="Century Gothic" panose="020B0502020202020204" pitchFamily="34" charset="0"/>
              </a:rPr>
              <a:t>IPEVO</a:t>
            </a:r>
          </a:p>
        </p:txBody>
      </p:sp>
      <p:pic>
        <p:nvPicPr>
          <p:cNvPr id="1075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3188" y="0"/>
            <a:ext cx="61436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228259646"/>
      </p:ext>
    </p:extLst>
  </p:cSld>
  <p:clrMapOvr>
    <a:masterClrMapping/>
  </p:clrMapOvr>
  <p:transition spd="slow">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700" y="923925"/>
            <a:ext cx="8102600" cy="581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Title 1"/>
          <p:cNvSpPr>
            <a:spLocks noGrp="1"/>
          </p:cNvSpPr>
          <p:nvPr>
            <p:ph type="ctrTitle"/>
          </p:nvPr>
        </p:nvSpPr>
        <p:spPr>
          <a:xfrm>
            <a:off x="157163" y="88900"/>
            <a:ext cx="8804275" cy="754063"/>
          </a:xfrm>
        </p:spPr>
        <p:txBody>
          <a:bodyPr>
            <a:normAutofit fontScale="90000"/>
          </a:bodyPr>
          <a:lstStyle/>
          <a:p>
            <a:pPr algn="l" eaLnBrk="1" hangingPunct="1"/>
            <a:r>
              <a:rPr lang="en-US" altLang="en-US" sz="5000" b="1" smtClean="0">
                <a:solidFill>
                  <a:srgbClr val="FF0000"/>
                </a:solidFill>
                <a:latin typeface="Century Gothic" panose="020B0502020202020204" pitchFamily="34" charset="0"/>
              </a:rPr>
              <a:t>Example</a:t>
            </a:r>
            <a:r>
              <a:rPr lang="en-US" altLang="en-US" sz="5000" b="1" smtClean="0">
                <a:latin typeface="Century Gothic" panose="020B0502020202020204" pitchFamily="34" charset="0"/>
              </a:rPr>
              <a:t> Technique </a:t>
            </a:r>
          </a:p>
        </p:txBody>
      </p:sp>
      <p:sp useBgFill="1">
        <p:nvSpPr>
          <p:cNvPr id="35844" name="Rectangle 1"/>
          <p:cNvSpPr>
            <a:spLocks noChangeArrowheads="1"/>
          </p:cNvSpPr>
          <p:nvPr/>
        </p:nvSpPr>
        <p:spPr bwMode="auto">
          <a:xfrm>
            <a:off x="361950" y="962025"/>
            <a:ext cx="8599488" cy="1169988"/>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7000" b="1"/>
              <a:t>Yellow Box</a:t>
            </a:r>
          </a:p>
        </p:txBody>
      </p:sp>
    </p:spTree>
    <p:extLst>
      <p:ext uri="{BB962C8B-B14F-4D97-AF65-F5344CB8AC3E}">
        <p14:creationId xmlns:p14="http://schemas.microsoft.com/office/powerpoint/2010/main" val="808505519"/>
      </p:ext>
    </p:extLst>
  </p:cSld>
  <p:clrMapOvr>
    <a:masterClrMapping/>
  </p:clrMapOvr>
  <p:transition spd="slow">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700" y="381000"/>
            <a:ext cx="8102600" cy="608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2" name="Rectangle 1"/>
          <p:cNvSpPr>
            <a:spLocks noChangeArrowheads="1"/>
          </p:cNvSpPr>
          <p:nvPr/>
        </p:nvSpPr>
        <p:spPr bwMode="auto">
          <a:xfrm>
            <a:off x="317500" y="96838"/>
            <a:ext cx="8281988" cy="1169987"/>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7000" b="1"/>
              <a:t>Yellow Box</a:t>
            </a:r>
          </a:p>
        </p:txBody>
      </p:sp>
    </p:spTree>
    <p:extLst>
      <p:ext uri="{BB962C8B-B14F-4D97-AF65-F5344CB8AC3E}">
        <p14:creationId xmlns:p14="http://schemas.microsoft.com/office/powerpoint/2010/main" val="21232357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bg/>
                                          </p:spTgt>
                                        </p:tgtEl>
                                        <p:attrNameLst>
                                          <p:attrName>ppt_y</p:attrName>
                                        </p:attrNameLst>
                                      </p:cBhvr>
                                      <p:tavLst>
                                        <p:tav tm="0">
                                          <p:val>
                                            <p:strVal val="#ppt_y"/>
                                          </p:val>
                                        </p:tav>
                                        <p:tav tm="100000">
                                          <p:val>
                                            <p:strVal val="#ppt_y"/>
                                          </p:val>
                                        </p:tav>
                                      </p:tavLst>
                                    </p:anim>
                                    <p:anim calcmode="lin" valueType="num">
                                      <p:cBhvr>
                                        <p:cTn id="9" dur="500" fill="hold"/>
                                        <p:tgtEl>
                                          <p:spTgt spid="2">
                                            <p:bg/>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bg/>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wd">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888" y="428625"/>
            <a:ext cx="8102600" cy="608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37891" name="Rectangle 1"/>
          <p:cNvSpPr>
            <a:spLocks noChangeArrowheads="1"/>
          </p:cNvSpPr>
          <p:nvPr/>
        </p:nvSpPr>
        <p:spPr bwMode="auto">
          <a:xfrm>
            <a:off x="317500" y="96838"/>
            <a:ext cx="8281988" cy="1169987"/>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7000" b="1"/>
              <a:t>Yellow Box</a:t>
            </a:r>
          </a:p>
        </p:txBody>
      </p:sp>
    </p:spTree>
    <p:extLst>
      <p:ext uri="{BB962C8B-B14F-4D97-AF65-F5344CB8AC3E}">
        <p14:creationId xmlns:p14="http://schemas.microsoft.com/office/powerpoint/2010/main" val="594716033"/>
      </p:ext>
    </p:extLst>
  </p:cSld>
  <p:clrMapOvr>
    <a:masterClrMapping/>
  </p:clrMapOvr>
  <p:transition spd="slow">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ctrTitle"/>
          </p:nvPr>
        </p:nvSpPr>
        <p:spPr>
          <a:xfrm>
            <a:off x="157163" y="88900"/>
            <a:ext cx="8804275" cy="754063"/>
          </a:xfrm>
        </p:spPr>
        <p:txBody>
          <a:bodyPr>
            <a:normAutofit fontScale="90000"/>
          </a:bodyPr>
          <a:lstStyle/>
          <a:p>
            <a:pPr algn="l" eaLnBrk="1" hangingPunct="1"/>
            <a:r>
              <a:rPr lang="en-US" altLang="en-US" sz="5000" b="1" dirty="0" smtClean="0">
                <a:latin typeface="Century Gothic" panose="020B0502020202020204" pitchFamily="34" charset="0"/>
              </a:rPr>
              <a:t>Austin’s </a:t>
            </a:r>
            <a:r>
              <a:rPr lang="en-US" altLang="en-US" sz="5000" b="1" dirty="0" smtClean="0">
                <a:latin typeface="Century Gothic" panose="020B0502020202020204" pitchFamily="34" charset="0"/>
              </a:rPr>
              <a:t>Butterfly</a:t>
            </a:r>
          </a:p>
        </p:txBody>
      </p:sp>
      <p:sp>
        <p:nvSpPr>
          <p:cNvPr id="28675" name="Rectangle 1"/>
          <p:cNvSpPr>
            <a:spLocks noChangeArrowheads="1"/>
          </p:cNvSpPr>
          <p:nvPr/>
        </p:nvSpPr>
        <p:spPr bwMode="auto">
          <a:xfrm>
            <a:off x="304800" y="6237288"/>
            <a:ext cx="52324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en-US" sz="1800">
                <a:hlinkClick r:id="rId3"/>
              </a:rPr>
              <a:t>https://www.youtube.com/watch?v=hqh1MRWZjms</a:t>
            </a:r>
            <a:r>
              <a:rPr lang="en-GB" altLang="en-US" sz="1800"/>
              <a:t>  </a:t>
            </a:r>
          </a:p>
        </p:txBody>
      </p:sp>
      <p:pic>
        <p:nvPicPr>
          <p:cNvPr id="28676" name="Picture 2">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588" y="1093788"/>
            <a:ext cx="8088312" cy="4938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Action Button: Forward or Next 3">
            <a:hlinkClick r:id="rId3" highlightClick="1"/>
          </p:cNvPr>
          <p:cNvSpPr>
            <a:spLocks noChangeArrowheads="1"/>
          </p:cNvSpPr>
          <p:nvPr/>
        </p:nvSpPr>
        <p:spPr bwMode="auto">
          <a:xfrm>
            <a:off x="7848600" y="6237288"/>
            <a:ext cx="749300" cy="368300"/>
          </a:xfrm>
          <a:prstGeom prst="actionButtonForwardNex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a:defRPr/>
            </a:pPr>
            <a:endParaRPr lang="en-GB">
              <a:solidFill>
                <a:schemeClr val="lt1"/>
              </a:solidFill>
              <a:latin typeface="+mn-lt"/>
              <a:ea typeface="+mn-ea"/>
            </a:endParaRPr>
          </a:p>
        </p:txBody>
      </p:sp>
    </p:spTree>
    <p:extLst>
      <p:ext uri="{BB962C8B-B14F-4D97-AF65-F5344CB8AC3E}">
        <p14:creationId xmlns:p14="http://schemas.microsoft.com/office/powerpoint/2010/main" val="4033418630"/>
      </p:ext>
    </p:extLst>
  </p:cSld>
  <p:clrMapOvr>
    <a:masterClrMapping/>
  </p:clrMapOvr>
  <p:transition spd="slow">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ctrTitle"/>
          </p:nvPr>
        </p:nvSpPr>
        <p:spPr>
          <a:xfrm>
            <a:off x="157163" y="88900"/>
            <a:ext cx="8804275" cy="754063"/>
          </a:xfrm>
        </p:spPr>
        <p:txBody>
          <a:bodyPr>
            <a:normAutofit fontScale="90000"/>
          </a:bodyPr>
          <a:lstStyle/>
          <a:p>
            <a:pPr algn="l" eaLnBrk="1" hangingPunct="1"/>
            <a:r>
              <a:rPr lang="en-US" altLang="en-US" sz="5000" b="1" smtClean="0">
                <a:latin typeface="Century Gothic" panose="020B0502020202020204" pitchFamily="34" charset="0"/>
              </a:rPr>
              <a:t>Example Technique </a:t>
            </a:r>
          </a:p>
        </p:txBody>
      </p:sp>
      <p:sp>
        <p:nvSpPr>
          <p:cNvPr id="2" name="Rectangle 1"/>
          <p:cNvSpPr>
            <a:spLocks noChangeArrowheads="1"/>
          </p:cNvSpPr>
          <p:nvPr/>
        </p:nvSpPr>
        <p:spPr bwMode="auto">
          <a:xfrm>
            <a:off x="227013" y="1797050"/>
            <a:ext cx="8599487" cy="116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7000" b="1">
                <a:solidFill>
                  <a:srgbClr val="FF0000"/>
                </a:solidFill>
              </a:rPr>
              <a:t>Not</a:t>
            </a:r>
            <a:r>
              <a:rPr lang="en-US" altLang="en-US" sz="7000" b="1"/>
              <a:t> Yet</a:t>
            </a:r>
          </a:p>
        </p:txBody>
      </p:sp>
      <p:pic>
        <p:nvPicPr>
          <p:cNvPr id="4813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422650"/>
            <a:ext cx="1981200" cy="283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64681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par>
                          <p:cTn id="12" fill="hold" nodeType="afterGroup">
                            <p:stCondLst>
                              <p:cond delay="550"/>
                            </p:stCondLst>
                            <p:childTnLst>
                              <p:par>
                                <p:cTn id="13" presetID="10" presetClass="entr" presetSubtype="0" fill="hold" nodeType="afterEffect">
                                  <p:stCondLst>
                                    <p:cond delay="0"/>
                                  </p:stCondLst>
                                  <p:childTnLst>
                                    <p:set>
                                      <p:cBhvr>
                                        <p:cTn id="14" dur="1" fill="hold">
                                          <p:stCondLst>
                                            <p:cond delay="0"/>
                                          </p:stCondLst>
                                        </p:cTn>
                                        <p:tgtEl>
                                          <p:spTgt spid="48131"/>
                                        </p:tgtEl>
                                        <p:attrNameLst>
                                          <p:attrName>style.visibility</p:attrName>
                                        </p:attrNameLst>
                                      </p:cBhvr>
                                      <p:to>
                                        <p:strVal val="visible"/>
                                      </p:to>
                                    </p:set>
                                    <p:animEffect transition="in" filter="fade">
                                      <p:cBhvr>
                                        <p:cTn id="15" dur="10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3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46691621"/>
      </p:ext>
    </p:extLst>
  </p:cSld>
  <p:clrMapOvr>
    <a:masterClrMapping/>
  </p:clrMapOvr>
  <p:transition spd="slow">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ctrTitle"/>
          </p:nvPr>
        </p:nvSpPr>
        <p:spPr>
          <a:xfrm>
            <a:off x="157163" y="88900"/>
            <a:ext cx="8804275" cy="754063"/>
          </a:xfrm>
        </p:spPr>
        <p:txBody>
          <a:bodyPr>
            <a:normAutofit fontScale="90000"/>
          </a:bodyPr>
          <a:lstStyle/>
          <a:p>
            <a:pPr algn="l" eaLnBrk="1" hangingPunct="1"/>
            <a:r>
              <a:rPr lang="en-US" altLang="en-US" sz="5000" b="1" smtClean="0">
                <a:latin typeface="Century Gothic" panose="020B0502020202020204" pitchFamily="34" charset="0"/>
              </a:rPr>
              <a:t>Not Yet</a:t>
            </a:r>
          </a:p>
        </p:txBody>
      </p:sp>
      <p:sp>
        <p:nvSpPr>
          <p:cNvPr id="44035" name="Rectangle 1"/>
          <p:cNvSpPr>
            <a:spLocks noChangeArrowheads="1"/>
          </p:cNvSpPr>
          <p:nvPr/>
        </p:nvSpPr>
        <p:spPr bwMode="auto">
          <a:xfrm>
            <a:off x="5384800" y="6330950"/>
            <a:ext cx="35766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en-US" sz="1800">
                <a:hlinkClick r:id="rId3"/>
              </a:rPr>
              <a:t>http://youtu.be/J-swZaKN2Ic?t=12s</a:t>
            </a:r>
            <a:r>
              <a:rPr lang="en-GB" altLang="en-US" sz="1800"/>
              <a:t> </a:t>
            </a:r>
          </a:p>
        </p:txBody>
      </p:sp>
      <p:pic>
        <p:nvPicPr>
          <p:cNvPr id="44036" name="Picture 2">
            <a:hlinkClick r:id="rId4"/>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2413" y="1003300"/>
            <a:ext cx="8548687" cy="5360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69525736"/>
      </p:ext>
    </p:extLst>
  </p:cSld>
  <p:clrMapOvr>
    <a:masterClrMapping/>
  </p:clrMapOvr>
  <p:transition spd="slow">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56208" y="2028019"/>
            <a:ext cx="7287791" cy="4829981"/>
          </a:xfrm>
          <a:prstGeom prst="rect">
            <a:avLst/>
          </a:prstGeom>
        </p:spPr>
      </p:pic>
      <p:sp>
        <p:nvSpPr>
          <p:cNvPr id="2" name="Title 1"/>
          <p:cNvSpPr>
            <a:spLocks noGrp="1"/>
          </p:cNvSpPr>
          <p:nvPr>
            <p:ph type="ctrTitle"/>
          </p:nvPr>
        </p:nvSpPr>
        <p:spPr>
          <a:xfrm>
            <a:off x="151971" y="599588"/>
            <a:ext cx="8542903" cy="833297"/>
          </a:xfrm>
        </p:spPr>
        <p:txBody>
          <a:bodyPr>
            <a:noAutofit/>
          </a:bodyPr>
          <a:lstStyle/>
          <a:p>
            <a:pPr algn="l"/>
            <a:r>
              <a:rPr lang="en-US" sz="10000" b="1" dirty="0" smtClean="0">
                <a:latin typeface="Century Gothic"/>
                <a:cs typeface="Century Gothic"/>
              </a:rPr>
              <a:t>Headteacher</a:t>
            </a:r>
            <a:endParaRPr lang="en-US" sz="10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4"/>
            <a:stretch>
              <a:fillRect/>
            </a:stretch>
          </p:blipFill>
          <p:spPr>
            <a:xfrm>
              <a:off x="8525872" y="60386"/>
              <a:ext cx="539202" cy="539202"/>
            </a:xfrm>
            <a:prstGeom prst="rect">
              <a:avLst/>
            </a:prstGeom>
          </p:spPr>
        </p:pic>
      </p:grpSp>
      <p:pic>
        <p:nvPicPr>
          <p:cNvPr id="5" name="Picture 4" descr="Screen Shot 2015-02-27 at 23.47.4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92231">
            <a:off x="307572" y="3061269"/>
            <a:ext cx="3646940" cy="1376204"/>
          </a:xfrm>
          <a:prstGeom prst="rect">
            <a:avLst/>
          </a:prstGeom>
        </p:spPr>
      </p:pic>
    </p:spTree>
    <p:extLst>
      <p:ext uri="{BB962C8B-B14F-4D97-AF65-F5344CB8AC3E}">
        <p14:creationId xmlns:p14="http://schemas.microsoft.com/office/powerpoint/2010/main" val="2398966849"/>
      </p:ext>
    </p:extLst>
  </p:cSld>
  <p:clrMapOvr>
    <a:masterClrMapping/>
  </p:clrMapOvr>
  <p:transition spd="slow">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2231" y="97233"/>
            <a:ext cx="8542903" cy="833297"/>
          </a:xfrm>
        </p:spPr>
        <p:txBody>
          <a:bodyPr>
            <a:noAutofit/>
          </a:bodyPr>
          <a:lstStyle/>
          <a:p>
            <a:pPr algn="l"/>
            <a:r>
              <a:rPr lang="en-US" sz="5400" b="1" dirty="0" smtClean="0">
                <a:solidFill>
                  <a:srgbClr val="FF0000"/>
                </a:solidFill>
                <a:latin typeface="Century Gothic"/>
                <a:cs typeface="Century Gothic"/>
              </a:rPr>
              <a:t>Top</a:t>
            </a:r>
            <a:r>
              <a:rPr lang="en-US" sz="5400" b="1" dirty="0" smtClean="0">
                <a:latin typeface="Century Gothic"/>
                <a:cs typeface="Century Gothic"/>
              </a:rPr>
              <a:t> Teachers … </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3" name="Picture 2"/>
          <p:cNvPicPr>
            <a:picLocks noChangeAspect="1"/>
          </p:cNvPicPr>
          <p:nvPr/>
        </p:nvPicPr>
        <p:blipFill>
          <a:blip r:embed="rId4"/>
          <a:stretch>
            <a:fillRect/>
          </a:stretch>
        </p:blipFill>
        <p:spPr>
          <a:xfrm>
            <a:off x="5909974" y="4574177"/>
            <a:ext cx="3046927" cy="2283823"/>
          </a:xfrm>
          <a:prstGeom prst="rect">
            <a:avLst/>
          </a:prstGeom>
        </p:spPr>
      </p:pic>
      <p:sp>
        <p:nvSpPr>
          <p:cNvPr id="6" name="Title 1"/>
          <p:cNvSpPr txBox="1">
            <a:spLocks/>
          </p:cNvSpPr>
          <p:nvPr/>
        </p:nvSpPr>
        <p:spPr>
          <a:xfrm>
            <a:off x="282231" y="3061223"/>
            <a:ext cx="8542903"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500" b="1" dirty="0" smtClean="0">
                <a:latin typeface="Century Gothic"/>
                <a:cs typeface="Century Gothic"/>
              </a:rPr>
              <a:t>Notice</a:t>
            </a:r>
            <a:r>
              <a:rPr lang="en-US" sz="7500" b="1" dirty="0" smtClean="0">
                <a:solidFill>
                  <a:srgbClr val="FF0000"/>
                </a:solidFill>
                <a:latin typeface="Century Gothic"/>
                <a:cs typeface="Century Gothic"/>
              </a:rPr>
              <a:t> Everything!</a:t>
            </a:r>
            <a:endParaRPr lang="en-US" sz="7500" b="1" dirty="0">
              <a:solidFill>
                <a:srgbClr val="000000"/>
              </a:solidFill>
              <a:latin typeface="Century Gothic"/>
              <a:cs typeface="Century Gothic"/>
            </a:endParaRPr>
          </a:p>
        </p:txBody>
      </p:sp>
    </p:spTree>
    <p:extLst>
      <p:ext uri="{BB962C8B-B14F-4D97-AF65-F5344CB8AC3E}">
        <p14:creationId xmlns:p14="http://schemas.microsoft.com/office/powerpoint/2010/main" val="22380780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33960" y="355483"/>
            <a:ext cx="4901961" cy="707886"/>
          </a:xfrm>
          <a:prstGeom prst="rect">
            <a:avLst/>
          </a:prstGeom>
          <a:noFill/>
        </p:spPr>
        <p:txBody>
          <a:bodyPr wrap="square" rtlCol="0">
            <a:spAutoFit/>
          </a:bodyPr>
          <a:lstStyle/>
          <a:p>
            <a:pPr algn="ctr"/>
            <a:r>
              <a:rPr lang="en-US" sz="4000" b="1" spc="210" dirty="0" smtClean="0">
                <a:ln>
                  <a:solidFill>
                    <a:srgbClr val="FF0000"/>
                  </a:solidFill>
                </a:ln>
                <a:latin typeface="Century Gothic"/>
                <a:cs typeface="Century Gothic"/>
              </a:rPr>
              <a:t>Food Technology</a:t>
            </a:r>
            <a:endParaRPr lang="en-US" sz="4000" b="1" spc="210" dirty="0">
              <a:ln>
                <a:solidFill>
                  <a:srgbClr val="FF0000"/>
                </a:solidFill>
              </a:ln>
              <a:latin typeface="Century Gothic"/>
              <a:cs typeface="Century Gothic"/>
            </a:endParaRPr>
          </a:p>
        </p:txBody>
      </p:sp>
      <p:pic>
        <p:nvPicPr>
          <p:cNvPr id="30" name="Picture 29"/>
          <p:cNvPicPr>
            <a:picLocks noChangeAspect="1"/>
          </p:cNvPicPr>
          <p:nvPr/>
        </p:nvPicPr>
        <p:blipFill>
          <a:blip r:embed="rId3"/>
          <a:stretch>
            <a:fillRect/>
          </a:stretch>
        </p:blipFill>
        <p:spPr>
          <a:xfrm>
            <a:off x="7049650" y="2926527"/>
            <a:ext cx="2087884" cy="3037990"/>
          </a:xfrm>
          <a:prstGeom prst="rect">
            <a:avLst/>
          </a:prstGeom>
        </p:spPr>
      </p:pic>
      <p:sp>
        <p:nvSpPr>
          <p:cNvPr id="4" name="Isosceles Triangle 3"/>
          <p:cNvSpPr/>
          <p:nvPr/>
        </p:nvSpPr>
        <p:spPr>
          <a:xfrm>
            <a:off x="1500979" y="190170"/>
            <a:ext cx="7572601" cy="6309564"/>
          </a:xfrm>
          <a:prstGeom prst="triangle">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rapezoid 5"/>
          <p:cNvSpPr/>
          <p:nvPr/>
        </p:nvSpPr>
        <p:spPr>
          <a:xfrm>
            <a:off x="1500978" y="5779805"/>
            <a:ext cx="7572601" cy="719929"/>
          </a:xfrm>
          <a:prstGeom prst="trapezoid">
            <a:avLst>
              <a:gd name="adj" fmla="val 5801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31853" y="5835424"/>
            <a:ext cx="7124354" cy="430887"/>
          </a:xfrm>
          <a:prstGeom prst="rect">
            <a:avLst/>
          </a:prstGeom>
          <a:noFill/>
        </p:spPr>
        <p:txBody>
          <a:bodyPr wrap="square" rtlCol="0">
            <a:spAutoFit/>
          </a:bodyPr>
          <a:lstStyle/>
          <a:p>
            <a:pPr algn="ctr"/>
            <a:r>
              <a:rPr lang="en-US" sz="2200" b="1" dirty="0" smtClean="0">
                <a:latin typeface="Century Gothic" panose="020B0502020202020204" pitchFamily="34" charset="0"/>
                <a:cs typeface="Impact"/>
              </a:rPr>
              <a:t>Ingredients Provision</a:t>
            </a:r>
            <a:endParaRPr lang="en-US" sz="2200" b="1" dirty="0">
              <a:latin typeface="Century Gothic" panose="020B0502020202020204" pitchFamily="34" charset="0"/>
              <a:cs typeface="Impact"/>
            </a:endParaRPr>
          </a:p>
        </p:txBody>
      </p:sp>
      <p:sp>
        <p:nvSpPr>
          <p:cNvPr id="7" name="TextBox 6"/>
          <p:cNvSpPr txBox="1"/>
          <p:nvPr/>
        </p:nvSpPr>
        <p:spPr>
          <a:xfrm>
            <a:off x="33961" y="5779805"/>
            <a:ext cx="1697892" cy="369332"/>
          </a:xfrm>
          <a:prstGeom prst="rect">
            <a:avLst/>
          </a:prstGeom>
          <a:noFill/>
        </p:spPr>
        <p:txBody>
          <a:bodyPr wrap="square" rtlCol="0">
            <a:spAutoFit/>
          </a:bodyPr>
          <a:lstStyle/>
          <a:p>
            <a:pPr algn="ctr"/>
            <a:r>
              <a:rPr lang="en-US" b="1" dirty="0" smtClean="0">
                <a:ln w="3175">
                  <a:solidFill>
                    <a:schemeClr val="tx1"/>
                  </a:solidFill>
                </a:ln>
                <a:solidFill>
                  <a:srgbClr val="FF0000"/>
                </a:solidFill>
                <a:latin typeface="Century Gothic" panose="020B0502020202020204" pitchFamily="34" charset="0"/>
                <a:cs typeface="Impact"/>
              </a:rPr>
              <a:t>Physiological</a:t>
            </a:r>
            <a:endParaRPr lang="en-US" b="1" dirty="0">
              <a:ln w="3175">
                <a:solidFill>
                  <a:schemeClr val="tx1"/>
                </a:solidFill>
              </a:ln>
              <a:solidFill>
                <a:srgbClr val="FF0000"/>
              </a:solidFill>
              <a:latin typeface="Century Gothic" panose="020B0502020202020204" pitchFamily="34" charset="0"/>
              <a:cs typeface="Impact"/>
            </a:endParaRPr>
          </a:p>
        </p:txBody>
      </p:sp>
      <p:sp>
        <p:nvSpPr>
          <p:cNvPr id="9" name="Trapezoid 8"/>
          <p:cNvSpPr/>
          <p:nvPr/>
        </p:nvSpPr>
        <p:spPr>
          <a:xfrm>
            <a:off x="1928847" y="5032708"/>
            <a:ext cx="6710071" cy="719929"/>
          </a:xfrm>
          <a:prstGeom prst="trapezoid">
            <a:avLst>
              <a:gd name="adj" fmla="val 60848"/>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676842" y="5021500"/>
            <a:ext cx="1464104" cy="400110"/>
          </a:xfrm>
          <a:prstGeom prst="rect">
            <a:avLst/>
          </a:prstGeom>
          <a:noFill/>
        </p:spPr>
        <p:txBody>
          <a:bodyPr wrap="square" rtlCol="0">
            <a:spAutoFit/>
          </a:bodyPr>
          <a:lstStyle/>
          <a:p>
            <a:pPr algn="ctr"/>
            <a:r>
              <a:rPr lang="en-US" sz="2000" b="1" spc="100" dirty="0" smtClean="0">
                <a:ln w="3175">
                  <a:solidFill>
                    <a:schemeClr val="tx1"/>
                  </a:solidFill>
                </a:ln>
                <a:solidFill>
                  <a:srgbClr val="FF6600"/>
                </a:solidFill>
                <a:latin typeface="Century Gothic" panose="020B0502020202020204" pitchFamily="34" charset="0"/>
                <a:cs typeface="Impact"/>
              </a:rPr>
              <a:t>Safety</a:t>
            </a:r>
            <a:endParaRPr lang="en-US" sz="2000" b="1" spc="100" dirty="0">
              <a:ln w="3175">
                <a:solidFill>
                  <a:schemeClr val="tx1"/>
                </a:solidFill>
              </a:ln>
              <a:solidFill>
                <a:srgbClr val="FF6600"/>
              </a:solidFill>
              <a:latin typeface="Century Gothic" panose="020B0502020202020204" pitchFamily="34" charset="0"/>
              <a:cs typeface="Impact"/>
            </a:endParaRPr>
          </a:p>
        </p:txBody>
      </p:sp>
      <p:sp>
        <p:nvSpPr>
          <p:cNvPr id="12" name="TextBox 11"/>
          <p:cNvSpPr txBox="1"/>
          <p:nvPr/>
        </p:nvSpPr>
        <p:spPr>
          <a:xfrm>
            <a:off x="939800" y="4288594"/>
            <a:ext cx="1632770" cy="400110"/>
          </a:xfrm>
          <a:prstGeom prst="rect">
            <a:avLst/>
          </a:prstGeom>
          <a:noFill/>
        </p:spPr>
        <p:txBody>
          <a:bodyPr wrap="square" rtlCol="0">
            <a:spAutoFit/>
          </a:bodyPr>
          <a:lstStyle/>
          <a:p>
            <a:r>
              <a:rPr lang="en-US" sz="2000" b="1" spc="100" dirty="0" smtClean="0">
                <a:ln w="3175">
                  <a:solidFill>
                    <a:schemeClr val="tx1"/>
                  </a:solidFill>
                </a:ln>
                <a:solidFill>
                  <a:srgbClr val="FFFF00"/>
                </a:solidFill>
                <a:latin typeface="Century Gothic" panose="020B0502020202020204" pitchFamily="34" charset="0"/>
                <a:cs typeface="Impact"/>
              </a:rPr>
              <a:t>Belonging</a:t>
            </a:r>
            <a:endParaRPr lang="en-US" sz="2000" b="1" spc="100" dirty="0">
              <a:ln w="3175">
                <a:solidFill>
                  <a:schemeClr val="tx1"/>
                </a:solidFill>
              </a:ln>
              <a:solidFill>
                <a:srgbClr val="FFFF00"/>
              </a:solidFill>
              <a:latin typeface="Century Gothic" panose="020B0502020202020204" pitchFamily="34" charset="0"/>
              <a:cs typeface="Impact"/>
            </a:endParaRPr>
          </a:p>
        </p:txBody>
      </p:sp>
      <p:sp>
        <p:nvSpPr>
          <p:cNvPr id="13" name="Trapezoid 12"/>
          <p:cNvSpPr/>
          <p:nvPr/>
        </p:nvSpPr>
        <p:spPr>
          <a:xfrm>
            <a:off x="2404217" y="4288594"/>
            <a:ext cx="5759250" cy="719929"/>
          </a:xfrm>
          <a:prstGeom prst="trapezoid">
            <a:avLst>
              <a:gd name="adj" fmla="val 6084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1840518" y="3509319"/>
            <a:ext cx="1464104" cy="400110"/>
          </a:xfrm>
          <a:prstGeom prst="rect">
            <a:avLst/>
          </a:prstGeom>
          <a:noFill/>
        </p:spPr>
        <p:txBody>
          <a:bodyPr wrap="square" rtlCol="0">
            <a:spAutoFit/>
          </a:bodyPr>
          <a:lstStyle/>
          <a:p>
            <a:r>
              <a:rPr lang="en-US" sz="2000" b="1" spc="100" dirty="0" smtClean="0">
                <a:ln w="3175">
                  <a:solidFill>
                    <a:schemeClr val="tx1"/>
                  </a:solidFill>
                </a:ln>
                <a:solidFill>
                  <a:srgbClr val="3366FF"/>
                </a:solidFill>
                <a:latin typeface="Century Gothic" panose="020B0502020202020204" pitchFamily="34" charset="0"/>
                <a:cs typeface="Impact"/>
              </a:rPr>
              <a:t>Esteem</a:t>
            </a:r>
            <a:endParaRPr lang="en-US" sz="2000" b="1" spc="100" dirty="0">
              <a:ln w="3175">
                <a:solidFill>
                  <a:schemeClr val="tx1"/>
                </a:solidFill>
              </a:ln>
              <a:solidFill>
                <a:srgbClr val="3366FF"/>
              </a:solidFill>
              <a:latin typeface="Century Gothic" panose="020B0502020202020204" pitchFamily="34" charset="0"/>
              <a:cs typeface="Impact"/>
            </a:endParaRPr>
          </a:p>
        </p:txBody>
      </p:sp>
      <p:sp>
        <p:nvSpPr>
          <p:cNvPr id="16" name="Trapezoid 15"/>
          <p:cNvSpPr/>
          <p:nvPr/>
        </p:nvSpPr>
        <p:spPr>
          <a:xfrm>
            <a:off x="2866205" y="3537688"/>
            <a:ext cx="4849019" cy="719929"/>
          </a:xfrm>
          <a:prstGeom prst="trapezoid">
            <a:avLst>
              <a:gd name="adj" fmla="val 60848"/>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66FF"/>
              </a:solidFill>
            </a:endParaRPr>
          </a:p>
        </p:txBody>
      </p:sp>
      <p:sp>
        <p:nvSpPr>
          <p:cNvPr id="17" name="TextBox 16"/>
          <p:cNvSpPr txBox="1"/>
          <p:nvPr/>
        </p:nvSpPr>
        <p:spPr>
          <a:xfrm>
            <a:off x="939800" y="2779989"/>
            <a:ext cx="2576032" cy="400110"/>
          </a:xfrm>
          <a:prstGeom prst="rect">
            <a:avLst/>
          </a:prstGeom>
          <a:noFill/>
        </p:spPr>
        <p:txBody>
          <a:bodyPr wrap="square" rtlCol="0">
            <a:spAutoFit/>
          </a:bodyPr>
          <a:lstStyle/>
          <a:p>
            <a:pPr algn="ctr"/>
            <a:r>
              <a:rPr lang="en-US" sz="2000" b="1" spc="100" dirty="0" smtClean="0">
                <a:ln w="3175">
                  <a:solidFill>
                    <a:schemeClr val="tx1"/>
                  </a:solidFill>
                </a:ln>
                <a:solidFill>
                  <a:schemeClr val="accent4">
                    <a:lumMod val="60000"/>
                    <a:lumOff val="40000"/>
                  </a:schemeClr>
                </a:solidFill>
                <a:latin typeface="Century Gothic" panose="020B0502020202020204" pitchFamily="34" charset="0"/>
                <a:cs typeface="Impact"/>
              </a:rPr>
              <a:t>Self-actualisation</a:t>
            </a:r>
            <a:endParaRPr lang="en-US" sz="2000" b="1" spc="100" dirty="0">
              <a:ln w="3175">
                <a:solidFill>
                  <a:schemeClr val="tx1"/>
                </a:solidFill>
              </a:ln>
              <a:solidFill>
                <a:schemeClr val="accent4">
                  <a:lumMod val="60000"/>
                  <a:lumOff val="40000"/>
                </a:schemeClr>
              </a:solidFill>
              <a:latin typeface="Century Gothic" panose="020B0502020202020204" pitchFamily="34" charset="0"/>
              <a:cs typeface="Impact"/>
            </a:endParaRPr>
          </a:p>
        </p:txBody>
      </p:sp>
      <p:sp>
        <p:nvSpPr>
          <p:cNvPr id="18" name="Trapezoid 17"/>
          <p:cNvSpPr/>
          <p:nvPr/>
        </p:nvSpPr>
        <p:spPr>
          <a:xfrm>
            <a:off x="3314278" y="2779989"/>
            <a:ext cx="3952701" cy="719929"/>
          </a:xfrm>
          <a:prstGeom prst="trapezoid">
            <a:avLst>
              <a:gd name="adj" fmla="val 60848"/>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B3A2C7"/>
              </a:solidFill>
            </a:endParaRPr>
          </a:p>
        </p:txBody>
      </p:sp>
      <p:sp>
        <p:nvSpPr>
          <p:cNvPr id="23" name="Rectangle 22"/>
          <p:cNvSpPr/>
          <p:nvPr/>
        </p:nvSpPr>
        <p:spPr>
          <a:xfrm>
            <a:off x="127106" y="51142"/>
            <a:ext cx="4602003" cy="477054"/>
          </a:xfrm>
          <a:prstGeom prst="rect">
            <a:avLst/>
          </a:prstGeom>
        </p:spPr>
        <p:txBody>
          <a:bodyPr wrap="none">
            <a:spAutoFit/>
          </a:bodyPr>
          <a:lstStyle/>
          <a:p>
            <a:r>
              <a:rPr lang="en-US" sz="2500" b="1" dirty="0" smtClean="0">
                <a:solidFill>
                  <a:srgbClr val="FF0000"/>
                </a:solidFill>
                <a:latin typeface="Century Gothic"/>
                <a:cs typeface="Century Gothic"/>
              </a:rPr>
              <a:t>Maslow's Hierarchy of Needs</a:t>
            </a:r>
            <a:endParaRPr lang="en-US" sz="2500" b="1" dirty="0">
              <a:solidFill>
                <a:srgbClr val="FF0000"/>
              </a:solidFill>
              <a:latin typeface="Century Gothic"/>
              <a:cs typeface="Century Gothic"/>
            </a:endParaRPr>
          </a:p>
        </p:txBody>
      </p:sp>
      <p:sp>
        <p:nvSpPr>
          <p:cNvPr id="28" name="Rectangle 27"/>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29" name="Picture 28"/>
          <p:cNvPicPr>
            <a:picLocks noChangeAspect="1"/>
          </p:cNvPicPr>
          <p:nvPr/>
        </p:nvPicPr>
        <p:blipFill>
          <a:blip r:embed="rId4"/>
          <a:stretch>
            <a:fillRect/>
          </a:stretch>
        </p:blipFill>
        <p:spPr>
          <a:xfrm>
            <a:off x="8525872" y="60386"/>
            <a:ext cx="539202" cy="539202"/>
          </a:xfrm>
          <a:prstGeom prst="rect">
            <a:avLst/>
          </a:prstGeom>
        </p:spPr>
      </p:pic>
      <p:sp>
        <p:nvSpPr>
          <p:cNvPr id="2" name="Rectangle 1"/>
          <p:cNvSpPr/>
          <p:nvPr/>
        </p:nvSpPr>
        <p:spPr>
          <a:xfrm>
            <a:off x="1500979" y="6498430"/>
            <a:ext cx="6886610" cy="338554"/>
          </a:xfrm>
          <a:prstGeom prst="rect">
            <a:avLst/>
          </a:prstGeom>
        </p:spPr>
        <p:txBody>
          <a:bodyPr wrap="square">
            <a:spAutoFit/>
          </a:bodyPr>
          <a:lstStyle/>
          <a:p>
            <a:pPr>
              <a:defRPr/>
            </a:pPr>
            <a:r>
              <a:rPr lang="en-US" sz="800" dirty="0"/>
              <a:t>This presentation by @TeacherToolkit ( </a:t>
            </a:r>
            <a:r>
              <a:rPr lang="en-US" sz="800" dirty="0">
                <a:hlinkClick r:id="rId5"/>
              </a:rPr>
              <a:t>Ross Morrison McGill</a:t>
            </a:r>
            <a:r>
              <a:rPr lang="en-US" sz="800" dirty="0"/>
              <a:t> ) and is licensed under a </a:t>
            </a:r>
            <a:r>
              <a:rPr lang="en-US" sz="800" dirty="0">
                <a:hlinkClick r:id="rId6"/>
              </a:rPr>
              <a:t>Creative Commons Attribution-NonCommercial-NoDerivs 3.0 Unported License</a:t>
            </a:r>
            <a:r>
              <a:rPr lang="en-US" sz="800" dirty="0"/>
              <a:t>. Based on all work published at </a:t>
            </a:r>
            <a:r>
              <a:rPr lang="en-US" sz="800" dirty="0" smtClean="0">
                <a:hlinkClick r:id="rId7"/>
              </a:rPr>
              <a:t>www.teachertoolkit.me</a:t>
            </a:r>
            <a:r>
              <a:rPr lang="en-US" sz="800" dirty="0" smtClean="0"/>
              <a:t> @</a:t>
            </a:r>
            <a:r>
              <a:rPr lang="en-US" sz="800" dirty="0"/>
              <a:t>TeacherToolkit Limited.</a:t>
            </a:r>
          </a:p>
        </p:txBody>
      </p:sp>
    </p:spTree>
    <p:extLst>
      <p:ext uri="{BB962C8B-B14F-4D97-AF65-F5344CB8AC3E}">
        <p14:creationId xmlns:p14="http://schemas.microsoft.com/office/powerpoint/2010/main" val="11237791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2231" y="97233"/>
            <a:ext cx="8542903" cy="833297"/>
          </a:xfrm>
        </p:spPr>
        <p:txBody>
          <a:bodyPr>
            <a:noAutofit/>
          </a:bodyPr>
          <a:lstStyle/>
          <a:p>
            <a:pPr algn="l"/>
            <a:r>
              <a:rPr lang="en-US" sz="5400" b="1" dirty="0" smtClean="0">
                <a:solidFill>
                  <a:srgbClr val="FF0000"/>
                </a:solidFill>
                <a:latin typeface="Century Gothic"/>
                <a:cs typeface="Century Gothic"/>
              </a:rPr>
              <a:t>Top</a:t>
            </a:r>
            <a:r>
              <a:rPr lang="en-US" sz="5400" b="1" dirty="0" smtClean="0">
                <a:latin typeface="Century Gothic"/>
                <a:cs typeface="Century Gothic"/>
              </a:rPr>
              <a:t> Teachers … </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sp>
        <p:nvSpPr>
          <p:cNvPr id="6" name="Title 1"/>
          <p:cNvSpPr txBox="1">
            <a:spLocks/>
          </p:cNvSpPr>
          <p:nvPr/>
        </p:nvSpPr>
        <p:spPr>
          <a:xfrm>
            <a:off x="282231" y="3061223"/>
            <a:ext cx="8542903"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500" b="1" dirty="0" smtClean="0">
                <a:latin typeface="Century Gothic"/>
                <a:cs typeface="Century Gothic"/>
              </a:rPr>
              <a:t>Know </a:t>
            </a:r>
            <a:r>
              <a:rPr lang="en-US" sz="7500" b="1" dirty="0" smtClean="0">
                <a:solidFill>
                  <a:srgbClr val="FF0000"/>
                </a:solidFill>
                <a:latin typeface="Century Gothic"/>
                <a:cs typeface="Century Gothic"/>
              </a:rPr>
              <a:t>Everything!</a:t>
            </a:r>
            <a:endParaRPr lang="en-US" sz="7500" b="1" dirty="0">
              <a:solidFill>
                <a:srgbClr val="000000"/>
              </a:solidFill>
              <a:latin typeface="Century Gothic"/>
              <a:cs typeface="Century Gothic"/>
            </a:endParaRPr>
          </a:p>
        </p:txBody>
      </p:sp>
      <p:pic>
        <p:nvPicPr>
          <p:cNvPr id="3" name="Picture 2"/>
          <p:cNvPicPr>
            <a:picLocks noChangeAspect="1"/>
          </p:cNvPicPr>
          <p:nvPr/>
        </p:nvPicPr>
        <p:blipFill>
          <a:blip r:embed="rId4"/>
          <a:stretch>
            <a:fillRect/>
          </a:stretch>
        </p:blipFill>
        <p:spPr>
          <a:xfrm>
            <a:off x="5521234" y="4370014"/>
            <a:ext cx="3303900" cy="2265007"/>
          </a:xfrm>
          <a:prstGeom prst="rect">
            <a:avLst/>
          </a:prstGeom>
        </p:spPr>
      </p:pic>
      <p:sp>
        <p:nvSpPr>
          <p:cNvPr id="4" name="Rectangle 3"/>
          <p:cNvSpPr/>
          <p:nvPr/>
        </p:nvSpPr>
        <p:spPr>
          <a:xfrm>
            <a:off x="282231" y="6388800"/>
            <a:ext cx="1386918" cy="246221"/>
          </a:xfrm>
          <a:prstGeom prst="rect">
            <a:avLst/>
          </a:prstGeom>
        </p:spPr>
        <p:txBody>
          <a:bodyPr wrap="none">
            <a:spAutoFit/>
          </a:bodyPr>
          <a:lstStyle/>
          <a:p>
            <a:r>
              <a:rPr lang="en-GB" sz="1000" dirty="0">
                <a:solidFill>
                  <a:srgbClr val="7D7D7D"/>
                </a:solidFill>
                <a:latin typeface="arial" panose="020B0604020202020204" pitchFamily="34" charset="0"/>
                <a:hlinkClick r:id="rId5"/>
              </a:rPr>
              <a:t>www.oempromo.com</a:t>
            </a:r>
            <a:endParaRPr lang="en-GB" sz="1000" dirty="0"/>
          </a:p>
        </p:txBody>
      </p:sp>
    </p:spTree>
    <p:extLst>
      <p:ext uri="{BB962C8B-B14F-4D97-AF65-F5344CB8AC3E}">
        <p14:creationId xmlns:p14="http://schemas.microsoft.com/office/powerpoint/2010/main" val="35562553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2231" y="97233"/>
            <a:ext cx="8542903" cy="833297"/>
          </a:xfrm>
        </p:spPr>
        <p:txBody>
          <a:bodyPr>
            <a:noAutofit/>
          </a:bodyPr>
          <a:lstStyle/>
          <a:p>
            <a:pPr algn="l"/>
            <a:r>
              <a:rPr lang="en-US" sz="5400" b="1" dirty="0" smtClean="0">
                <a:solidFill>
                  <a:srgbClr val="FF0000"/>
                </a:solidFill>
                <a:latin typeface="Century Gothic"/>
                <a:cs typeface="Century Gothic"/>
              </a:rPr>
              <a:t>Top</a:t>
            </a:r>
            <a:r>
              <a:rPr lang="en-US" sz="5400" b="1" dirty="0" smtClean="0">
                <a:latin typeface="Century Gothic"/>
                <a:cs typeface="Century Gothic"/>
              </a:rPr>
              <a:t> Teachers … </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sp>
        <p:nvSpPr>
          <p:cNvPr id="6" name="Title 1"/>
          <p:cNvSpPr txBox="1">
            <a:spLocks/>
          </p:cNvSpPr>
          <p:nvPr/>
        </p:nvSpPr>
        <p:spPr>
          <a:xfrm>
            <a:off x="151971" y="3061223"/>
            <a:ext cx="8913104"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500" b="1" dirty="0" smtClean="0">
                <a:latin typeface="Century Gothic"/>
                <a:cs typeface="Century Gothic"/>
              </a:rPr>
              <a:t>Know the </a:t>
            </a:r>
            <a:r>
              <a:rPr lang="en-US" sz="5500" b="1" dirty="0" smtClean="0">
                <a:solidFill>
                  <a:srgbClr val="FF0000"/>
                </a:solidFill>
                <a:latin typeface="Century Gothic"/>
                <a:cs typeface="Century Gothic"/>
              </a:rPr>
              <a:t>difference</a:t>
            </a:r>
            <a:r>
              <a:rPr lang="en-US" sz="5500" b="1" dirty="0" smtClean="0">
                <a:latin typeface="Century Gothic"/>
                <a:cs typeface="Century Gothic"/>
              </a:rPr>
              <a:t> between a </a:t>
            </a:r>
          </a:p>
          <a:p>
            <a:r>
              <a:rPr lang="en-US" sz="5500" b="1" dirty="0">
                <a:solidFill>
                  <a:srgbClr val="000000"/>
                </a:solidFill>
                <a:latin typeface="Century Gothic"/>
                <a:cs typeface="Century Gothic"/>
              </a:rPr>
              <a:t>r</a:t>
            </a:r>
            <a:r>
              <a:rPr lang="en-US" sz="5500" b="1" dirty="0" smtClean="0">
                <a:solidFill>
                  <a:srgbClr val="000000"/>
                </a:solidFill>
                <a:latin typeface="Century Gothic"/>
                <a:cs typeface="Century Gothic"/>
              </a:rPr>
              <a:t>eason and an excuse</a:t>
            </a:r>
            <a:endParaRPr lang="en-US" sz="5500" b="1" dirty="0">
              <a:solidFill>
                <a:srgbClr val="000000"/>
              </a:solidFill>
              <a:latin typeface="Century Gothic"/>
              <a:cs typeface="Century Gothic"/>
            </a:endParaRPr>
          </a:p>
        </p:txBody>
      </p:sp>
    </p:spTree>
    <p:extLst>
      <p:ext uri="{BB962C8B-B14F-4D97-AF65-F5344CB8AC3E}">
        <p14:creationId xmlns:p14="http://schemas.microsoft.com/office/powerpoint/2010/main" val="35562553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2231" y="97233"/>
            <a:ext cx="8542903" cy="833297"/>
          </a:xfrm>
        </p:spPr>
        <p:txBody>
          <a:bodyPr>
            <a:noAutofit/>
          </a:bodyPr>
          <a:lstStyle/>
          <a:p>
            <a:pPr algn="l"/>
            <a:r>
              <a:rPr lang="en-US" sz="5400" b="1" dirty="0" smtClean="0">
                <a:solidFill>
                  <a:srgbClr val="FF0000"/>
                </a:solidFill>
                <a:latin typeface="Century Gothic"/>
                <a:cs typeface="Century Gothic"/>
              </a:rPr>
              <a:t>Top</a:t>
            </a:r>
            <a:r>
              <a:rPr lang="en-US" sz="5400" b="1" dirty="0" smtClean="0">
                <a:latin typeface="Century Gothic"/>
                <a:cs typeface="Century Gothic"/>
              </a:rPr>
              <a:t> Teachers … </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sp>
        <p:nvSpPr>
          <p:cNvPr id="6" name="Title 1"/>
          <p:cNvSpPr txBox="1">
            <a:spLocks/>
          </p:cNvSpPr>
          <p:nvPr/>
        </p:nvSpPr>
        <p:spPr>
          <a:xfrm>
            <a:off x="282231" y="3061223"/>
            <a:ext cx="8542903"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500" b="1" dirty="0" smtClean="0">
                <a:latin typeface="Century Gothic"/>
                <a:cs typeface="Century Gothic"/>
              </a:rPr>
              <a:t>Have </a:t>
            </a:r>
            <a:r>
              <a:rPr lang="en-US" sz="7500" b="1" dirty="0" smtClean="0">
                <a:solidFill>
                  <a:srgbClr val="FF0000"/>
                </a:solidFill>
                <a:latin typeface="Century Gothic"/>
                <a:cs typeface="Century Gothic"/>
              </a:rPr>
              <a:t>high levels </a:t>
            </a:r>
            <a:r>
              <a:rPr lang="en-US" sz="7500" b="1" dirty="0" smtClean="0">
                <a:latin typeface="Century Gothic"/>
                <a:cs typeface="Century Gothic"/>
              </a:rPr>
              <a:t>of energy …</a:t>
            </a:r>
            <a:endParaRPr lang="en-US" sz="7500" b="1" dirty="0">
              <a:solidFill>
                <a:srgbClr val="000000"/>
              </a:solidFill>
              <a:latin typeface="Century Gothic"/>
              <a:cs typeface="Century Gothic"/>
            </a:endParaRPr>
          </a:p>
        </p:txBody>
      </p:sp>
      <p:pic>
        <p:nvPicPr>
          <p:cNvPr id="3" name="Picture 2"/>
          <p:cNvPicPr>
            <a:picLocks noChangeAspect="1"/>
          </p:cNvPicPr>
          <p:nvPr/>
        </p:nvPicPr>
        <p:blipFill>
          <a:blip r:embed="rId4"/>
          <a:stretch>
            <a:fillRect/>
          </a:stretch>
        </p:blipFill>
        <p:spPr>
          <a:xfrm>
            <a:off x="7019108" y="4687358"/>
            <a:ext cx="1950535" cy="1950535"/>
          </a:xfrm>
          <a:prstGeom prst="rect">
            <a:avLst/>
          </a:prstGeom>
        </p:spPr>
      </p:pic>
      <p:sp>
        <p:nvSpPr>
          <p:cNvPr id="4" name="Rectangle 3"/>
          <p:cNvSpPr/>
          <p:nvPr/>
        </p:nvSpPr>
        <p:spPr>
          <a:xfrm>
            <a:off x="282231" y="6514782"/>
            <a:ext cx="1364476" cy="246221"/>
          </a:xfrm>
          <a:prstGeom prst="rect">
            <a:avLst/>
          </a:prstGeom>
        </p:spPr>
        <p:txBody>
          <a:bodyPr wrap="none">
            <a:spAutoFit/>
          </a:bodyPr>
          <a:lstStyle/>
          <a:p>
            <a:r>
              <a:rPr lang="en-GB" sz="1000" dirty="0" smtClean="0">
                <a:solidFill>
                  <a:srgbClr val="7D7D7D"/>
                </a:solidFill>
                <a:latin typeface="arial" panose="020B0604020202020204" pitchFamily="34" charset="0"/>
                <a:hlinkClick r:id="rId5"/>
              </a:rPr>
              <a:t>www.edmsauce.com</a:t>
            </a:r>
            <a:endParaRPr lang="en-GB" sz="1000" dirty="0"/>
          </a:p>
        </p:txBody>
      </p:sp>
    </p:spTree>
    <p:extLst>
      <p:ext uri="{BB962C8B-B14F-4D97-AF65-F5344CB8AC3E}">
        <p14:creationId xmlns:p14="http://schemas.microsoft.com/office/powerpoint/2010/main" val="35562553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2231" y="97233"/>
            <a:ext cx="8542903" cy="833297"/>
          </a:xfrm>
        </p:spPr>
        <p:txBody>
          <a:bodyPr>
            <a:noAutofit/>
          </a:bodyPr>
          <a:lstStyle/>
          <a:p>
            <a:pPr algn="l"/>
            <a:r>
              <a:rPr lang="en-US" sz="5400" b="1" dirty="0" smtClean="0">
                <a:solidFill>
                  <a:srgbClr val="FF0000"/>
                </a:solidFill>
                <a:latin typeface="Century Gothic"/>
                <a:cs typeface="Century Gothic"/>
              </a:rPr>
              <a:t>Top</a:t>
            </a:r>
            <a:r>
              <a:rPr lang="en-US" sz="5400" b="1" dirty="0" smtClean="0">
                <a:latin typeface="Century Gothic"/>
                <a:cs typeface="Century Gothic"/>
              </a:rPr>
              <a:t> Teachers … </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5" name="Picture 4"/>
          <p:cNvPicPr>
            <a:picLocks noChangeAspect="1"/>
          </p:cNvPicPr>
          <p:nvPr/>
        </p:nvPicPr>
        <p:blipFill>
          <a:blip r:embed="rId4"/>
          <a:stretch>
            <a:fillRect/>
          </a:stretch>
        </p:blipFill>
        <p:spPr>
          <a:xfrm rot="2259387">
            <a:off x="3275458" y="3747805"/>
            <a:ext cx="2176665" cy="1800000"/>
          </a:xfrm>
          <a:prstGeom prst="rect">
            <a:avLst/>
          </a:prstGeom>
        </p:spPr>
      </p:pic>
      <p:sp>
        <p:nvSpPr>
          <p:cNvPr id="6" name="Title 1"/>
          <p:cNvSpPr txBox="1">
            <a:spLocks/>
          </p:cNvSpPr>
          <p:nvPr/>
        </p:nvSpPr>
        <p:spPr>
          <a:xfrm>
            <a:off x="282231" y="3061223"/>
            <a:ext cx="8542903"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500" b="1" dirty="0">
                <a:latin typeface="Century Gothic"/>
                <a:cs typeface="Century Gothic"/>
              </a:rPr>
              <a:t>a</a:t>
            </a:r>
            <a:r>
              <a:rPr lang="en-US" sz="7500" b="1" dirty="0" smtClean="0">
                <a:latin typeface="Century Gothic"/>
                <a:cs typeface="Century Gothic"/>
              </a:rPr>
              <a:t>re </a:t>
            </a:r>
            <a:r>
              <a:rPr lang="en-US" sz="7500" b="1" dirty="0" smtClean="0">
                <a:solidFill>
                  <a:srgbClr val="FF0000"/>
                </a:solidFill>
                <a:latin typeface="Century Gothic"/>
                <a:cs typeface="Century Gothic"/>
              </a:rPr>
              <a:t>NO</a:t>
            </a:r>
            <a:r>
              <a:rPr lang="en-US" sz="7500" b="1" dirty="0" smtClean="0">
                <a:latin typeface="Century Gothic"/>
                <a:cs typeface="Century Gothic"/>
              </a:rPr>
              <a:t> nonsense!</a:t>
            </a:r>
            <a:endParaRPr lang="en-US" sz="7500" b="1" dirty="0">
              <a:solidFill>
                <a:srgbClr val="000000"/>
              </a:solidFill>
              <a:latin typeface="Century Gothic"/>
              <a:cs typeface="Century Gothic"/>
            </a:endParaRPr>
          </a:p>
        </p:txBody>
      </p:sp>
      <p:sp>
        <p:nvSpPr>
          <p:cNvPr id="7" name="Rectangle 6"/>
          <p:cNvSpPr/>
          <p:nvPr/>
        </p:nvSpPr>
        <p:spPr>
          <a:xfrm>
            <a:off x="282231" y="6294926"/>
            <a:ext cx="1327608" cy="246221"/>
          </a:xfrm>
          <a:prstGeom prst="rect">
            <a:avLst/>
          </a:prstGeom>
        </p:spPr>
        <p:txBody>
          <a:bodyPr wrap="none">
            <a:spAutoFit/>
          </a:bodyPr>
          <a:lstStyle/>
          <a:p>
            <a:r>
              <a:rPr lang="en-GB" sz="1000" dirty="0">
                <a:solidFill>
                  <a:srgbClr val="7D7D7D"/>
                </a:solidFill>
                <a:latin typeface="arial" panose="020B0604020202020204" pitchFamily="34" charset="0"/>
                <a:hlinkClick r:id="rId5"/>
              </a:rPr>
              <a:t>librarylostfound.com</a:t>
            </a:r>
            <a:endParaRPr lang="en-GB" sz="1000" dirty="0"/>
          </a:p>
        </p:txBody>
      </p:sp>
    </p:spTree>
    <p:extLst>
      <p:ext uri="{BB962C8B-B14F-4D97-AF65-F5344CB8AC3E}">
        <p14:creationId xmlns:p14="http://schemas.microsoft.com/office/powerpoint/2010/main" val="35562553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2231" y="97233"/>
            <a:ext cx="8542903" cy="833297"/>
          </a:xfrm>
        </p:spPr>
        <p:txBody>
          <a:bodyPr>
            <a:noAutofit/>
          </a:bodyPr>
          <a:lstStyle/>
          <a:p>
            <a:pPr algn="l"/>
            <a:r>
              <a:rPr lang="en-US" sz="5400" b="1" dirty="0" smtClean="0">
                <a:solidFill>
                  <a:srgbClr val="FF0000"/>
                </a:solidFill>
                <a:latin typeface="Century Gothic"/>
                <a:cs typeface="Century Gothic"/>
              </a:rPr>
              <a:t>Top</a:t>
            </a:r>
            <a:r>
              <a:rPr lang="en-US" sz="5400" b="1" dirty="0" smtClean="0">
                <a:latin typeface="Century Gothic"/>
                <a:cs typeface="Century Gothic"/>
              </a:rPr>
              <a:t> Teachers … </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3" name="Picture 2"/>
          <p:cNvPicPr>
            <a:picLocks noChangeAspect="1"/>
          </p:cNvPicPr>
          <p:nvPr/>
        </p:nvPicPr>
        <p:blipFill>
          <a:blip r:embed="rId4"/>
          <a:stretch>
            <a:fillRect/>
          </a:stretch>
        </p:blipFill>
        <p:spPr>
          <a:xfrm>
            <a:off x="3937000" y="3643768"/>
            <a:ext cx="4767262" cy="3214232"/>
          </a:xfrm>
          <a:prstGeom prst="rect">
            <a:avLst/>
          </a:prstGeom>
        </p:spPr>
      </p:pic>
      <p:sp>
        <p:nvSpPr>
          <p:cNvPr id="6" name="Title 1"/>
          <p:cNvSpPr txBox="1">
            <a:spLocks/>
          </p:cNvSpPr>
          <p:nvPr/>
        </p:nvSpPr>
        <p:spPr>
          <a:xfrm>
            <a:off x="161359" y="2148009"/>
            <a:ext cx="8542903"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500" b="1" dirty="0" smtClean="0">
                <a:latin typeface="Century Gothic"/>
                <a:cs typeface="Century Gothic"/>
              </a:rPr>
              <a:t>Teach </a:t>
            </a:r>
          </a:p>
          <a:p>
            <a:r>
              <a:rPr lang="en-US" sz="6500" b="1" dirty="0" smtClean="0">
                <a:latin typeface="Century Gothic"/>
                <a:cs typeface="Century Gothic"/>
              </a:rPr>
              <a:t>Blooming </a:t>
            </a:r>
            <a:r>
              <a:rPr lang="en-US" sz="6500" b="1" dirty="0" smtClean="0">
                <a:solidFill>
                  <a:srgbClr val="FF0000"/>
                </a:solidFill>
                <a:latin typeface="Century Gothic"/>
                <a:cs typeface="Century Gothic"/>
              </a:rPr>
              <a:t>Hard!</a:t>
            </a:r>
            <a:endParaRPr lang="en-US" sz="6500" b="1" dirty="0">
              <a:solidFill>
                <a:srgbClr val="FF0000"/>
              </a:solidFill>
              <a:latin typeface="Century Gothic"/>
              <a:cs typeface="Century Gothic"/>
            </a:endParaRPr>
          </a:p>
        </p:txBody>
      </p:sp>
      <p:sp>
        <p:nvSpPr>
          <p:cNvPr id="4" name="Rectangle 3"/>
          <p:cNvSpPr/>
          <p:nvPr/>
        </p:nvSpPr>
        <p:spPr>
          <a:xfrm>
            <a:off x="161359" y="6444734"/>
            <a:ext cx="1266693" cy="246221"/>
          </a:xfrm>
          <a:prstGeom prst="rect">
            <a:avLst/>
          </a:prstGeom>
        </p:spPr>
        <p:txBody>
          <a:bodyPr wrap="none">
            <a:spAutoFit/>
          </a:bodyPr>
          <a:lstStyle/>
          <a:p>
            <a:r>
              <a:rPr lang="en-GB" sz="1000" dirty="0" smtClean="0">
                <a:solidFill>
                  <a:srgbClr val="7D7D7D"/>
                </a:solidFill>
                <a:latin typeface="arial" panose="020B0604020202020204" pitchFamily="34" charset="0"/>
                <a:hlinkClick r:id="rId5"/>
              </a:rPr>
              <a:t>www.fitnistics.com</a:t>
            </a:r>
            <a:r>
              <a:rPr lang="en-GB" sz="1000" dirty="0" smtClean="0">
                <a:solidFill>
                  <a:srgbClr val="7D7D7D"/>
                </a:solidFill>
                <a:latin typeface="arial" panose="020B0604020202020204" pitchFamily="34" charset="0"/>
              </a:rPr>
              <a:t> </a:t>
            </a:r>
            <a:endParaRPr lang="en-GB" sz="1000" dirty="0"/>
          </a:p>
        </p:txBody>
      </p:sp>
    </p:spTree>
    <p:extLst>
      <p:ext uri="{BB962C8B-B14F-4D97-AF65-F5344CB8AC3E}">
        <p14:creationId xmlns:p14="http://schemas.microsoft.com/office/powerpoint/2010/main" val="35562553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2231" y="97233"/>
            <a:ext cx="8542903" cy="833297"/>
          </a:xfrm>
        </p:spPr>
        <p:txBody>
          <a:bodyPr>
            <a:noAutofit/>
          </a:bodyPr>
          <a:lstStyle/>
          <a:p>
            <a:pPr algn="l"/>
            <a:r>
              <a:rPr lang="en-US" sz="5400" b="1" dirty="0" smtClean="0">
                <a:solidFill>
                  <a:srgbClr val="FF0000"/>
                </a:solidFill>
                <a:latin typeface="Century Gothic"/>
                <a:cs typeface="Century Gothic"/>
              </a:rPr>
              <a:t>Top</a:t>
            </a:r>
            <a:r>
              <a:rPr lang="en-US" sz="5400" b="1" dirty="0" smtClean="0">
                <a:latin typeface="Century Gothic"/>
                <a:cs typeface="Century Gothic"/>
              </a:rPr>
              <a:t> Teachers … </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sp>
        <p:nvSpPr>
          <p:cNvPr id="6" name="Title 1"/>
          <p:cNvSpPr txBox="1">
            <a:spLocks/>
          </p:cNvSpPr>
          <p:nvPr/>
        </p:nvSpPr>
        <p:spPr>
          <a:xfrm>
            <a:off x="282231" y="3061223"/>
            <a:ext cx="8542903"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500" b="1" dirty="0" smtClean="0">
                <a:latin typeface="Century Gothic"/>
                <a:cs typeface="Century Gothic"/>
              </a:rPr>
              <a:t>Don’t accept Food Technology </a:t>
            </a:r>
            <a:r>
              <a:rPr lang="en-US" sz="7500" b="1" dirty="0" smtClean="0">
                <a:solidFill>
                  <a:srgbClr val="FF0000"/>
                </a:solidFill>
                <a:latin typeface="Century Gothic"/>
                <a:cs typeface="Century Gothic"/>
              </a:rPr>
              <a:t>myths!</a:t>
            </a:r>
            <a:endParaRPr lang="en-US" sz="7500" b="1" dirty="0">
              <a:solidFill>
                <a:srgbClr val="FF0000"/>
              </a:solidFill>
              <a:latin typeface="Century Gothic"/>
              <a:cs typeface="Century Gothic"/>
            </a:endParaRPr>
          </a:p>
        </p:txBody>
      </p:sp>
    </p:spTree>
    <p:extLst>
      <p:ext uri="{BB962C8B-B14F-4D97-AF65-F5344CB8AC3E}">
        <p14:creationId xmlns:p14="http://schemas.microsoft.com/office/powerpoint/2010/main" val="35562553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218" y="674638"/>
            <a:ext cx="6648776" cy="6183361"/>
          </a:xfrm>
          <a:prstGeom prst="rect">
            <a:avLst/>
          </a:prstGeom>
        </p:spPr>
      </p:pic>
      <p:sp>
        <p:nvSpPr>
          <p:cNvPr id="2" name="Title 1"/>
          <p:cNvSpPr>
            <a:spLocks noGrp="1"/>
          </p:cNvSpPr>
          <p:nvPr>
            <p:ph type="ctrTitle"/>
          </p:nvPr>
        </p:nvSpPr>
        <p:spPr>
          <a:xfrm>
            <a:off x="6250612" y="2082923"/>
            <a:ext cx="2600140" cy="1470025"/>
          </a:xfrm>
        </p:spPr>
        <p:txBody>
          <a:bodyPr>
            <a:noAutofit/>
          </a:bodyPr>
          <a:lstStyle/>
          <a:p>
            <a:pPr algn="l"/>
            <a:r>
              <a:rPr lang="en-US" sz="5500" b="1" dirty="0" smtClean="0">
                <a:latin typeface="Century Gothic"/>
                <a:cs typeface="Century Gothic"/>
              </a:rPr>
              <a:t>The </a:t>
            </a:r>
            <a:br>
              <a:rPr lang="en-US" sz="5500" b="1" dirty="0" smtClean="0">
                <a:latin typeface="Century Gothic"/>
                <a:cs typeface="Century Gothic"/>
              </a:rPr>
            </a:br>
            <a:r>
              <a:rPr lang="en-US" sz="5500" b="1" dirty="0" smtClean="0">
                <a:latin typeface="Century Gothic"/>
                <a:cs typeface="Century Gothic"/>
              </a:rPr>
              <a:t>boring </a:t>
            </a:r>
            <a:r>
              <a:rPr lang="en-US" sz="5500" b="1" dirty="0">
                <a:latin typeface="Century Gothic"/>
                <a:cs typeface="Century Gothic"/>
              </a:rPr>
              <a:t/>
            </a:r>
            <a:br>
              <a:rPr lang="en-US" sz="5500" b="1" dirty="0">
                <a:latin typeface="Century Gothic"/>
                <a:cs typeface="Century Gothic"/>
              </a:rPr>
            </a:br>
            <a:r>
              <a:rPr lang="en-US" sz="5500" b="1" dirty="0" smtClean="0">
                <a:latin typeface="Century Gothic"/>
                <a:cs typeface="Century Gothic"/>
              </a:rPr>
              <a:t>bit . . . </a:t>
            </a:r>
            <a:endParaRPr lang="en-US" sz="5500" b="1" dirty="0">
              <a:solidFill>
                <a:srgbClr val="FF0000"/>
              </a:solidFill>
              <a:latin typeface="Century Gothic"/>
              <a:cs typeface="Century Gothic"/>
            </a:endParaRPr>
          </a:p>
        </p:txBody>
      </p:sp>
      <p:grpSp>
        <p:nvGrpSpPr>
          <p:cNvPr id="9" name="Group 8"/>
          <p:cNvGrpSpPr/>
          <p:nvPr/>
        </p:nvGrpSpPr>
        <p:grpSpPr>
          <a:xfrm>
            <a:off x="8150141" y="60386"/>
            <a:ext cx="914933" cy="539202"/>
            <a:chOff x="8150141" y="60386"/>
            <a:chExt cx="914933" cy="539202"/>
          </a:xfrm>
        </p:grpSpPr>
        <p:sp>
          <p:nvSpPr>
            <p:cNvPr id="10" name="Rectangle 9"/>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1" name="Picture 10"/>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95557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5651" y="2186659"/>
            <a:ext cx="8542903" cy="833297"/>
          </a:xfrm>
        </p:spPr>
        <p:txBody>
          <a:bodyPr>
            <a:noAutofit/>
          </a:bodyPr>
          <a:lstStyle/>
          <a:p>
            <a:r>
              <a:rPr lang="en-US" sz="15000" b="1" dirty="0" smtClean="0">
                <a:solidFill>
                  <a:srgbClr val="FF0000"/>
                </a:solidFill>
                <a:latin typeface="Century Gothic"/>
                <a:cs typeface="Century Gothic"/>
              </a:rPr>
              <a:t>Soft </a:t>
            </a:r>
            <a:r>
              <a:rPr lang="en-US" sz="15000" b="1" dirty="0" smtClean="0">
                <a:latin typeface="Century Gothic"/>
                <a:cs typeface="Century Gothic"/>
              </a:rPr>
              <a:t>Subjects!</a:t>
            </a:r>
            <a:endParaRPr lang="en-US" sz="1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4093972436"/>
      </p:ext>
    </p:extLst>
  </p:cSld>
  <p:clrMapOvr>
    <a:masterClrMapping/>
  </p:clrMapOvr>
  <p:transition spd="slow">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59336" y="218692"/>
            <a:ext cx="4556334" cy="6258412"/>
          </a:xfrm>
          <a:prstGeom prst="rect">
            <a:avLst/>
          </a:prstGeom>
        </p:spPr>
      </p:pic>
      <p:pic>
        <p:nvPicPr>
          <p:cNvPr id="14" name="Picture 13"/>
          <p:cNvPicPr>
            <a:picLocks noChangeAspect="1"/>
          </p:cNvPicPr>
          <p:nvPr/>
        </p:nvPicPr>
        <p:blipFill>
          <a:blip r:embed="rId4"/>
          <a:stretch>
            <a:fillRect/>
          </a:stretch>
        </p:blipFill>
        <p:spPr>
          <a:xfrm>
            <a:off x="8525872" y="60386"/>
            <a:ext cx="539202" cy="539202"/>
          </a:xfrm>
          <a:prstGeom prst="rect">
            <a:avLst/>
          </a:prstGeom>
        </p:spPr>
      </p:pic>
      <p:sp>
        <p:nvSpPr>
          <p:cNvPr id="2" name="Rectangle 1"/>
          <p:cNvSpPr/>
          <p:nvPr/>
        </p:nvSpPr>
        <p:spPr>
          <a:xfrm>
            <a:off x="263071" y="218692"/>
            <a:ext cx="2982581" cy="2836674"/>
          </a:xfrm>
          <a:prstGeom prst="rect">
            <a:avLst/>
          </a:prstGeom>
        </p:spPr>
        <p:txBody>
          <a:bodyPr wrap="square">
            <a:spAutoFit/>
          </a:bodyPr>
          <a:lstStyle/>
          <a:p>
            <a:pPr>
              <a:lnSpc>
                <a:spcPct val="150000"/>
              </a:lnSpc>
            </a:pPr>
            <a:r>
              <a:rPr lang="en-GB" sz="2000" b="1" dirty="0">
                <a:latin typeface="Century Gothic"/>
                <a:cs typeface="Century Gothic"/>
              </a:rPr>
              <a:t>We would typically associate Design Technology and the creative process with a linear process shown </a:t>
            </a:r>
            <a:r>
              <a:rPr lang="en-GB" sz="2000" b="1" dirty="0" smtClean="0">
                <a:latin typeface="Century Gothic"/>
                <a:cs typeface="Century Gothic"/>
              </a:rPr>
              <a:t>:</a:t>
            </a:r>
            <a:endParaRPr lang="en-GB" sz="2000" b="1" dirty="0">
              <a:latin typeface="Century Gothic"/>
              <a:cs typeface="Century Gothic"/>
            </a:endParaRPr>
          </a:p>
        </p:txBody>
      </p:sp>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spTree>
    <p:extLst>
      <p:ext uri="{BB962C8B-B14F-4D97-AF65-F5344CB8AC3E}">
        <p14:creationId xmlns:p14="http://schemas.microsoft.com/office/powerpoint/2010/main" val="722522674"/>
      </p:ext>
    </p:extLst>
  </p:cSld>
  <p:clrMapOvr>
    <a:masterClrMapping/>
  </p:clrMapOvr>
  <p:transition spd="slow">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8525872" y="60386"/>
            <a:ext cx="539202" cy="539202"/>
          </a:xfrm>
          <a:prstGeom prst="rect">
            <a:avLst/>
          </a:prstGeom>
        </p:spPr>
      </p:pic>
      <p:sp>
        <p:nvSpPr>
          <p:cNvPr id="2" name="Rectangle 1"/>
          <p:cNvSpPr/>
          <p:nvPr/>
        </p:nvSpPr>
        <p:spPr>
          <a:xfrm>
            <a:off x="199012" y="992651"/>
            <a:ext cx="8802003" cy="5254002"/>
          </a:xfrm>
          <a:prstGeom prst="rect">
            <a:avLst/>
          </a:prstGeom>
        </p:spPr>
        <p:txBody>
          <a:bodyPr wrap="square">
            <a:spAutoFit/>
          </a:bodyPr>
          <a:lstStyle/>
          <a:p>
            <a:pPr>
              <a:lnSpc>
                <a:spcPct val="150000"/>
              </a:lnSpc>
            </a:pPr>
            <a:r>
              <a:rPr lang="en-GB" sz="2500" b="1" dirty="0">
                <a:latin typeface="Century Gothic"/>
                <a:cs typeface="Century Gothic"/>
              </a:rPr>
              <a:t>The creative process is much more </a:t>
            </a:r>
            <a:r>
              <a:rPr lang="en-GB" sz="2500" b="1" dirty="0">
                <a:solidFill>
                  <a:srgbClr val="FF0000"/>
                </a:solidFill>
                <a:latin typeface="Century Gothic"/>
                <a:cs typeface="Century Gothic"/>
              </a:rPr>
              <a:t>fluid</a:t>
            </a:r>
            <a:r>
              <a:rPr lang="en-GB" sz="2500" b="1" dirty="0">
                <a:latin typeface="Century Gothic"/>
                <a:cs typeface="Century Gothic"/>
              </a:rPr>
              <a:t> and </a:t>
            </a:r>
            <a:r>
              <a:rPr lang="en-GB" sz="2500" b="1" dirty="0">
                <a:solidFill>
                  <a:srgbClr val="FF0000"/>
                </a:solidFill>
                <a:latin typeface="Century Gothic"/>
                <a:cs typeface="Century Gothic"/>
              </a:rPr>
              <a:t>intertwined</a:t>
            </a:r>
            <a:r>
              <a:rPr lang="en-GB" sz="2500" b="1" dirty="0">
                <a:latin typeface="Century Gothic"/>
                <a:cs typeface="Century Gothic"/>
              </a:rPr>
              <a:t> than just a linear </a:t>
            </a:r>
            <a:r>
              <a:rPr lang="en-GB" sz="2500" b="1" dirty="0" smtClean="0">
                <a:latin typeface="Century Gothic"/>
                <a:cs typeface="Century Gothic"/>
              </a:rPr>
              <a:t>process. Within </a:t>
            </a:r>
            <a:r>
              <a:rPr lang="en-GB" sz="2500" b="1" dirty="0">
                <a:latin typeface="Century Gothic"/>
                <a:cs typeface="Century Gothic"/>
              </a:rPr>
              <a:t>any subject discipline, a </a:t>
            </a:r>
            <a:r>
              <a:rPr lang="en-GB" sz="2500" b="1" dirty="0">
                <a:solidFill>
                  <a:srgbClr val="FF0000"/>
                </a:solidFill>
                <a:latin typeface="Century Gothic"/>
                <a:cs typeface="Century Gothic"/>
              </a:rPr>
              <a:t>knowledge-base is required</a:t>
            </a:r>
            <a:r>
              <a:rPr lang="en-GB" sz="2500" b="1" dirty="0">
                <a:latin typeface="Century Gothic"/>
                <a:cs typeface="Century Gothic"/>
              </a:rPr>
              <a:t>. </a:t>
            </a:r>
            <a:endParaRPr lang="en-GB" sz="2500" b="1" dirty="0" smtClean="0">
              <a:latin typeface="Century Gothic"/>
              <a:cs typeface="Century Gothic"/>
            </a:endParaRPr>
          </a:p>
          <a:p>
            <a:pPr>
              <a:lnSpc>
                <a:spcPct val="150000"/>
              </a:lnSpc>
            </a:pPr>
            <a:endParaRPr lang="en-GB" sz="2500" b="1" dirty="0">
              <a:latin typeface="Century Gothic"/>
              <a:cs typeface="Century Gothic"/>
            </a:endParaRPr>
          </a:p>
          <a:p>
            <a:pPr>
              <a:lnSpc>
                <a:spcPct val="150000"/>
              </a:lnSpc>
            </a:pPr>
            <a:r>
              <a:rPr lang="en-GB" sz="2500" b="1" dirty="0" smtClean="0">
                <a:latin typeface="Century Gothic"/>
                <a:cs typeface="Century Gothic"/>
              </a:rPr>
              <a:t>As </a:t>
            </a:r>
            <a:r>
              <a:rPr lang="en-GB" sz="2500" b="1" dirty="0">
                <a:latin typeface="Century Gothic"/>
                <a:cs typeface="Century Gothic"/>
              </a:rPr>
              <a:t>teachers, we cannot assume that there is </a:t>
            </a:r>
            <a:r>
              <a:rPr lang="en-GB" sz="2500" b="1" u="sng" dirty="0">
                <a:latin typeface="Century Gothic"/>
                <a:cs typeface="Century Gothic"/>
              </a:rPr>
              <a:t>no</a:t>
            </a:r>
            <a:r>
              <a:rPr lang="en-GB" sz="2500" b="1" dirty="0">
                <a:latin typeface="Century Gothic"/>
                <a:cs typeface="Century Gothic"/>
              </a:rPr>
              <a:t> structure or form to being ‘creative’, and that </a:t>
            </a:r>
            <a:r>
              <a:rPr lang="en-GB" sz="2500" b="1" i="1" dirty="0">
                <a:latin typeface="Century Gothic"/>
                <a:cs typeface="Century Gothic"/>
              </a:rPr>
              <a:t>creativity </a:t>
            </a:r>
            <a:r>
              <a:rPr lang="en-GB" sz="2500" b="1" dirty="0" smtClean="0">
                <a:latin typeface="Century Gothic"/>
                <a:cs typeface="Century Gothic"/>
              </a:rPr>
              <a:t>depends </a:t>
            </a:r>
            <a:r>
              <a:rPr lang="en-GB" sz="2500" b="1" dirty="0">
                <a:latin typeface="Century Gothic"/>
                <a:cs typeface="Century Gothic"/>
              </a:rPr>
              <a:t>on talent and inspiration alone. </a:t>
            </a:r>
            <a:endParaRPr lang="en-GB" sz="2500" b="1" dirty="0" smtClean="0">
              <a:latin typeface="Century Gothic"/>
              <a:cs typeface="Century Gothic"/>
            </a:endParaRPr>
          </a:p>
          <a:p>
            <a:pPr>
              <a:lnSpc>
                <a:spcPct val="150000"/>
              </a:lnSpc>
            </a:pPr>
            <a:endParaRPr lang="en-GB" sz="2500" b="1" dirty="0">
              <a:solidFill>
                <a:srgbClr val="FF0000"/>
              </a:solidFill>
              <a:latin typeface="Century Gothic"/>
              <a:cs typeface="Century Gothic"/>
            </a:endParaRPr>
          </a:p>
          <a:p>
            <a:pPr>
              <a:lnSpc>
                <a:spcPct val="150000"/>
              </a:lnSpc>
            </a:pPr>
            <a:r>
              <a:rPr lang="en-GB" sz="2500" b="1" dirty="0" smtClean="0">
                <a:solidFill>
                  <a:srgbClr val="FF0000"/>
                </a:solidFill>
                <a:latin typeface="Century Gothic"/>
                <a:cs typeface="Century Gothic"/>
              </a:rPr>
              <a:t>It </a:t>
            </a:r>
            <a:r>
              <a:rPr lang="en-GB" sz="2500" b="1" dirty="0">
                <a:solidFill>
                  <a:srgbClr val="FF0000"/>
                </a:solidFill>
                <a:latin typeface="Century Gothic"/>
                <a:cs typeface="Century Gothic"/>
              </a:rPr>
              <a:t>doesn’t.</a:t>
            </a:r>
          </a:p>
        </p:txBody>
      </p:sp>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spTree>
    <p:extLst>
      <p:ext uri="{BB962C8B-B14F-4D97-AF65-F5344CB8AC3E}">
        <p14:creationId xmlns:p14="http://schemas.microsoft.com/office/powerpoint/2010/main" val="1889539888"/>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9588"/>
            <a:ext cx="8229600" cy="1143000"/>
          </a:xfrm>
        </p:spPr>
        <p:txBody>
          <a:bodyPr/>
          <a:lstStyle/>
          <a:p>
            <a:pPr algn="l"/>
            <a:r>
              <a:rPr lang="en-US" b="1" dirty="0" smtClean="0">
                <a:latin typeface="Century Gothic" panose="020B0502020202020204" pitchFamily="34" charset="0"/>
                <a:cs typeface="Impact"/>
              </a:rPr>
              <a:t>Recipe:</a:t>
            </a:r>
            <a:endParaRPr lang="en-US" b="1" dirty="0">
              <a:latin typeface="Century Gothic" panose="020B0502020202020204" pitchFamily="34" charset="0"/>
              <a:cs typeface="Impact"/>
            </a:endParaRPr>
          </a:p>
        </p:txBody>
      </p:sp>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3"/>
          <a:stretch>
            <a:fillRect/>
          </a:stretch>
        </p:blipFill>
        <p:spPr>
          <a:xfrm>
            <a:off x="8525872" y="60386"/>
            <a:ext cx="539202" cy="539202"/>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957285457"/>
              </p:ext>
            </p:extLst>
          </p:nvPr>
        </p:nvGraphicFramePr>
        <p:xfrm>
          <a:off x="457200" y="2281790"/>
          <a:ext cx="8101000" cy="3940246"/>
        </p:xfrm>
        <a:graphic>
          <a:graphicData uri="http://schemas.openxmlformats.org/drawingml/2006/table">
            <a:tbl>
              <a:tblPr firstRow="1" bandRow="1">
                <a:tableStyleId>{5C22544A-7EE6-4342-B048-85BDC9FD1C3A}</a:tableStyleId>
              </a:tblPr>
              <a:tblGrid>
                <a:gridCol w="2603916"/>
                <a:gridCol w="5497084"/>
              </a:tblGrid>
              <a:tr h="490468">
                <a:tc>
                  <a:txBody>
                    <a:bodyPr/>
                    <a:lstStyle/>
                    <a:p>
                      <a:r>
                        <a:rPr lang="en-GB" sz="2000" b="1" dirty="0" smtClean="0">
                          <a:solidFill>
                            <a:schemeClr val="tx1"/>
                          </a:solidFill>
                          <a:latin typeface="Century Gothic" panose="020B0502020202020204" pitchFamily="34" charset="0"/>
                        </a:rPr>
                        <a:t>Timings</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2000" b="1" dirty="0" smtClean="0">
                          <a:solidFill>
                            <a:schemeClr val="tx1"/>
                          </a:solidFill>
                          <a:latin typeface="Century Gothic" panose="020B0502020202020204" pitchFamily="34" charset="0"/>
                        </a:rPr>
                        <a:t>What content?</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506970">
                <a:tc>
                  <a:txBody>
                    <a:bodyPr/>
                    <a:lstStyle/>
                    <a:p>
                      <a:r>
                        <a:rPr lang="en-US" sz="2000" b="1" dirty="0" smtClean="0">
                          <a:solidFill>
                            <a:schemeClr val="tx1"/>
                          </a:solidFill>
                          <a:effectLst/>
                          <a:latin typeface="Century Gothic" panose="020B0502020202020204" pitchFamily="34" charset="0"/>
                          <a:cs typeface="Impact"/>
                        </a:rPr>
                        <a:t>3pm – 3.15pm: </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Century Gothic" panose="020B0502020202020204" pitchFamily="34" charset="0"/>
                          <a:cs typeface="Impact"/>
                        </a:rPr>
                        <a:t>Introductions</a:t>
                      </a:r>
                      <a:r>
                        <a:rPr lang="en-US" sz="2000" b="1" baseline="0" dirty="0" smtClean="0">
                          <a:solidFill>
                            <a:schemeClr val="tx1"/>
                          </a:solidFill>
                          <a:latin typeface="Century Gothic" panose="020B0502020202020204" pitchFamily="34" charset="0"/>
                          <a:cs typeface="Impact"/>
                        </a:rPr>
                        <a:t> / Starter</a:t>
                      </a:r>
                      <a:endParaRPr lang="en-US" sz="2000" b="1" dirty="0" smtClean="0">
                        <a:solidFill>
                          <a:schemeClr val="tx1"/>
                        </a:solidFill>
                        <a:effectLst/>
                        <a:latin typeface="Century Gothic" panose="020B0502020202020204" pitchFamily="34" charset="0"/>
                        <a:cs typeface="Impac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US" sz="2000" b="1" dirty="0" smtClean="0">
                          <a:solidFill>
                            <a:schemeClr val="tx1"/>
                          </a:solidFill>
                          <a:latin typeface="Century Gothic" panose="020B0502020202020204" pitchFamily="34" charset="0"/>
                          <a:cs typeface="Impact"/>
                        </a:rPr>
                        <a:t>3.15pm – 3.30pm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latin typeface="Century Gothic" panose="020B0502020202020204" pitchFamily="34" charset="0"/>
                          <a:cs typeface="Impact"/>
                        </a:rPr>
                        <a:t>No. 5 – Ingredients Provision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3.30pm – 3.45pm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Century Gothic" panose="020B0502020202020204" pitchFamily="34" charset="0"/>
                          <a:cs typeface="Impact"/>
                        </a:rPr>
                        <a:t>Challenge</a:t>
                      </a:r>
                      <a:r>
                        <a:rPr lang="en-US" sz="2000" b="1" baseline="0" dirty="0" smtClean="0">
                          <a:solidFill>
                            <a:schemeClr val="tx1"/>
                          </a:solidFill>
                          <a:latin typeface="Century Gothic" panose="020B0502020202020204" pitchFamily="34" charset="0"/>
                          <a:cs typeface="Impact"/>
                        </a:rPr>
                        <a:t> 2</a:t>
                      </a:r>
                      <a:endParaRPr lang="en-US" sz="2000" b="1" dirty="0" smtClean="0">
                        <a:solidFill>
                          <a:schemeClr val="tx1"/>
                        </a:solidFill>
                        <a:latin typeface="Century Gothic" panose="020B0502020202020204" pitchFamily="34" charset="0"/>
                        <a:cs typeface="Impac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3.45pm – 4.00pm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Century Gothic" panose="020B0502020202020204" pitchFamily="34" charset="0"/>
                          <a:cs typeface="Impact"/>
                        </a:rPr>
                        <a:t>Challenge</a:t>
                      </a:r>
                      <a:r>
                        <a:rPr lang="en-US" sz="2000" b="1" baseline="0" dirty="0" smtClean="0">
                          <a:solidFill>
                            <a:schemeClr val="tx1"/>
                          </a:solidFill>
                          <a:latin typeface="Century Gothic" panose="020B0502020202020204" pitchFamily="34" charset="0"/>
                          <a:cs typeface="Impact"/>
                        </a:rPr>
                        <a:t> 3</a:t>
                      </a:r>
                      <a:endParaRPr lang="en-US" sz="2000" b="1" dirty="0" smtClean="0">
                        <a:solidFill>
                          <a:schemeClr val="tx1"/>
                        </a:solidFill>
                        <a:latin typeface="Century Gothic" panose="020B0502020202020204" pitchFamily="34" charset="0"/>
                        <a:cs typeface="Impac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4.00pm – 4.15pm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Century Gothic" panose="020B0502020202020204" pitchFamily="34" charset="0"/>
                          <a:cs typeface="Impact"/>
                        </a:rPr>
                        <a:t>Challenge</a:t>
                      </a:r>
                      <a:r>
                        <a:rPr lang="en-US" sz="2000" b="1" baseline="0" dirty="0" smtClean="0">
                          <a:solidFill>
                            <a:schemeClr val="tx1"/>
                          </a:solidFill>
                          <a:latin typeface="Century Gothic" panose="020B0502020202020204" pitchFamily="34" charset="0"/>
                          <a:cs typeface="Impact"/>
                        </a:rPr>
                        <a:t> 4</a:t>
                      </a:r>
                      <a:endParaRPr lang="en-US" sz="2000" b="1" dirty="0" smtClean="0">
                        <a:solidFill>
                          <a:schemeClr val="tx1"/>
                        </a:solidFill>
                        <a:latin typeface="Century Gothic" panose="020B0502020202020204" pitchFamily="34" charset="0"/>
                        <a:cs typeface="Impac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4.15pm – 4.25pm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Century Gothic" panose="020B0502020202020204" pitchFamily="34" charset="0"/>
                          <a:cs typeface="Impact"/>
                        </a:rPr>
                        <a:t>Advice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4.25pm – 4.30pm</a:t>
                      </a:r>
                      <a:endParaRPr lang="en-GB" sz="20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2000" b="1" dirty="0" smtClean="0">
                          <a:solidFill>
                            <a:schemeClr val="tx1"/>
                          </a:solidFill>
                          <a:latin typeface="Century Gothic" panose="020B0502020202020204" pitchFamily="34" charset="0"/>
                        </a:rPr>
                        <a:t>Further</a:t>
                      </a:r>
                      <a:r>
                        <a:rPr lang="en-GB" sz="2000" b="1" baseline="0" dirty="0" smtClean="0">
                          <a:solidFill>
                            <a:schemeClr val="tx1"/>
                          </a:solidFill>
                          <a:latin typeface="Century Gothic" panose="020B0502020202020204" pitchFamily="34" charset="0"/>
                        </a:rPr>
                        <a:t> Information</a:t>
                      </a:r>
                      <a:endParaRPr lang="en-GB" sz="2000" b="1" dirty="0" smtClean="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12" name="Picture 11"/>
          <p:cNvPicPr>
            <a:picLocks noChangeAspect="1"/>
          </p:cNvPicPr>
          <p:nvPr/>
        </p:nvPicPr>
        <p:blipFill>
          <a:blip r:embed="rId4"/>
          <a:stretch>
            <a:fillRect/>
          </a:stretch>
        </p:blipFill>
        <p:spPr>
          <a:xfrm>
            <a:off x="6339642" y="329987"/>
            <a:ext cx="1332243" cy="1751653"/>
          </a:xfrm>
          <a:prstGeom prst="rect">
            <a:avLst/>
          </a:prstGeom>
        </p:spPr>
      </p:pic>
    </p:spTree>
    <p:extLst>
      <p:ext uri="{BB962C8B-B14F-4D97-AF65-F5344CB8AC3E}">
        <p14:creationId xmlns:p14="http://schemas.microsoft.com/office/powerpoint/2010/main" val="4508566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creative-process-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543" y="753795"/>
            <a:ext cx="5845971" cy="5845972"/>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3"/>
          <p:cNvPicPr>
            <a:picLocks noChangeAspect="1"/>
          </p:cNvPicPr>
          <p:nvPr/>
        </p:nvPicPr>
        <p:blipFill>
          <a:blip r:embed="rId4"/>
          <a:stretch>
            <a:fillRect/>
          </a:stretch>
        </p:blipFill>
        <p:spPr>
          <a:xfrm>
            <a:off x="8525872" y="60386"/>
            <a:ext cx="539202" cy="539202"/>
          </a:xfrm>
          <a:prstGeom prst="rect">
            <a:avLst/>
          </a:prstGeom>
        </p:spPr>
      </p:pic>
      <p:sp>
        <p:nvSpPr>
          <p:cNvPr id="2" name="Rectangle 1"/>
          <p:cNvSpPr/>
          <p:nvPr/>
        </p:nvSpPr>
        <p:spPr>
          <a:xfrm>
            <a:off x="6301157" y="6454913"/>
            <a:ext cx="2763917" cy="246221"/>
          </a:xfrm>
          <a:prstGeom prst="rect">
            <a:avLst/>
          </a:prstGeom>
        </p:spPr>
        <p:txBody>
          <a:bodyPr wrap="square">
            <a:spAutoFit/>
          </a:bodyPr>
          <a:lstStyle/>
          <a:p>
            <a:r>
              <a:rPr lang="en-GB" sz="1000" dirty="0"/>
              <a:t>Image credit: </a:t>
            </a:r>
            <a:r>
              <a:rPr lang="en-GB" sz="1000" dirty="0">
                <a:hlinkClick r:id="rId5"/>
              </a:rPr>
              <a:t>http://</a:t>
            </a:r>
            <a:r>
              <a:rPr lang="en-GB" sz="1000" dirty="0" smtClean="0">
                <a:hlinkClick r:id="rId5"/>
              </a:rPr>
              <a:t>www.kennedy-center.org</a:t>
            </a:r>
            <a:r>
              <a:rPr lang="en-GB" sz="1000" dirty="0" smtClean="0"/>
              <a:t> </a:t>
            </a:r>
            <a:endParaRPr lang="en-GB" sz="1000" dirty="0"/>
          </a:p>
        </p:txBody>
      </p:sp>
      <p:sp>
        <p:nvSpPr>
          <p:cNvPr id="3" name="Rectangle 2"/>
          <p:cNvSpPr/>
          <p:nvPr/>
        </p:nvSpPr>
        <p:spPr>
          <a:xfrm>
            <a:off x="226784" y="149464"/>
            <a:ext cx="5578929" cy="484748"/>
          </a:xfrm>
          <a:prstGeom prst="rect">
            <a:avLst/>
          </a:prstGeom>
        </p:spPr>
        <p:txBody>
          <a:bodyPr wrap="square">
            <a:spAutoFit/>
          </a:bodyPr>
          <a:lstStyle/>
          <a:p>
            <a:pPr>
              <a:lnSpc>
                <a:spcPct val="150000"/>
              </a:lnSpc>
            </a:pPr>
            <a:r>
              <a:rPr lang="en-GB" b="1" dirty="0">
                <a:latin typeface="Century Gothic"/>
                <a:cs typeface="Century Gothic"/>
              </a:rPr>
              <a:t>This creative </a:t>
            </a:r>
            <a:r>
              <a:rPr lang="en-GB" b="1" dirty="0">
                <a:solidFill>
                  <a:srgbClr val="FF0000"/>
                </a:solidFill>
                <a:latin typeface="Century Gothic"/>
                <a:cs typeface="Century Gothic"/>
              </a:rPr>
              <a:t>fluidity</a:t>
            </a:r>
            <a:r>
              <a:rPr lang="en-GB" b="1" dirty="0">
                <a:latin typeface="Century Gothic"/>
                <a:cs typeface="Century Gothic"/>
              </a:rPr>
              <a:t> could be represented as </a:t>
            </a:r>
            <a:r>
              <a:rPr lang="en-GB" b="1" dirty="0" smtClean="0">
                <a:latin typeface="Century Gothic"/>
                <a:cs typeface="Century Gothic"/>
              </a:rPr>
              <a:t>:</a:t>
            </a:r>
            <a:endParaRPr lang="en-GB" b="1" dirty="0">
              <a:latin typeface="Century Gothic"/>
              <a:cs typeface="Century Gothic"/>
            </a:endParaRPr>
          </a:p>
        </p:txBody>
      </p:sp>
      <p:sp>
        <p:nvSpPr>
          <p:cNvPr id="9" name="Rectangle 8"/>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spTree>
    <p:extLst>
      <p:ext uri="{BB962C8B-B14F-4D97-AF65-F5344CB8AC3E}">
        <p14:creationId xmlns:p14="http://schemas.microsoft.com/office/powerpoint/2010/main" val="3985024012"/>
      </p:ext>
    </p:extLst>
  </p:cSld>
  <p:clrMapOvr>
    <a:masterClrMapping/>
  </p:clrMapOvr>
  <p:transition spd="slow">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457200" y="376758"/>
            <a:ext cx="8229600" cy="1143000"/>
          </a:xfrm>
        </p:spPr>
        <p:txBody>
          <a:bodyPr/>
          <a:lstStyle/>
          <a:p>
            <a:r>
              <a:rPr lang="en-US" altLang="en-US" sz="6000" b="1" dirty="0" smtClean="0">
                <a:latin typeface="Century Gothic"/>
                <a:ea typeface="Impact" pitchFamily="34" charset="0"/>
                <a:cs typeface="Century Gothic"/>
              </a:rPr>
              <a:t>A </a:t>
            </a:r>
            <a:r>
              <a:rPr lang="en-US" altLang="en-US" sz="6000" b="1" dirty="0" smtClean="0">
                <a:solidFill>
                  <a:srgbClr val="FF0000"/>
                </a:solidFill>
                <a:latin typeface="Century Gothic"/>
                <a:ea typeface="Impact" pitchFamily="34" charset="0"/>
                <a:cs typeface="Century Gothic"/>
              </a:rPr>
              <a:t>suggestion </a:t>
            </a:r>
            <a:r>
              <a:rPr lang="en-US" altLang="en-US" sz="6000" b="1" dirty="0" smtClean="0">
                <a:latin typeface="Century Gothic"/>
                <a:ea typeface="Impact" pitchFamily="34" charset="0"/>
                <a:cs typeface="Century Gothic"/>
              </a:rPr>
              <a:t>. . .</a:t>
            </a:r>
          </a:p>
        </p:txBody>
      </p:sp>
      <p:pic>
        <p:nvPicPr>
          <p:cNvPr id="2" name="Picture 1"/>
          <p:cNvPicPr>
            <a:picLocks noChangeAspect="1"/>
          </p:cNvPicPr>
          <p:nvPr/>
        </p:nvPicPr>
        <p:blipFill>
          <a:blip r:embed="rId3"/>
          <a:stretch>
            <a:fillRect/>
          </a:stretch>
        </p:blipFill>
        <p:spPr>
          <a:xfrm>
            <a:off x="1231900" y="2124966"/>
            <a:ext cx="4599124" cy="4733034"/>
          </a:xfrm>
          <a:prstGeom prst="rect">
            <a:avLst/>
          </a:prstGeom>
        </p:spPr>
      </p:pic>
      <p:sp>
        <p:nvSpPr>
          <p:cNvPr id="3" name="Rectangle 2"/>
          <p:cNvSpPr/>
          <p:nvPr/>
        </p:nvSpPr>
        <p:spPr>
          <a:xfrm>
            <a:off x="7635587" y="6526162"/>
            <a:ext cx="1338828" cy="246221"/>
          </a:xfrm>
          <a:prstGeom prst="rect">
            <a:avLst/>
          </a:prstGeom>
        </p:spPr>
        <p:txBody>
          <a:bodyPr wrap="none">
            <a:spAutoFit/>
          </a:bodyPr>
          <a:lstStyle/>
          <a:p>
            <a:r>
              <a:rPr lang="en-US" sz="1000" dirty="0" smtClean="0"/>
              <a:t>Image: </a:t>
            </a:r>
            <a:r>
              <a:rPr lang="en-US" sz="1000" dirty="0" err="1" smtClean="0"/>
              <a:t>galleryhip.com</a:t>
            </a:r>
            <a:r>
              <a:rPr lang="en-US" sz="1000" dirty="0" smtClean="0"/>
              <a:t> </a:t>
            </a:r>
            <a:endParaRPr lang="en-US" sz="1000" dirty="0"/>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280303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pennywize.co/wp-content/uploads/pennywise-takeaway-alternativ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20" y="2142272"/>
            <a:ext cx="3896639" cy="444811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145412" y="285256"/>
            <a:ext cx="8811976" cy="1143000"/>
          </a:xfrm>
        </p:spPr>
        <p:txBody>
          <a:bodyPr>
            <a:noAutofit/>
          </a:bodyPr>
          <a:lstStyle/>
          <a:p>
            <a:r>
              <a:rPr lang="en-US" sz="10000" b="1" dirty="0" smtClean="0">
                <a:latin typeface="Century Gothic"/>
                <a:cs typeface="Century Gothic"/>
              </a:rPr>
              <a:t>#</a:t>
            </a:r>
            <a:r>
              <a:rPr lang="en-US" sz="10000" b="1" dirty="0" err="1" smtClean="0">
                <a:solidFill>
                  <a:srgbClr val="FF0000"/>
                </a:solidFill>
                <a:latin typeface="Century Gothic"/>
                <a:cs typeface="Century Gothic"/>
              </a:rPr>
              <a:t>TakeAway</a:t>
            </a:r>
            <a:endParaRPr lang="en-US" sz="10000" b="1" dirty="0">
              <a:latin typeface="Century Gothic"/>
              <a:cs typeface="Century Gothic"/>
            </a:endParaRPr>
          </a:p>
        </p:txBody>
      </p:sp>
    </p:spTree>
    <p:extLst>
      <p:ext uri="{BB962C8B-B14F-4D97-AF65-F5344CB8AC3E}">
        <p14:creationId xmlns:p14="http://schemas.microsoft.com/office/powerpoint/2010/main" val="980423785"/>
      </p:ext>
    </p:extLst>
  </p:cSld>
  <p:clrMapOvr>
    <a:masterClrMapping/>
  </p:clrMapOvr>
  <p:transition spd="slow">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2231" y="97233"/>
            <a:ext cx="8542903" cy="833297"/>
          </a:xfrm>
        </p:spPr>
        <p:txBody>
          <a:bodyPr>
            <a:noAutofit/>
          </a:bodyPr>
          <a:lstStyle/>
          <a:p>
            <a:pPr algn="l"/>
            <a:r>
              <a:rPr lang="en-US" sz="5400" b="1" dirty="0" smtClean="0">
                <a:latin typeface="Century Gothic"/>
                <a:cs typeface="Century Gothic"/>
              </a:rPr>
              <a:t>Read</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3" name="Picture 2"/>
          <p:cNvPicPr>
            <a:picLocks noChangeAspect="1"/>
          </p:cNvPicPr>
          <p:nvPr/>
        </p:nvPicPr>
        <p:blipFill>
          <a:blip r:embed="rId4"/>
          <a:stretch>
            <a:fillRect/>
          </a:stretch>
        </p:blipFill>
        <p:spPr>
          <a:xfrm>
            <a:off x="2646512" y="930530"/>
            <a:ext cx="3721288" cy="4871433"/>
          </a:xfrm>
          <a:prstGeom prst="rect">
            <a:avLst/>
          </a:prstGeom>
        </p:spPr>
      </p:pic>
    </p:spTree>
    <p:extLst>
      <p:ext uri="{BB962C8B-B14F-4D97-AF65-F5344CB8AC3E}">
        <p14:creationId xmlns:p14="http://schemas.microsoft.com/office/powerpoint/2010/main" val="3606127334"/>
      </p:ext>
    </p:extLst>
  </p:cSld>
  <p:clrMapOvr>
    <a:masterClrMapping/>
  </p:clrMapOvr>
  <p:transition spd="slow">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2231" y="97233"/>
            <a:ext cx="8542903" cy="833297"/>
          </a:xfrm>
        </p:spPr>
        <p:txBody>
          <a:bodyPr>
            <a:noAutofit/>
          </a:bodyPr>
          <a:lstStyle/>
          <a:p>
            <a:pPr algn="l"/>
            <a:r>
              <a:rPr lang="en-US" sz="5400" b="1" dirty="0" smtClean="0">
                <a:latin typeface="Century Gothic"/>
                <a:cs typeface="Century Gothic"/>
              </a:rPr>
              <a:t>Film</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sp>
        <p:nvSpPr>
          <p:cNvPr id="4" name="Rectangle 3"/>
          <p:cNvSpPr/>
          <p:nvPr/>
        </p:nvSpPr>
        <p:spPr>
          <a:xfrm>
            <a:off x="1346200" y="6338501"/>
            <a:ext cx="6121400" cy="369332"/>
          </a:xfrm>
          <a:prstGeom prst="rect">
            <a:avLst/>
          </a:prstGeom>
        </p:spPr>
        <p:txBody>
          <a:bodyPr wrap="square">
            <a:spAutoFit/>
          </a:bodyPr>
          <a:lstStyle/>
          <a:p>
            <a:r>
              <a:rPr lang="en-GB" dirty="0">
                <a:hlinkClick r:id="rId4"/>
              </a:rPr>
              <a:t>https://</a:t>
            </a:r>
            <a:r>
              <a:rPr lang="en-GB" dirty="0" smtClean="0">
                <a:hlinkClick r:id="rId4"/>
              </a:rPr>
              <a:t>europe.irisconnect.com/reflections/21757</a:t>
            </a:r>
            <a:r>
              <a:rPr lang="en-GB" dirty="0" smtClean="0"/>
              <a:t> (3m 45 </a:t>
            </a:r>
            <a:r>
              <a:rPr lang="en-GB" dirty="0" err="1" smtClean="0"/>
              <a:t>secs</a:t>
            </a:r>
            <a:r>
              <a:rPr lang="en-GB" dirty="0" smtClean="0"/>
              <a:t>)</a:t>
            </a:r>
            <a:endParaRPr lang="en-GB" dirty="0"/>
          </a:p>
        </p:txBody>
      </p:sp>
      <p:pic>
        <p:nvPicPr>
          <p:cNvPr id="5" name="Picture 4"/>
          <p:cNvPicPr>
            <a:picLocks noChangeAspect="1"/>
          </p:cNvPicPr>
          <p:nvPr/>
        </p:nvPicPr>
        <p:blipFill>
          <a:blip r:embed="rId5"/>
          <a:stretch>
            <a:fillRect/>
          </a:stretch>
        </p:blipFill>
        <p:spPr>
          <a:xfrm>
            <a:off x="850900" y="1105066"/>
            <a:ext cx="7112000" cy="5004942"/>
          </a:xfrm>
          <a:prstGeom prst="rect">
            <a:avLst/>
          </a:prstGeom>
        </p:spPr>
      </p:pic>
    </p:spTree>
    <p:extLst>
      <p:ext uri="{BB962C8B-B14F-4D97-AF65-F5344CB8AC3E}">
        <p14:creationId xmlns:p14="http://schemas.microsoft.com/office/powerpoint/2010/main" val="4095498670"/>
      </p:ext>
    </p:extLst>
  </p:cSld>
  <p:clrMapOvr>
    <a:masterClrMapping/>
  </p:clrMapOvr>
  <p:transition spd="slow">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7"/>
          <p:cNvSpPr txBox="1">
            <a:spLocks noChangeArrowheads="1"/>
          </p:cNvSpPr>
          <p:nvPr/>
        </p:nvSpPr>
        <p:spPr bwMode="auto">
          <a:xfrm>
            <a:off x="6111654" y="1897023"/>
            <a:ext cx="2646385" cy="4400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oAutofit/>
          </a:bodyPr>
          <a:lstStyle/>
          <a:p>
            <a:pPr algn="ctr" fontAlgn="base">
              <a:spcBef>
                <a:spcPts val="840"/>
              </a:spcBef>
              <a:spcAft>
                <a:spcPts val="0"/>
              </a:spcAft>
            </a:pPr>
            <a:r>
              <a:rPr lang="en-GB" sz="1400" b="1" kern="1200" dirty="0" smtClean="0">
                <a:solidFill>
                  <a:srgbClr val="000000"/>
                </a:solidFill>
                <a:effectLst/>
                <a:latin typeface="Tahoma"/>
                <a:ea typeface="ＭＳ 明朝"/>
                <a:cs typeface="Times New Roman"/>
              </a:rPr>
              <a:t>Funding / Equipment </a:t>
            </a:r>
          </a:p>
          <a:p>
            <a:pPr algn="ctr" fontAlgn="base">
              <a:spcBef>
                <a:spcPts val="840"/>
              </a:spcBef>
              <a:spcAft>
                <a:spcPts val="0"/>
              </a:spcAft>
            </a:pPr>
            <a:r>
              <a:rPr lang="en-GB" sz="1400" kern="1200" dirty="0" smtClean="0">
                <a:solidFill>
                  <a:srgbClr val="000000"/>
                </a:solidFill>
                <a:effectLst/>
                <a:latin typeface="Tahoma"/>
                <a:ea typeface="ＭＳ 明朝"/>
                <a:cs typeface="Times New Roman"/>
              </a:rPr>
              <a:t>What will </a:t>
            </a:r>
            <a:r>
              <a:rPr lang="en-GB" sz="1400" dirty="0" smtClean="0">
                <a:solidFill>
                  <a:srgbClr val="000000"/>
                </a:solidFill>
                <a:latin typeface="Tahoma"/>
                <a:ea typeface="ＭＳ 明朝"/>
                <a:cs typeface="Times New Roman"/>
              </a:rPr>
              <a:t>you</a:t>
            </a:r>
            <a:r>
              <a:rPr lang="en-GB" sz="1400" kern="1200" dirty="0" smtClean="0">
                <a:solidFill>
                  <a:srgbClr val="000000"/>
                </a:solidFill>
                <a:effectLst/>
                <a:latin typeface="Tahoma"/>
                <a:ea typeface="ＭＳ 明朝"/>
                <a:cs typeface="Times New Roman"/>
              </a:rPr>
              <a:t> </a:t>
            </a:r>
            <a:r>
              <a:rPr lang="en-GB" sz="1400" kern="1200" dirty="0" smtClean="0">
                <a:solidFill>
                  <a:srgbClr val="000000"/>
                </a:solidFill>
                <a:effectLst/>
                <a:latin typeface="Tahoma"/>
                <a:ea typeface="ＭＳ 明朝"/>
                <a:cs typeface="Times New Roman"/>
              </a:rPr>
              <a:t>bid for?</a:t>
            </a:r>
            <a:endParaRPr lang="en-GB" sz="1200" dirty="0">
              <a:effectLst/>
              <a:latin typeface="Times New Roman"/>
              <a:ea typeface="ＭＳ 明朝"/>
              <a:cs typeface="Times New Roman"/>
            </a:endParaRPr>
          </a:p>
        </p:txBody>
      </p:sp>
      <p:sp>
        <p:nvSpPr>
          <p:cNvPr id="14" name="Text Box 27"/>
          <p:cNvSpPr txBox="1">
            <a:spLocks noChangeArrowheads="1"/>
          </p:cNvSpPr>
          <p:nvPr/>
        </p:nvSpPr>
        <p:spPr bwMode="auto">
          <a:xfrm>
            <a:off x="3079508" y="1896915"/>
            <a:ext cx="2673592" cy="4400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oAutofit/>
          </a:bodyPr>
          <a:lstStyle/>
          <a:p>
            <a:pPr algn="ctr" fontAlgn="base">
              <a:spcBef>
                <a:spcPts val="840"/>
              </a:spcBef>
              <a:spcAft>
                <a:spcPts val="0"/>
              </a:spcAft>
            </a:pPr>
            <a:r>
              <a:rPr lang="en-GB" sz="1400" b="1" kern="1200" dirty="0" smtClean="0">
                <a:solidFill>
                  <a:srgbClr val="000000"/>
                </a:solidFill>
                <a:effectLst/>
                <a:latin typeface="Tahoma"/>
                <a:ea typeface="ＭＳ 明朝"/>
                <a:cs typeface="Times New Roman"/>
              </a:rPr>
              <a:t> Technicians / Class size</a:t>
            </a:r>
            <a:endParaRPr lang="en-GB" sz="1400" b="1" kern="1200" dirty="0" smtClean="0">
              <a:solidFill>
                <a:srgbClr val="000000"/>
              </a:solidFill>
              <a:effectLst/>
              <a:latin typeface="Tahoma"/>
              <a:ea typeface="ＭＳ 明朝"/>
              <a:cs typeface="Times New Roman"/>
            </a:endParaRPr>
          </a:p>
          <a:p>
            <a:pPr algn="ctr" fontAlgn="base">
              <a:spcBef>
                <a:spcPts val="840"/>
              </a:spcBef>
              <a:spcAft>
                <a:spcPts val="0"/>
              </a:spcAft>
            </a:pPr>
            <a:r>
              <a:rPr lang="en-GB" sz="1400" dirty="0" smtClean="0">
                <a:solidFill>
                  <a:srgbClr val="000000"/>
                </a:solidFill>
                <a:latin typeface="Tahoma"/>
                <a:ea typeface="ＭＳ 明朝"/>
                <a:cs typeface="Times New Roman"/>
              </a:rPr>
              <a:t>Who will you target?</a:t>
            </a:r>
            <a:endParaRPr lang="en-GB" sz="1200" dirty="0">
              <a:effectLst/>
              <a:latin typeface="Times New Roman"/>
              <a:ea typeface="ＭＳ 明朝"/>
              <a:cs typeface="Times New Roman"/>
            </a:endParaRPr>
          </a:p>
        </p:txBody>
      </p:sp>
      <p:sp>
        <p:nvSpPr>
          <p:cNvPr id="16" name="Text Box 27"/>
          <p:cNvSpPr txBox="1">
            <a:spLocks noChangeArrowheads="1"/>
          </p:cNvSpPr>
          <p:nvPr/>
        </p:nvSpPr>
        <p:spPr bwMode="auto">
          <a:xfrm>
            <a:off x="389938" y="1896914"/>
            <a:ext cx="2367237" cy="4400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oAutofit/>
          </a:bodyPr>
          <a:lstStyle/>
          <a:p>
            <a:pPr algn="ctr" fontAlgn="base">
              <a:spcBef>
                <a:spcPts val="840"/>
              </a:spcBef>
              <a:spcAft>
                <a:spcPts val="0"/>
              </a:spcAft>
            </a:pPr>
            <a:r>
              <a:rPr lang="en-GB" sz="1400" b="1" kern="1200" dirty="0" smtClean="0">
                <a:solidFill>
                  <a:srgbClr val="000000"/>
                </a:solidFill>
                <a:effectLst/>
                <a:latin typeface="Tahoma"/>
                <a:ea typeface="ＭＳ 明朝"/>
                <a:cs typeface="Times New Roman"/>
              </a:rPr>
              <a:t>Champion </a:t>
            </a:r>
          </a:p>
          <a:p>
            <a:pPr algn="ctr" fontAlgn="base">
              <a:spcBef>
                <a:spcPts val="840"/>
              </a:spcBef>
              <a:spcAft>
                <a:spcPts val="0"/>
              </a:spcAft>
            </a:pPr>
            <a:r>
              <a:rPr lang="en-GB" sz="1400" kern="1200" dirty="0" smtClean="0">
                <a:solidFill>
                  <a:srgbClr val="000000"/>
                </a:solidFill>
                <a:effectLst/>
                <a:latin typeface="Tahoma"/>
                <a:ea typeface="ＭＳ 明朝"/>
                <a:cs typeface="Times New Roman"/>
              </a:rPr>
              <a:t>What will you celebrate?</a:t>
            </a:r>
            <a:endParaRPr lang="en-GB" sz="1200" dirty="0">
              <a:effectLst/>
              <a:latin typeface="Times New Roman"/>
              <a:ea typeface="ＭＳ 明朝"/>
              <a:cs typeface="Times New Roman"/>
            </a:endParaRPr>
          </a:p>
        </p:txBody>
      </p:sp>
      <p:sp>
        <p:nvSpPr>
          <p:cNvPr id="21" name="Title 1"/>
          <p:cNvSpPr>
            <a:spLocks noGrp="1"/>
          </p:cNvSpPr>
          <p:nvPr>
            <p:ph type="title"/>
          </p:nvPr>
        </p:nvSpPr>
        <p:spPr>
          <a:xfrm>
            <a:off x="197631" y="95396"/>
            <a:ext cx="8229600" cy="1143000"/>
          </a:xfrm>
        </p:spPr>
        <p:txBody>
          <a:bodyPr>
            <a:normAutofit/>
          </a:bodyPr>
          <a:lstStyle/>
          <a:p>
            <a:pPr algn="l"/>
            <a:r>
              <a:rPr lang="en-US" b="1" dirty="0" smtClean="0">
                <a:solidFill>
                  <a:srgbClr val="FF0000"/>
                </a:solidFill>
                <a:latin typeface="Century Gothic"/>
                <a:cs typeface="Century Gothic"/>
              </a:rPr>
              <a:t>3 Course Meal </a:t>
            </a:r>
            <a:r>
              <a:rPr lang="en-US" b="1" dirty="0" smtClean="0">
                <a:latin typeface="Century Gothic"/>
                <a:cs typeface="Century Gothic"/>
              </a:rPr>
              <a:t>is served!</a:t>
            </a:r>
            <a:endParaRPr lang="en-US" sz="3500" b="1" dirty="0">
              <a:latin typeface="Century Gothic"/>
              <a:cs typeface="Century Gothic"/>
            </a:endParaRPr>
          </a:p>
        </p:txBody>
      </p:sp>
      <p:pic>
        <p:nvPicPr>
          <p:cNvPr id="2" name="Picture 1"/>
          <p:cNvPicPr>
            <a:picLocks noChangeAspect="1"/>
          </p:cNvPicPr>
          <p:nvPr/>
        </p:nvPicPr>
        <p:blipFill>
          <a:blip r:embed="rId3"/>
          <a:stretch>
            <a:fillRect/>
          </a:stretch>
        </p:blipFill>
        <p:spPr>
          <a:xfrm>
            <a:off x="94149" y="2657798"/>
            <a:ext cx="2985359" cy="1989462"/>
          </a:xfrm>
          <a:prstGeom prst="rect">
            <a:avLst/>
          </a:prstGeom>
        </p:spPr>
      </p:pic>
      <p:pic>
        <p:nvPicPr>
          <p:cNvPr id="13" name="Picture 12"/>
          <p:cNvPicPr>
            <a:picLocks noChangeAspect="1"/>
          </p:cNvPicPr>
          <p:nvPr/>
        </p:nvPicPr>
        <p:blipFill>
          <a:blip r:embed="rId3"/>
          <a:stretch>
            <a:fillRect/>
          </a:stretch>
        </p:blipFill>
        <p:spPr>
          <a:xfrm>
            <a:off x="2927661" y="2657798"/>
            <a:ext cx="2985359" cy="1989462"/>
          </a:xfrm>
          <a:prstGeom prst="rect">
            <a:avLst/>
          </a:prstGeom>
        </p:spPr>
      </p:pic>
      <p:pic>
        <p:nvPicPr>
          <p:cNvPr id="15" name="Picture 14"/>
          <p:cNvPicPr>
            <a:picLocks noChangeAspect="1"/>
          </p:cNvPicPr>
          <p:nvPr/>
        </p:nvPicPr>
        <p:blipFill>
          <a:blip r:embed="rId3"/>
          <a:stretch>
            <a:fillRect/>
          </a:stretch>
        </p:blipFill>
        <p:spPr>
          <a:xfrm>
            <a:off x="5913020" y="2657798"/>
            <a:ext cx="2985359" cy="1989462"/>
          </a:xfrm>
          <a:prstGeom prst="rect">
            <a:avLst/>
          </a:prstGeom>
        </p:spPr>
      </p:pic>
      <p:sp>
        <p:nvSpPr>
          <p:cNvPr id="3" name="Oval 2"/>
          <p:cNvSpPr/>
          <p:nvPr/>
        </p:nvSpPr>
        <p:spPr>
          <a:xfrm>
            <a:off x="705126" y="2737557"/>
            <a:ext cx="1740372" cy="1787407"/>
          </a:xfrm>
          <a:prstGeom prst="ellipse">
            <a:avLst/>
          </a:prstGeom>
          <a:no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532215" y="2756372"/>
            <a:ext cx="1740372" cy="1787407"/>
          </a:xfrm>
          <a:prstGeom prst="ellipse">
            <a:avLst/>
          </a:prstGeom>
          <a:no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538148" y="2765778"/>
            <a:ext cx="1740372" cy="1787407"/>
          </a:xfrm>
          <a:prstGeom prst="ellipse">
            <a:avLst/>
          </a:prstGeom>
          <a:no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94149" y="4883120"/>
            <a:ext cx="8804229"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0000"/>
                </a:solidFill>
                <a:latin typeface="Century Gothic"/>
                <a:cs typeface="Century Gothic"/>
              </a:rPr>
              <a:t>Knowledge – Position - Money</a:t>
            </a:r>
            <a:endParaRPr lang="en-US" sz="3500" b="1" dirty="0">
              <a:latin typeface="Century Gothic"/>
              <a:cs typeface="Century Gothic"/>
            </a:endParaRPr>
          </a:p>
        </p:txBody>
      </p:sp>
    </p:spTree>
    <p:extLst>
      <p:ext uri="{BB962C8B-B14F-4D97-AF65-F5344CB8AC3E}">
        <p14:creationId xmlns:p14="http://schemas.microsoft.com/office/powerpoint/2010/main" val="37116070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4149733"/>
      </p:ext>
    </p:extLst>
  </p:cSld>
  <p:clrMapOvr>
    <a:masterClrMapping/>
  </p:clrMapOvr>
  <p:transition spd="slow">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150141" y="60386"/>
            <a:ext cx="914933" cy="539202"/>
            <a:chOff x="8150141" y="60386"/>
            <a:chExt cx="914933" cy="539202"/>
          </a:xfrm>
        </p:grpSpPr>
        <p:sp>
          <p:nvSpPr>
            <p:cNvPr id="10" name="Rectangle 9"/>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1" name="Picture 10"/>
            <p:cNvPicPr>
              <a:picLocks noChangeAspect="1"/>
            </p:cNvPicPr>
            <p:nvPr/>
          </p:nvPicPr>
          <p:blipFill>
            <a:blip r:embed="rId3"/>
            <a:stretch>
              <a:fillRect/>
            </a:stretch>
          </p:blipFill>
          <p:spPr>
            <a:xfrm>
              <a:off x="8525872" y="60386"/>
              <a:ext cx="539202" cy="539202"/>
            </a:xfrm>
            <a:prstGeom prst="rect">
              <a:avLst/>
            </a:prstGeom>
          </p:spPr>
        </p:pic>
      </p:grpSp>
      <p:sp>
        <p:nvSpPr>
          <p:cNvPr id="15" name="Title 14"/>
          <p:cNvSpPr>
            <a:spLocks noGrp="1"/>
          </p:cNvSpPr>
          <p:nvPr>
            <p:ph type="title"/>
          </p:nvPr>
        </p:nvSpPr>
        <p:spPr>
          <a:xfrm>
            <a:off x="457200" y="226163"/>
            <a:ext cx="8229600" cy="1143000"/>
          </a:xfrm>
        </p:spPr>
        <p:txBody>
          <a:bodyPr>
            <a:noAutofit/>
          </a:bodyPr>
          <a:lstStyle/>
          <a:p>
            <a:r>
              <a:rPr lang="en-US" sz="5000" b="1" dirty="0" smtClean="0">
                <a:latin typeface="Century Gothic"/>
                <a:cs typeface="Century Gothic"/>
              </a:rPr>
              <a:t>Thank you!</a:t>
            </a:r>
            <a:endParaRPr lang="en-US" sz="5000" b="1" dirty="0">
              <a:latin typeface="Century Gothic"/>
              <a:cs typeface="Century Gothic"/>
            </a:endParaRPr>
          </a:p>
        </p:txBody>
      </p:sp>
      <p:grpSp>
        <p:nvGrpSpPr>
          <p:cNvPr id="18" name="Group 17"/>
          <p:cNvGrpSpPr/>
          <p:nvPr/>
        </p:nvGrpSpPr>
        <p:grpSpPr>
          <a:xfrm>
            <a:off x="1254440" y="4678946"/>
            <a:ext cx="7810633" cy="3045705"/>
            <a:chOff x="1254441" y="4711716"/>
            <a:chExt cx="6811086" cy="3045705"/>
          </a:xfrm>
        </p:grpSpPr>
        <p:grpSp>
          <p:nvGrpSpPr>
            <p:cNvPr id="17" name="Group 16"/>
            <p:cNvGrpSpPr/>
            <p:nvPr/>
          </p:nvGrpSpPr>
          <p:grpSpPr>
            <a:xfrm>
              <a:off x="1254441" y="4756489"/>
              <a:ext cx="1352631" cy="1872209"/>
              <a:chOff x="711577" y="4737099"/>
              <a:chExt cx="1352631" cy="1872209"/>
            </a:xfrm>
          </p:grpSpPr>
          <p:pic>
            <p:nvPicPr>
              <p:cNvPr id="12" name="Picture 11"/>
              <p:cNvPicPr>
                <a:picLocks noChangeAspect="1"/>
              </p:cNvPicPr>
              <p:nvPr/>
            </p:nvPicPr>
            <p:blipFill>
              <a:blip r:embed="rId4"/>
              <a:stretch>
                <a:fillRect/>
              </a:stretch>
            </p:blipFill>
            <p:spPr>
              <a:xfrm>
                <a:off x="967442" y="4737099"/>
                <a:ext cx="777107" cy="659267"/>
              </a:xfrm>
              <a:prstGeom prst="rect">
                <a:avLst/>
              </a:prstGeom>
            </p:spPr>
          </p:pic>
          <p:pic>
            <p:nvPicPr>
              <p:cNvPr id="13" name="Picture 12"/>
              <p:cNvPicPr>
                <a:picLocks noChangeAspect="1"/>
              </p:cNvPicPr>
              <p:nvPr/>
            </p:nvPicPr>
            <p:blipFill>
              <a:blip r:embed="rId5"/>
              <a:stretch>
                <a:fillRect/>
              </a:stretch>
            </p:blipFill>
            <p:spPr>
              <a:xfrm>
                <a:off x="711577" y="5264383"/>
                <a:ext cx="1352631" cy="760855"/>
              </a:xfrm>
              <a:prstGeom prst="rect">
                <a:avLst/>
              </a:prstGeom>
            </p:spPr>
          </p:pic>
          <p:pic>
            <p:nvPicPr>
              <p:cNvPr id="14" name="Picture 13"/>
              <p:cNvPicPr>
                <a:picLocks noChangeAspect="1"/>
              </p:cNvPicPr>
              <p:nvPr/>
            </p:nvPicPr>
            <p:blipFill>
              <a:blip r:embed="rId6"/>
              <a:stretch>
                <a:fillRect/>
              </a:stretch>
            </p:blipFill>
            <p:spPr>
              <a:xfrm>
                <a:off x="1063528" y="5928287"/>
                <a:ext cx="681021" cy="681021"/>
              </a:xfrm>
              <a:prstGeom prst="rect">
                <a:avLst/>
              </a:prstGeom>
            </p:spPr>
          </p:pic>
        </p:grpSp>
        <p:sp>
          <p:nvSpPr>
            <p:cNvPr id="16" name="Rectangle 15"/>
            <p:cNvSpPr/>
            <p:nvPr/>
          </p:nvSpPr>
          <p:spPr>
            <a:xfrm>
              <a:off x="2508965" y="4711716"/>
              <a:ext cx="5556562" cy="3045705"/>
            </a:xfrm>
            <a:prstGeom prst="rect">
              <a:avLst/>
            </a:prstGeom>
          </p:spPr>
          <p:txBody>
            <a:bodyPr wrap="square">
              <a:spAutoFit/>
            </a:bodyPr>
            <a:lstStyle/>
            <a:p>
              <a:pPr marL="285750" indent="-285750">
                <a:lnSpc>
                  <a:spcPct val="110000"/>
                </a:lnSpc>
                <a:buFont typeface="Arial"/>
                <a:buChar char="•"/>
              </a:pPr>
              <a:r>
                <a:rPr lang="en-US" sz="3500" b="1" dirty="0">
                  <a:solidFill>
                    <a:srgbClr val="0000FF"/>
                  </a:solidFill>
                  <a:latin typeface="Century Gothic"/>
                  <a:cs typeface="Century Gothic"/>
                </a:rPr>
                <a:t>TeacherToolkit@me.com </a:t>
              </a:r>
              <a:endParaRPr lang="en-US" sz="3500" b="1" dirty="0" smtClean="0">
                <a:solidFill>
                  <a:srgbClr val="0000FF"/>
                </a:solidFill>
                <a:latin typeface="Century Gothic"/>
                <a:cs typeface="Century Gothic"/>
              </a:endParaRPr>
            </a:p>
            <a:p>
              <a:pPr marL="285750" indent="-285750">
                <a:lnSpc>
                  <a:spcPct val="110000"/>
                </a:lnSpc>
                <a:buFont typeface="Arial"/>
                <a:buChar char="•"/>
              </a:pPr>
              <a:r>
                <a:rPr lang="en-US" sz="3500" b="1" dirty="0" smtClean="0">
                  <a:solidFill>
                    <a:srgbClr val="FF0000"/>
                  </a:solidFill>
                  <a:latin typeface="Century Gothic"/>
                  <a:cs typeface="Century Gothic"/>
                </a:rPr>
                <a:t>@TeacherToolkit</a:t>
              </a:r>
            </a:p>
            <a:p>
              <a:pPr marL="285750" indent="-285750">
                <a:lnSpc>
                  <a:spcPct val="110000"/>
                </a:lnSpc>
                <a:buFont typeface="Arial"/>
                <a:buChar char="•"/>
              </a:pPr>
              <a:r>
                <a:rPr lang="en-US" sz="3500" b="1" dirty="0" err="1" smtClean="0">
                  <a:latin typeface="Century Gothic"/>
                  <a:cs typeface="Century Gothic"/>
                </a:rPr>
                <a:t>www.TeacherToolkit.me</a:t>
              </a:r>
              <a:endParaRPr lang="en-US" sz="3500" b="1" dirty="0">
                <a:latin typeface="Century Gothic"/>
                <a:cs typeface="Century Gothic"/>
              </a:endParaRPr>
            </a:p>
          </p:txBody>
        </p:sp>
      </p:grpSp>
      <p:pic>
        <p:nvPicPr>
          <p:cNvPr id="19" name="Picture 18"/>
          <p:cNvPicPr>
            <a:picLocks noChangeAspect="1"/>
          </p:cNvPicPr>
          <p:nvPr/>
        </p:nvPicPr>
        <p:blipFill>
          <a:blip r:embed="rId7"/>
          <a:stretch>
            <a:fillRect/>
          </a:stretch>
        </p:blipFill>
        <p:spPr>
          <a:xfrm>
            <a:off x="3980683" y="1560300"/>
            <a:ext cx="1410537" cy="2170056"/>
          </a:xfrm>
          <a:prstGeom prst="rect">
            <a:avLst/>
          </a:prstGeom>
        </p:spPr>
      </p:pic>
    </p:spTree>
    <p:extLst>
      <p:ext uri="{BB962C8B-B14F-4D97-AF65-F5344CB8AC3E}">
        <p14:creationId xmlns:p14="http://schemas.microsoft.com/office/powerpoint/2010/main" val="33305252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2000"/>
                                  </p:stCondLst>
                                  <p:childTnLst>
                                    <p:set>
                                      <p:cBhvr>
                                        <p:cTn id="6" dur="1" fill="hold">
                                          <p:stCondLst>
                                            <p:cond delay="0"/>
                                          </p:stCondLst>
                                        </p:cTn>
                                        <p:tgtEl>
                                          <p:spTgt spid="19"/>
                                        </p:tgtEl>
                                        <p:attrNameLst>
                                          <p:attrName>style.visibility</p:attrName>
                                        </p:attrNameLst>
                                      </p:cBhvr>
                                      <p:to>
                                        <p:strVal val="visible"/>
                                      </p:to>
                                    </p:set>
                                    <p:animEffect transition="in" filter="wedg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2184400" y="2554288"/>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p:txBody>
      </p:sp>
      <p:pic>
        <p:nvPicPr>
          <p:cNvPr id="3074" name="Picture 2" descr="http://kidmunicate.com/wp-content/uploads/2012/07/shutterstock_3253634_girl_wav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42650"/>
            <a:ext cx="7819117" cy="521535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1"/>
          <p:cNvSpPr>
            <a:spLocks noGrp="1"/>
          </p:cNvSpPr>
          <p:nvPr>
            <p:ph type="title"/>
          </p:nvPr>
        </p:nvSpPr>
        <p:spPr>
          <a:xfrm>
            <a:off x="279833" y="257999"/>
            <a:ext cx="8229600" cy="791596"/>
          </a:xfrm>
        </p:spPr>
        <p:txBody>
          <a:bodyPr>
            <a:normAutofit fontScale="90000"/>
          </a:bodyPr>
          <a:lstStyle/>
          <a:p>
            <a:pPr algn="l"/>
            <a:r>
              <a:rPr lang="en-GB" sz="6000" dirty="0" smtClean="0">
                <a:latin typeface="Impact"/>
                <a:cs typeface="Impact"/>
              </a:rPr>
              <a:t>See </a:t>
            </a:r>
            <a:r>
              <a:rPr lang="en-GB" sz="6000" dirty="0" smtClean="0">
                <a:solidFill>
                  <a:srgbClr val="FF0000"/>
                </a:solidFill>
                <a:latin typeface="Impact"/>
                <a:cs typeface="Impact"/>
              </a:rPr>
              <a:t>you</a:t>
            </a:r>
            <a:r>
              <a:rPr lang="en-GB" sz="6000" dirty="0" smtClean="0">
                <a:latin typeface="Impact"/>
                <a:cs typeface="Impact"/>
              </a:rPr>
              <a:t> later…</a:t>
            </a:r>
            <a:endParaRPr lang="en-GB" sz="6000" dirty="0">
              <a:latin typeface="Impact"/>
              <a:cs typeface="Impact"/>
            </a:endParaRPr>
          </a:p>
        </p:txBody>
      </p:sp>
    </p:spTree>
    <p:extLst>
      <p:ext uri="{BB962C8B-B14F-4D97-AF65-F5344CB8AC3E}">
        <p14:creationId xmlns:p14="http://schemas.microsoft.com/office/powerpoint/2010/main" val="4068087572"/>
      </p:ext>
    </p:extLst>
  </p:cSld>
  <p:clrMapOvr>
    <a:masterClrMapping/>
  </p:clrMapOvr>
  <p:transition spd="slow">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9588"/>
            <a:ext cx="8229600" cy="1143000"/>
          </a:xfrm>
        </p:spPr>
        <p:txBody>
          <a:bodyPr/>
          <a:lstStyle/>
          <a:p>
            <a:pPr algn="l"/>
            <a:r>
              <a:rPr lang="en-US" b="1" dirty="0" smtClean="0">
                <a:latin typeface="Century Gothic" panose="020B0502020202020204" pitchFamily="34" charset="0"/>
                <a:cs typeface="Impact"/>
              </a:rPr>
              <a:t>Recipe:</a:t>
            </a:r>
            <a:endParaRPr lang="en-US" b="1" dirty="0">
              <a:latin typeface="Century Gothic" panose="020B0502020202020204" pitchFamily="34" charset="0"/>
              <a:cs typeface="Impact"/>
            </a:endParaRPr>
          </a:p>
        </p:txBody>
      </p:sp>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3"/>
          <a:stretch>
            <a:fillRect/>
          </a:stretch>
        </p:blipFill>
        <p:spPr>
          <a:xfrm>
            <a:off x="8525872" y="60386"/>
            <a:ext cx="539202" cy="539202"/>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61068340"/>
              </p:ext>
            </p:extLst>
          </p:nvPr>
        </p:nvGraphicFramePr>
        <p:xfrm>
          <a:off x="457200" y="2281790"/>
          <a:ext cx="8101000" cy="3940246"/>
        </p:xfrm>
        <a:graphic>
          <a:graphicData uri="http://schemas.openxmlformats.org/drawingml/2006/table">
            <a:tbl>
              <a:tblPr firstRow="1" bandRow="1">
                <a:tableStyleId>{5C22544A-7EE6-4342-B048-85BDC9FD1C3A}</a:tableStyleId>
              </a:tblPr>
              <a:tblGrid>
                <a:gridCol w="2603916"/>
                <a:gridCol w="5497084"/>
              </a:tblGrid>
              <a:tr h="490468">
                <a:tc>
                  <a:txBody>
                    <a:bodyPr/>
                    <a:lstStyle/>
                    <a:p>
                      <a:r>
                        <a:rPr lang="en-GB" sz="2000" b="1" dirty="0" smtClean="0">
                          <a:solidFill>
                            <a:schemeClr val="tx1"/>
                          </a:solidFill>
                          <a:latin typeface="Century Gothic" panose="020B0502020202020204" pitchFamily="34" charset="0"/>
                        </a:rPr>
                        <a:t>Timings</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2000" b="1" dirty="0" smtClean="0">
                          <a:solidFill>
                            <a:schemeClr val="tx1"/>
                          </a:solidFill>
                          <a:latin typeface="Century Gothic" panose="020B0502020202020204" pitchFamily="34" charset="0"/>
                        </a:rPr>
                        <a:t>What content?</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506970">
                <a:tc>
                  <a:txBody>
                    <a:bodyPr/>
                    <a:lstStyle/>
                    <a:p>
                      <a:r>
                        <a:rPr lang="en-US" sz="2000" b="1" dirty="0" smtClean="0">
                          <a:solidFill>
                            <a:schemeClr val="tx1"/>
                          </a:solidFill>
                          <a:effectLst/>
                          <a:latin typeface="Century Gothic" panose="020B0502020202020204" pitchFamily="34" charset="0"/>
                          <a:cs typeface="Impact"/>
                        </a:rPr>
                        <a:t>3pm – 3.15pm: </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Century Gothic" panose="020B0502020202020204" pitchFamily="34" charset="0"/>
                          <a:cs typeface="Impact"/>
                        </a:rPr>
                        <a:t>Introductions</a:t>
                      </a:r>
                      <a:r>
                        <a:rPr lang="en-US" sz="2000" b="1" baseline="0" dirty="0" smtClean="0">
                          <a:solidFill>
                            <a:schemeClr val="tx1"/>
                          </a:solidFill>
                          <a:latin typeface="Century Gothic" panose="020B0502020202020204" pitchFamily="34" charset="0"/>
                          <a:cs typeface="Impact"/>
                        </a:rPr>
                        <a:t> / Starter</a:t>
                      </a:r>
                      <a:endParaRPr lang="en-US" sz="2000" b="1" dirty="0" smtClean="0">
                        <a:solidFill>
                          <a:schemeClr val="tx1"/>
                        </a:solidFill>
                        <a:effectLst/>
                        <a:latin typeface="Century Gothic" panose="020B0502020202020204" pitchFamily="34" charset="0"/>
                        <a:cs typeface="Impac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US" sz="2000" b="1" dirty="0" smtClean="0">
                          <a:solidFill>
                            <a:schemeClr val="tx1"/>
                          </a:solidFill>
                          <a:latin typeface="Century Gothic" panose="020B0502020202020204" pitchFamily="34" charset="0"/>
                          <a:cs typeface="Impact"/>
                        </a:rPr>
                        <a:t>3.15pm – 3.30pm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Century Gothic" panose="020B0502020202020204" pitchFamily="34" charset="0"/>
                          <a:cs typeface="Impact"/>
                        </a:rPr>
                        <a:t>No. 5 – Ingredients Provision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3.30pm – 3.45pm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000" b="1" dirty="0" smtClean="0">
                          <a:solidFill>
                            <a:schemeClr val="tx1"/>
                          </a:solidFill>
                          <a:latin typeface="Century Gothic" panose="020B0502020202020204" pitchFamily="34" charset="0"/>
                        </a:rPr>
                        <a:t>No. 4 – Bidding for Equipment</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3.45pm – 4.00pm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000" b="1" dirty="0" smtClean="0">
                          <a:solidFill>
                            <a:schemeClr val="tx1"/>
                          </a:solidFill>
                          <a:latin typeface="Century Gothic" panose="020B0502020202020204" pitchFamily="34" charset="0"/>
                        </a:rPr>
                        <a:t>No. 3 – Technician Time</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4.00pm – 4.15pm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000" b="1" dirty="0" smtClean="0">
                          <a:solidFill>
                            <a:schemeClr val="tx1"/>
                          </a:solidFill>
                          <a:latin typeface="Century Gothic" panose="020B0502020202020204" pitchFamily="34" charset="0"/>
                        </a:rPr>
                        <a:t>No.2 – Class Sizes</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4.15pm – 4.25pm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000" b="1" dirty="0" smtClean="0">
                          <a:solidFill>
                            <a:schemeClr val="tx1"/>
                          </a:solidFill>
                          <a:latin typeface="Century Gothic" panose="020B0502020202020204" pitchFamily="34" charset="0"/>
                        </a:rPr>
                        <a:t>No. 1 –</a:t>
                      </a:r>
                      <a:r>
                        <a:rPr lang="en-GB" sz="2000" b="1" baseline="0" dirty="0" smtClean="0">
                          <a:solidFill>
                            <a:schemeClr val="tx1"/>
                          </a:solidFill>
                          <a:latin typeface="Century Gothic" panose="020B0502020202020204" pitchFamily="34" charset="0"/>
                        </a:rPr>
                        <a:t> Teach Like a Champion</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4.25pm – 4.30pm</a:t>
                      </a:r>
                      <a:endParaRPr lang="en-GB" sz="20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2000" b="1" dirty="0" smtClean="0">
                          <a:solidFill>
                            <a:srgbClr val="FF0000"/>
                          </a:solidFill>
                          <a:latin typeface="Century Gothic" panose="020B0502020202020204" pitchFamily="34" charset="0"/>
                        </a:rPr>
                        <a:t>Further</a:t>
                      </a:r>
                      <a:r>
                        <a:rPr lang="en-GB" sz="2000" b="1" baseline="0" dirty="0" smtClean="0">
                          <a:solidFill>
                            <a:srgbClr val="FF0000"/>
                          </a:solidFill>
                          <a:latin typeface="Century Gothic" panose="020B0502020202020204" pitchFamily="34" charset="0"/>
                        </a:rPr>
                        <a:t> Information …</a:t>
                      </a:r>
                      <a:endParaRPr lang="en-GB" sz="2000" b="1" dirty="0" smtClean="0">
                        <a:solidFill>
                          <a:srgbClr val="FF00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9" name="Picture 2" descr="http://rlretraining.com/wp-content/uploads/2013/03/Man-Wiping-Sweat-264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6860" y="125586"/>
            <a:ext cx="1873281" cy="21287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14874137"/>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5651" y="1629310"/>
            <a:ext cx="8542903" cy="833297"/>
          </a:xfrm>
        </p:spPr>
        <p:txBody>
          <a:bodyPr>
            <a:noAutofit/>
          </a:bodyPr>
          <a:lstStyle/>
          <a:p>
            <a:r>
              <a:rPr lang="en-US" sz="15000" b="1" dirty="0" smtClean="0">
                <a:latin typeface="Century Gothic"/>
                <a:cs typeface="Century Gothic"/>
              </a:rPr>
              <a:t>Scenario </a:t>
            </a:r>
            <a:endParaRPr lang="en-US" sz="1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5" name="Picture 4"/>
          <p:cNvPicPr>
            <a:picLocks noChangeAspect="1"/>
          </p:cNvPicPr>
          <p:nvPr/>
        </p:nvPicPr>
        <p:blipFill>
          <a:blip r:embed="rId4"/>
          <a:stretch>
            <a:fillRect/>
          </a:stretch>
        </p:blipFill>
        <p:spPr>
          <a:xfrm>
            <a:off x="1444539" y="2921000"/>
            <a:ext cx="5994400" cy="3937000"/>
          </a:xfrm>
          <a:prstGeom prst="rect">
            <a:avLst/>
          </a:prstGeom>
        </p:spPr>
      </p:pic>
    </p:spTree>
    <p:extLst>
      <p:ext uri="{BB962C8B-B14F-4D97-AF65-F5344CB8AC3E}">
        <p14:creationId xmlns:p14="http://schemas.microsoft.com/office/powerpoint/2010/main" val="3869590683"/>
      </p:ext>
    </p:extLst>
  </p:cSld>
  <p:clrMapOvr>
    <a:masterClrMapping/>
  </p:clrMapOvr>
  <p:transition spd="slow">
    <p:fad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Rectangle 3"/>
          <p:cNvSpPr/>
          <p:nvPr/>
        </p:nvSpPr>
        <p:spPr>
          <a:xfrm>
            <a:off x="5784417" y="5857791"/>
            <a:ext cx="3070071" cy="707886"/>
          </a:xfrm>
          <a:prstGeom prst="rect">
            <a:avLst/>
          </a:prstGeom>
          <a:noFill/>
        </p:spPr>
        <p:txBody>
          <a:bodyPr wrap="none">
            <a:spAutoFit/>
          </a:bodyPr>
          <a:lstStyle/>
          <a:p>
            <a:pPr algn="ctr"/>
            <a:r>
              <a:rPr lang="en-US" sz="4000" b="1" dirty="0" smtClean="0">
                <a:solidFill>
                  <a:schemeClr val="bg1"/>
                </a:solidFill>
                <a:latin typeface="Century Gothic"/>
                <a:cs typeface="Century Gothic"/>
              </a:rPr>
              <a:t>Last slide …</a:t>
            </a:r>
            <a:endParaRPr lang="en-US" sz="4000" b="1" dirty="0">
              <a:solidFill>
                <a:schemeClr val="bg1"/>
              </a:solidFill>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47210152"/>
      </p:ext>
    </p:extLst>
  </p:cSld>
  <p:clrMapOvr>
    <a:masterClrMapping/>
  </p:clrMapOvr>
  <p:transition spd="slow">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8" y="17651"/>
            <a:ext cx="8892489" cy="833297"/>
          </a:xfrm>
        </p:spPr>
        <p:txBody>
          <a:bodyPr>
            <a:noAutofit/>
          </a:bodyPr>
          <a:lstStyle/>
          <a:p>
            <a:pPr marL="914400" indent="-914400" algn="l">
              <a:buFont typeface="+mj-lt"/>
              <a:buAutoNum type="arabicPeriod"/>
            </a:pPr>
            <a:r>
              <a:rPr lang="en-US" sz="4500" b="1" dirty="0" smtClean="0">
                <a:solidFill>
                  <a:srgbClr val="000000"/>
                </a:solidFill>
                <a:latin typeface="Century Gothic"/>
                <a:cs typeface="Century Gothic"/>
              </a:rPr>
              <a:t>What is a Good teacher?</a:t>
            </a:r>
            <a:endParaRPr lang="en-US" sz="4500" b="1" dirty="0">
              <a:solidFill>
                <a:srgbClr val="000000"/>
              </a:solidFill>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953632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347413"/>
            <a:ext cx="8872646" cy="833297"/>
          </a:xfrm>
        </p:spPr>
        <p:txBody>
          <a:bodyPr>
            <a:noAutofit/>
          </a:bodyPr>
          <a:lstStyle/>
          <a:p>
            <a:pPr algn="l"/>
            <a:r>
              <a:rPr lang="en-US" sz="4500" b="1" dirty="0" smtClean="0">
                <a:solidFill>
                  <a:srgbClr val="000000"/>
                </a:solidFill>
                <a:latin typeface="Century Gothic"/>
                <a:cs typeface="Century Gothic"/>
              </a:rPr>
              <a:t>1. What is a Good teacher?</a:t>
            </a:r>
            <a:br>
              <a:rPr lang="en-US" sz="4500" b="1" dirty="0" smtClean="0">
                <a:solidFill>
                  <a:srgbClr val="000000"/>
                </a:solidFill>
                <a:latin typeface="Century Gothic"/>
                <a:cs typeface="Century Gothic"/>
              </a:rPr>
            </a:br>
            <a:r>
              <a:rPr lang="en-US" sz="4500" b="1" dirty="0" smtClean="0">
                <a:solidFill>
                  <a:srgbClr val="000000"/>
                </a:solidFill>
                <a:latin typeface="Century Gothic"/>
                <a:cs typeface="Century Gothic"/>
              </a:rPr>
              <a:t>2. </a:t>
            </a:r>
            <a:r>
              <a:rPr lang="en-US" sz="4500" b="1" dirty="0" smtClean="0">
                <a:solidFill>
                  <a:srgbClr val="FF0000"/>
                </a:solidFill>
                <a:latin typeface="Century Gothic"/>
                <a:cs typeface="Century Gothic"/>
              </a:rPr>
              <a:t>How do you know?</a:t>
            </a:r>
            <a:endParaRPr lang="en-US" sz="4500" b="1" dirty="0">
              <a:solidFill>
                <a:srgbClr val="FF0000"/>
              </a:solidFill>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264728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8" y="674810"/>
            <a:ext cx="8842881" cy="833297"/>
          </a:xfrm>
        </p:spPr>
        <p:txBody>
          <a:bodyPr>
            <a:noAutofit/>
          </a:bodyPr>
          <a:lstStyle/>
          <a:p>
            <a:pPr algn="l"/>
            <a:r>
              <a:rPr lang="en-US" sz="4500" b="1" dirty="0" smtClean="0">
                <a:solidFill>
                  <a:srgbClr val="000000"/>
                </a:solidFill>
                <a:latin typeface="Century Gothic"/>
                <a:cs typeface="Century Gothic"/>
              </a:rPr>
              <a:t>1. What is a Good teacher</a:t>
            </a:r>
            <a:br>
              <a:rPr lang="en-US" sz="4500" b="1" dirty="0" smtClean="0">
                <a:solidFill>
                  <a:srgbClr val="000000"/>
                </a:solidFill>
                <a:latin typeface="Century Gothic"/>
                <a:cs typeface="Century Gothic"/>
              </a:rPr>
            </a:br>
            <a:r>
              <a:rPr lang="en-US" sz="4500" b="1" dirty="0" smtClean="0">
                <a:solidFill>
                  <a:srgbClr val="000000"/>
                </a:solidFill>
                <a:latin typeface="Century Gothic"/>
                <a:cs typeface="Century Gothic"/>
              </a:rPr>
              <a:t>2. </a:t>
            </a:r>
            <a:r>
              <a:rPr lang="en-US" sz="4500" b="1" dirty="0" smtClean="0">
                <a:latin typeface="Century Gothic"/>
                <a:cs typeface="Century Gothic"/>
              </a:rPr>
              <a:t>How do you know?</a:t>
            </a:r>
            <a:br>
              <a:rPr lang="en-US" sz="4500" b="1" dirty="0" smtClean="0">
                <a:latin typeface="Century Gothic"/>
                <a:cs typeface="Century Gothic"/>
              </a:rPr>
            </a:br>
            <a:r>
              <a:rPr lang="en-US" sz="4500" b="1" dirty="0" smtClean="0">
                <a:solidFill>
                  <a:srgbClr val="FF0000"/>
                </a:solidFill>
                <a:latin typeface="Century Gothic"/>
                <a:cs typeface="Century Gothic"/>
              </a:rPr>
              <a:t>3. How do you evidence this?</a:t>
            </a:r>
            <a:endParaRPr lang="en-US" sz="4500" b="1" dirty="0">
              <a:solidFill>
                <a:srgbClr val="FF0000"/>
              </a:solidFill>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469741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04017"/>
            <a:ext cx="9143999" cy="5953984"/>
          </a:xfrm>
          <a:prstGeom prst="rect">
            <a:avLst/>
          </a:prstGeom>
        </p:spPr>
      </p:pic>
      <p:sp>
        <p:nvSpPr>
          <p:cNvPr id="2" name="Title 1"/>
          <p:cNvSpPr>
            <a:spLocks noGrp="1"/>
          </p:cNvSpPr>
          <p:nvPr>
            <p:ph type="ctrTitle"/>
          </p:nvPr>
        </p:nvSpPr>
        <p:spPr>
          <a:xfrm>
            <a:off x="555610" y="1464970"/>
            <a:ext cx="4841744" cy="702734"/>
          </a:xfrm>
        </p:spPr>
        <p:txBody>
          <a:bodyPr>
            <a:noAutofit/>
          </a:bodyPr>
          <a:lstStyle/>
          <a:p>
            <a:r>
              <a:rPr lang="en-US" sz="8000" b="1" dirty="0" smtClean="0">
                <a:solidFill>
                  <a:srgbClr val="008000"/>
                </a:solidFill>
                <a:latin typeface="Century Gothic"/>
                <a:cs typeface="Century Gothic"/>
              </a:rPr>
              <a:t>Open</a:t>
            </a:r>
            <a:r>
              <a:rPr lang="en-US" sz="8000" b="1" dirty="0" smtClean="0">
                <a:latin typeface="Century Gothic"/>
                <a:cs typeface="Century Gothic"/>
              </a:rPr>
              <a:t> </a:t>
            </a:r>
            <a:br>
              <a:rPr lang="en-US" sz="8000" b="1" dirty="0" smtClean="0">
                <a:latin typeface="Century Gothic"/>
                <a:cs typeface="Century Gothic"/>
              </a:rPr>
            </a:br>
            <a:r>
              <a:rPr lang="en-US" sz="8000" b="1" dirty="0" smtClean="0">
                <a:latin typeface="Century Gothic"/>
                <a:cs typeface="Century Gothic"/>
              </a:rPr>
              <a:t>vs. </a:t>
            </a:r>
            <a:br>
              <a:rPr lang="en-US" sz="8000" b="1" dirty="0" smtClean="0">
                <a:latin typeface="Century Gothic"/>
                <a:cs typeface="Century Gothic"/>
              </a:rPr>
            </a:br>
            <a:r>
              <a:rPr lang="en-US" sz="8000" b="1" dirty="0" smtClean="0">
                <a:solidFill>
                  <a:srgbClr val="FF0000"/>
                </a:solidFill>
                <a:latin typeface="Century Gothic"/>
                <a:cs typeface="Century Gothic"/>
              </a:rPr>
              <a:t>Closed</a:t>
            </a:r>
            <a:endParaRPr lang="en-US" sz="8000" b="1" dirty="0">
              <a:solidFill>
                <a:srgbClr val="FF0000"/>
              </a:solidFill>
              <a:latin typeface="Century Gothic"/>
              <a:cs typeface="Century Gothic"/>
            </a:endParaRPr>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315965728"/>
      </p:ext>
    </p:extLst>
  </p:cSld>
  <p:clrMapOvr>
    <a:masterClrMapping/>
  </p:clrMapOvr>
  <p:transition spd="slow">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0380"/>
          </a:xfrm>
          <a:prstGeom prst="rect">
            <a:avLst/>
          </a:prstGeom>
        </p:spPr>
      </p:pic>
    </p:spTree>
    <p:extLst>
      <p:ext uri="{BB962C8B-B14F-4D97-AF65-F5344CB8AC3E}">
        <p14:creationId xmlns:p14="http://schemas.microsoft.com/office/powerpoint/2010/main" val="3015991872"/>
      </p:ext>
    </p:extLst>
  </p:cSld>
  <p:clrMapOvr>
    <a:masterClrMapping/>
  </p:clrMapOvr>
  <p:transition spd="slow">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5765"/>
          </a:xfrm>
          <a:prstGeom prst="rect">
            <a:avLst/>
          </a:prstGeom>
        </p:spPr>
      </p:pic>
    </p:spTree>
    <p:extLst>
      <p:ext uri="{BB962C8B-B14F-4D97-AF65-F5344CB8AC3E}">
        <p14:creationId xmlns:p14="http://schemas.microsoft.com/office/powerpoint/2010/main" val="668911635"/>
      </p:ext>
    </p:extLst>
  </p:cSld>
  <p:clrMapOvr>
    <a:masterClrMapping/>
  </p:clrMapOvr>
  <p:transition spd="slow">
    <p:fad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277360"/>
            <a:ext cx="3066107" cy="2580640"/>
          </a:xfrm>
          <a:prstGeom prst="rect">
            <a:avLst/>
          </a:prstGeom>
        </p:spPr>
      </p:pic>
      <p:sp>
        <p:nvSpPr>
          <p:cNvPr id="2" name="Title 1"/>
          <p:cNvSpPr>
            <a:spLocks noGrp="1"/>
          </p:cNvSpPr>
          <p:nvPr>
            <p:ph type="ctrTitle"/>
          </p:nvPr>
        </p:nvSpPr>
        <p:spPr>
          <a:xfrm>
            <a:off x="116329" y="17651"/>
            <a:ext cx="7784398" cy="833297"/>
          </a:xfrm>
        </p:spPr>
        <p:txBody>
          <a:bodyPr>
            <a:noAutofit/>
          </a:bodyPr>
          <a:lstStyle/>
          <a:p>
            <a:pPr algn="l"/>
            <a:r>
              <a:rPr lang="en-US" sz="5000" b="1" dirty="0" smtClean="0">
                <a:solidFill>
                  <a:srgbClr val="000000"/>
                </a:solidFill>
                <a:latin typeface="Century Gothic"/>
                <a:cs typeface="Century Gothic"/>
              </a:rPr>
              <a:t>What it is </a:t>
            </a:r>
            <a:r>
              <a:rPr lang="en-US" sz="5000" b="1" dirty="0" smtClean="0">
                <a:solidFill>
                  <a:srgbClr val="FF0000"/>
                </a:solidFill>
                <a:latin typeface="Century Gothic"/>
                <a:cs typeface="Century Gothic"/>
              </a:rPr>
              <a:t>not!</a:t>
            </a:r>
            <a:endParaRPr lang="en-US" sz="5000" b="1" dirty="0">
              <a:solidFill>
                <a:srgbClr val="FF0000"/>
              </a:solidFill>
              <a:latin typeface="Century Gothic"/>
              <a:cs typeface="Century Gothic"/>
            </a:endParaRPr>
          </a:p>
        </p:txBody>
      </p:sp>
      <p:sp>
        <p:nvSpPr>
          <p:cNvPr id="3" name="Rectangle 2"/>
          <p:cNvSpPr/>
          <p:nvPr/>
        </p:nvSpPr>
        <p:spPr>
          <a:xfrm>
            <a:off x="116329" y="1417401"/>
            <a:ext cx="8738809" cy="2368597"/>
          </a:xfrm>
          <a:prstGeom prst="rect">
            <a:avLst/>
          </a:prstGeom>
        </p:spPr>
        <p:txBody>
          <a:bodyPr wrap="square">
            <a:spAutoFit/>
          </a:bodyPr>
          <a:lstStyle/>
          <a:p>
            <a:pPr>
              <a:lnSpc>
                <a:spcPct val="150000"/>
              </a:lnSpc>
            </a:pPr>
            <a:r>
              <a:rPr lang="en-US" sz="2500" b="1" dirty="0" smtClean="0">
                <a:latin typeface="Century Gothic"/>
                <a:cs typeface="Century Gothic"/>
              </a:rPr>
              <a:t>Expecting (rapid) progress </a:t>
            </a:r>
            <a:r>
              <a:rPr lang="en-US" sz="2500" b="1" dirty="0">
                <a:latin typeface="Century Gothic"/>
                <a:cs typeface="Century Gothic"/>
              </a:rPr>
              <a:t>to be evident in 20 minute </a:t>
            </a:r>
            <a:r>
              <a:rPr lang="en-US" sz="2500" b="1" dirty="0">
                <a:solidFill>
                  <a:srgbClr val="FF0000"/>
                </a:solidFill>
                <a:latin typeface="Century Gothic"/>
                <a:cs typeface="Century Gothic"/>
              </a:rPr>
              <a:t>snapshots</a:t>
            </a:r>
            <a:r>
              <a:rPr lang="en-US" sz="2500" b="1" dirty="0">
                <a:latin typeface="Century Gothic"/>
                <a:cs typeface="Century Gothic"/>
              </a:rPr>
              <a:t>; one-off lessons </a:t>
            </a:r>
            <a:r>
              <a:rPr lang="en-US" sz="2500" b="1" dirty="0" err="1">
                <a:solidFill>
                  <a:srgbClr val="FF0000"/>
                </a:solidFill>
                <a:latin typeface="Century Gothic"/>
                <a:cs typeface="Century Gothic"/>
              </a:rPr>
              <a:t>judgements</a:t>
            </a:r>
            <a:r>
              <a:rPr lang="en-US" sz="2500" b="1" dirty="0">
                <a:solidFill>
                  <a:srgbClr val="FF0000"/>
                </a:solidFill>
                <a:latin typeface="Century Gothic"/>
                <a:cs typeface="Century Gothic"/>
              </a:rPr>
              <a:t> </a:t>
            </a:r>
            <a:r>
              <a:rPr lang="en-US" sz="2500" b="1" dirty="0">
                <a:latin typeface="Century Gothic"/>
                <a:cs typeface="Century Gothic"/>
              </a:rPr>
              <a:t>based on what you see in the classroom; forming an opinion, based solely on what you see in </a:t>
            </a:r>
            <a:r>
              <a:rPr lang="en-US" sz="2500" b="1" dirty="0" smtClean="0">
                <a:latin typeface="Century Gothic"/>
                <a:cs typeface="Century Gothic"/>
              </a:rPr>
              <a:t>a </a:t>
            </a:r>
            <a:r>
              <a:rPr lang="en-US" sz="2500" b="1" dirty="0" smtClean="0">
                <a:solidFill>
                  <a:srgbClr val="FF0000"/>
                </a:solidFill>
                <a:latin typeface="Century Gothic"/>
                <a:cs typeface="Century Gothic"/>
              </a:rPr>
              <a:t>one-off</a:t>
            </a:r>
            <a:r>
              <a:rPr lang="en-US" sz="2500" b="1" dirty="0" smtClean="0">
                <a:latin typeface="Century Gothic"/>
                <a:cs typeface="Century Gothic"/>
              </a:rPr>
              <a:t> </a:t>
            </a:r>
            <a:r>
              <a:rPr lang="en-US" sz="2500" b="1" dirty="0">
                <a:latin typeface="Century Gothic"/>
                <a:cs typeface="Century Gothic"/>
              </a:rPr>
              <a:t>lesson.</a:t>
            </a:r>
            <a:endParaRPr lang="en-US" sz="2500" b="1" i="1" dirty="0">
              <a:latin typeface="Century Gothic"/>
              <a:cs typeface="Century Gothic"/>
            </a:endParaRPr>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591424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5651" y="819412"/>
            <a:ext cx="8542903" cy="833297"/>
          </a:xfrm>
        </p:spPr>
        <p:txBody>
          <a:bodyPr>
            <a:noAutofit/>
          </a:bodyPr>
          <a:lstStyle/>
          <a:p>
            <a:r>
              <a:rPr lang="en-US" sz="5000" b="1" dirty="0" smtClean="0">
                <a:solidFill>
                  <a:srgbClr val="FF0000"/>
                </a:solidFill>
                <a:latin typeface="Century Gothic"/>
                <a:cs typeface="Century Gothic"/>
              </a:rPr>
              <a:t>Inclusion</a:t>
            </a:r>
            <a:r>
              <a:rPr lang="en-US" sz="5000" b="1" dirty="0" smtClean="0">
                <a:latin typeface="Century Gothic"/>
                <a:cs typeface="Century Gothic"/>
              </a:rPr>
              <a:t> </a:t>
            </a:r>
            <a:r>
              <a:rPr lang="en-US" sz="5000" b="1" dirty="0" smtClean="0">
                <a:latin typeface="Century Gothic"/>
                <a:cs typeface="Century Gothic"/>
              </a:rPr>
              <a:t>or Exclusion?</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1026" name="Picture 2" descr="http://specialmommyx2.com/wp-content/uploads/2013/01/INCLUS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6618" y="2087713"/>
            <a:ext cx="6025035" cy="4463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6876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904" y="799271"/>
            <a:ext cx="8842881" cy="833297"/>
          </a:xfrm>
        </p:spPr>
        <p:txBody>
          <a:bodyPr>
            <a:noAutofit/>
          </a:bodyPr>
          <a:lstStyle/>
          <a:p>
            <a:r>
              <a:rPr lang="en-US" sz="10000" b="1" dirty="0" smtClean="0">
                <a:solidFill>
                  <a:srgbClr val="000000"/>
                </a:solidFill>
                <a:latin typeface="Century Gothic"/>
                <a:cs typeface="Century Gothic"/>
              </a:rPr>
              <a:t>Thoughts?</a:t>
            </a:r>
            <a:endParaRPr lang="en-US" sz="10000" b="1" dirty="0">
              <a:solidFill>
                <a:srgbClr val="FF0000"/>
              </a:solidFill>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3"/>
            <a:stretch>
              <a:fillRect/>
            </a:stretch>
          </p:blipFill>
          <p:spPr>
            <a:xfrm>
              <a:off x="8525872" y="60386"/>
              <a:ext cx="539202" cy="539202"/>
            </a:xfrm>
            <a:prstGeom prst="rect">
              <a:avLst/>
            </a:prstGeom>
          </p:spPr>
        </p:pic>
      </p:grpSp>
      <p:pic>
        <p:nvPicPr>
          <p:cNvPr id="87042" name="Picture 2" descr="http://www.growlovelearn.com/images/children-think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221" y="4384126"/>
            <a:ext cx="4234934" cy="2473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521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17651"/>
            <a:ext cx="7784398" cy="833297"/>
          </a:xfrm>
        </p:spPr>
        <p:txBody>
          <a:bodyPr>
            <a:noAutofit/>
          </a:bodyPr>
          <a:lstStyle/>
          <a:p>
            <a:pPr algn="l"/>
            <a:r>
              <a:rPr lang="en-US" sz="5000" b="1" dirty="0" smtClean="0">
                <a:solidFill>
                  <a:srgbClr val="000000"/>
                </a:solidFill>
                <a:latin typeface="Century Gothic"/>
                <a:cs typeface="Century Gothic"/>
              </a:rPr>
              <a:t>Fingertips ready?</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5" name="Picture 4"/>
          <p:cNvPicPr>
            <a:picLocks noChangeAspect="1"/>
          </p:cNvPicPr>
          <p:nvPr/>
        </p:nvPicPr>
        <p:blipFill>
          <a:blip r:embed="rId4"/>
          <a:stretch>
            <a:fillRect/>
          </a:stretch>
        </p:blipFill>
        <p:spPr>
          <a:xfrm>
            <a:off x="6132622" y="3959549"/>
            <a:ext cx="3011378" cy="2898451"/>
          </a:xfrm>
          <a:prstGeom prst="rect">
            <a:avLst/>
          </a:prstGeom>
        </p:spPr>
      </p:pic>
      <p:pic>
        <p:nvPicPr>
          <p:cNvPr id="7" name="Picture 6" descr="Screen Shot 2014-06-15 at 15.58.27.png"/>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08840" y="1521666"/>
            <a:ext cx="8756234" cy="945751"/>
          </a:xfrm>
          <a:prstGeom prst="rect">
            <a:avLst/>
          </a:prstGeom>
        </p:spPr>
      </p:pic>
      <p:pic>
        <p:nvPicPr>
          <p:cNvPr id="10" name="Picture 9" descr="Screen Shot 2014-06-15 at 16.03.4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733" y="2895307"/>
            <a:ext cx="5099119" cy="1001613"/>
          </a:xfrm>
          <a:prstGeom prst="rect">
            <a:avLst/>
          </a:prstGeom>
        </p:spPr>
      </p:pic>
      <p:sp>
        <p:nvSpPr>
          <p:cNvPr id="15" name="Freeform 14"/>
          <p:cNvSpPr/>
          <p:nvPr/>
        </p:nvSpPr>
        <p:spPr>
          <a:xfrm rot="19791046">
            <a:off x="5852692" y="3607501"/>
            <a:ext cx="393680" cy="578836"/>
          </a:xfrm>
          <a:custGeom>
            <a:avLst/>
            <a:gdLst>
              <a:gd name="connsiteX0" fmla="*/ 0 w 393680"/>
              <a:gd name="connsiteY0" fmla="*/ 26221 h 578836"/>
              <a:gd name="connsiteX1" fmla="*/ 193883 w 393680"/>
              <a:gd name="connsiteY1" fmla="*/ 26221 h 578836"/>
              <a:gd name="connsiteX2" fmla="*/ 203577 w 393680"/>
              <a:gd name="connsiteY2" fmla="*/ 55306 h 578836"/>
              <a:gd name="connsiteX3" fmla="*/ 184189 w 393680"/>
              <a:gd name="connsiteY3" fmla="*/ 142561 h 578836"/>
              <a:gd name="connsiteX4" fmla="*/ 164800 w 393680"/>
              <a:gd name="connsiteY4" fmla="*/ 200731 h 578836"/>
              <a:gd name="connsiteX5" fmla="*/ 174494 w 393680"/>
              <a:gd name="connsiteY5" fmla="*/ 258901 h 578836"/>
              <a:gd name="connsiteX6" fmla="*/ 213271 w 393680"/>
              <a:gd name="connsiteY6" fmla="*/ 278291 h 578836"/>
              <a:gd name="connsiteX7" fmla="*/ 261742 w 393680"/>
              <a:gd name="connsiteY7" fmla="*/ 326766 h 578836"/>
              <a:gd name="connsiteX8" fmla="*/ 310212 w 393680"/>
              <a:gd name="connsiteY8" fmla="*/ 346156 h 578836"/>
              <a:gd name="connsiteX9" fmla="*/ 339295 w 393680"/>
              <a:gd name="connsiteY9" fmla="*/ 355851 h 578836"/>
              <a:gd name="connsiteX10" fmla="*/ 378071 w 393680"/>
              <a:gd name="connsiteY10" fmla="*/ 375241 h 578836"/>
              <a:gd name="connsiteX11" fmla="*/ 387766 w 393680"/>
              <a:gd name="connsiteY11" fmla="*/ 578836 h 57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680" h="578836">
                <a:moveTo>
                  <a:pt x="0" y="26221"/>
                </a:moveTo>
                <a:cubicBezTo>
                  <a:pt x="79317" y="-5508"/>
                  <a:pt x="72125" y="-11832"/>
                  <a:pt x="193883" y="26221"/>
                </a:cubicBezTo>
                <a:cubicBezTo>
                  <a:pt x="203637" y="29269"/>
                  <a:pt x="200346" y="45611"/>
                  <a:pt x="203577" y="55306"/>
                </a:cubicBezTo>
                <a:cubicBezTo>
                  <a:pt x="197114" y="84391"/>
                  <a:pt x="191865" y="113773"/>
                  <a:pt x="184189" y="142561"/>
                </a:cubicBezTo>
                <a:cubicBezTo>
                  <a:pt x="178923" y="162310"/>
                  <a:pt x="164800" y="200731"/>
                  <a:pt x="164800" y="200731"/>
                </a:cubicBezTo>
                <a:cubicBezTo>
                  <a:pt x="168031" y="220121"/>
                  <a:pt x="164076" y="242231"/>
                  <a:pt x="174494" y="258901"/>
                </a:cubicBezTo>
                <a:cubicBezTo>
                  <a:pt x="182153" y="271156"/>
                  <a:pt x="201864" y="269418"/>
                  <a:pt x="213271" y="278291"/>
                </a:cubicBezTo>
                <a:cubicBezTo>
                  <a:pt x="231307" y="292320"/>
                  <a:pt x="240526" y="318279"/>
                  <a:pt x="261742" y="326766"/>
                </a:cubicBezTo>
                <a:cubicBezTo>
                  <a:pt x="277899" y="333229"/>
                  <a:pt x="293919" y="340045"/>
                  <a:pt x="310212" y="346156"/>
                </a:cubicBezTo>
                <a:cubicBezTo>
                  <a:pt x="319780" y="349744"/>
                  <a:pt x="329903" y="351825"/>
                  <a:pt x="339295" y="355851"/>
                </a:cubicBezTo>
                <a:cubicBezTo>
                  <a:pt x="352578" y="361544"/>
                  <a:pt x="365146" y="368778"/>
                  <a:pt x="378071" y="375241"/>
                </a:cubicBezTo>
                <a:cubicBezTo>
                  <a:pt x="406161" y="459511"/>
                  <a:pt x="387766" y="394107"/>
                  <a:pt x="387766" y="578836"/>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Rectangle 2"/>
          <p:cNvSpPr/>
          <p:nvPr/>
        </p:nvSpPr>
        <p:spPr>
          <a:xfrm>
            <a:off x="308840" y="5602150"/>
            <a:ext cx="3330058" cy="1015663"/>
          </a:xfrm>
          <a:prstGeom prst="rect">
            <a:avLst/>
          </a:prstGeom>
        </p:spPr>
        <p:txBody>
          <a:bodyPr wrap="none">
            <a:spAutoFit/>
          </a:bodyPr>
          <a:lstStyle/>
          <a:p>
            <a:r>
              <a:rPr lang="en-GB" sz="6000" dirty="0" smtClean="0">
                <a:solidFill>
                  <a:srgbClr val="0070C0"/>
                </a:solidFill>
              </a:rPr>
              <a:t>#</a:t>
            </a:r>
            <a:r>
              <a:rPr lang="en-GB" sz="6000" dirty="0" err="1" smtClean="0">
                <a:solidFill>
                  <a:srgbClr val="0070C0"/>
                </a:solidFill>
              </a:rPr>
              <a:t>FoodUEL</a:t>
            </a:r>
            <a:endParaRPr lang="en-US" sz="6000" dirty="0">
              <a:solidFill>
                <a:srgbClr val="0070C0"/>
              </a:solidFill>
            </a:endParaRPr>
          </a:p>
        </p:txBody>
      </p:sp>
    </p:spTree>
    <p:extLst>
      <p:ext uri="{BB962C8B-B14F-4D97-AF65-F5344CB8AC3E}">
        <p14:creationId xmlns:p14="http://schemas.microsoft.com/office/powerpoint/2010/main" val="3393744541"/>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31226" y="1454262"/>
            <a:ext cx="8112773" cy="5403738"/>
          </a:xfrm>
          <a:prstGeom prst="rect">
            <a:avLst/>
          </a:prstGeom>
        </p:spPr>
      </p:pic>
      <p:sp>
        <p:nvSpPr>
          <p:cNvPr id="2" name="Title 1"/>
          <p:cNvSpPr>
            <a:spLocks noGrp="1"/>
          </p:cNvSpPr>
          <p:nvPr>
            <p:ph type="ctrTitle"/>
          </p:nvPr>
        </p:nvSpPr>
        <p:spPr>
          <a:xfrm>
            <a:off x="261651" y="927786"/>
            <a:ext cx="8803423" cy="833297"/>
          </a:xfrm>
        </p:spPr>
        <p:txBody>
          <a:bodyPr>
            <a:noAutofit/>
          </a:bodyPr>
          <a:lstStyle/>
          <a:p>
            <a:r>
              <a:rPr lang="en-US" sz="10000" b="1" dirty="0" smtClean="0">
                <a:latin typeface="Century Gothic"/>
                <a:cs typeface="Century Gothic"/>
              </a:rPr>
              <a:t>Expert Advice </a:t>
            </a:r>
            <a:endParaRPr lang="en-US" sz="10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4"/>
            <a:stretch>
              <a:fillRect/>
            </a:stretch>
          </p:blipFill>
          <p:spPr>
            <a:xfrm>
              <a:off x="8525872" y="60386"/>
              <a:ext cx="539202" cy="539202"/>
            </a:xfrm>
            <a:prstGeom prst="rect">
              <a:avLst/>
            </a:prstGeom>
          </p:spPr>
        </p:pic>
      </p:grpSp>
      <p:sp>
        <p:nvSpPr>
          <p:cNvPr id="6" name="Rectangle 5"/>
          <p:cNvSpPr/>
          <p:nvPr/>
        </p:nvSpPr>
        <p:spPr>
          <a:xfrm>
            <a:off x="104519" y="6511857"/>
            <a:ext cx="1662622" cy="246221"/>
          </a:xfrm>
          <a:prstGeom prst="rect">
            <a:avLst/>
          </a:prstGeom>
        </p:spPr>
        <p:txBody>
          <a:bodyPr wrap="none">
            <a:spAutoFit/>
          </a:bodyPr>
          <a:lstStyle/>
          <a:p>
            <a:r>
              <a:rPr lang="en-US" sz="1000" dirty="0" smtClean="0">
                <a:hlinkClick r:id="rId5"/>
              </a:rPr>
              <a:t>www.comunicaomuere.com</a:t>
            </a:r>
            <a:r>
              <a:rPr lang="en-US" sz="1000" dirty="0" smtClean="0"/>
              <a:t> </a:t>
            </a:r>
            <a:endParaRPr lang="en-US" sz="1000" dirty="0"/>
          </a:p>
        </p:txBody>
      </p:sp>
      <p:sp>
        <p:nvSpPr>
          <p:cNvPr id="4" name="Rectangle 3"/>
          <p:cNvSpPr/>
          <p:nvPr/>
        </p:nvSpPr>
        <p:spPr>
          <a:xfrm>
            <a:off x="7522116" y="2009285"/>
            <a:ext cx="1256049" cy="369332"/>
          </a:xfrm>
          <a:prstGeom prst="rect">
            <a:avLst/>
          </a:prstGeom>
        </p:spPr>
        <p:txBody>
          <a:bodyPr wrap="none">
            <a:spAutoFit/>
          </a:bodyPr>
          <a:lstStyle/>
          <a:p>
            <a:r>
              <a:rPr lang="en-GB" altLang="en-US" dirty="0">
                <a:solidFill>
                  <a:srgbClr val="604A7B"/>
                </a:solidFill>
              </a:rPr>
              <a:t>Simon </a:t>
            </a:r>
            <a:r>
              <a:rPr lang="en-GB" altLang="en-US" dirty="0" err="1">
                <a:solidFill>
                  <a:srgbClr val="604A7B"/>
                </a:solidFill>
              </a:rPr>
              <a:t>Gray</a:t>
            </a:r>
            <a:endParaRPr lang="en-GB" dirty="0"/>
          </a:p>
        </p:txBody>
      </p:sp>
    </p:spTree>
    <p:extLst>
      <p:ext uri="{BB962C8B-B14F-4D97-AF65-F5344CB8AC3E}">
        <p14:creationId xmlns:p14="http://schemas.microsoft.com/office/powerpoint/2010/main" val="1896253311"/>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8913"/>
            <a:ext cx="9221788"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24795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539750" y="1268413"/>
            <a:ext cx="8147050" cy="3248025"/>
          </a:xfrm>
        </p:spPr>
        <p:txBody>
          <a:bodyPr/>
          <a:lstStyle/>
          <a:p>
            <a:pPr algn="ctr" eaLnBrk="1" hangingPunct="1"/>
            <a:r>
              <a:rPr lang="en-GB" altLang="en-US" sz="5400" b="1" dirty="0" smtClean="0">
                <a:solidFill>
                  <a:srgbClr val="604A7B"/>
                </a:solidFill>
              </a:rPr>
              <a:t>A system for providing and funding ingredients that works!</a:t>
            </a:r>
            <a:br>
              <a:rPr lang="en-GB" altLang="en-US" sz="5400" b="1" dirty="0" smtClean="0">
                <a:solidFill>
                  <a:srgbClr val="604A7B"/>
                </a:solidFill>
              </a:rPr>
            </a:br>
            <a:r>
              <a:rPr lang="en-GB" altLang="en-US" sz="4000" dirty="0" smtClean="0">
                <a:solidFill>
                  <a:srgbClr val="604A7B"/>
                </a:solidFill>
              </a:rPr>
              <a:t>Simon </a:t>
            </a:r>
            <a:r>
              <a:rPr lang="en-GB" altLang="en-US" sz="4000" dirty="0" err="1" smtClean="0">
                <a:solidFill>
                  <a:srgbClr val="604A7B"/>
                </a:solidFill>
              </a:rPr>
              <a:t>Gray</a:t>
            </a:r>
            <a:endParaRPr lang="en-GB" altLang="en-US" sz="4000" dirty="0" smtClean="0">
              <a:solidFill>
                <a:srgbClr val="604A7B"/>
              </a:solidFill>
            </a:endParaRPr>
          </a:p>
        </p:txBody>
      </p:sp>
    </p:spTree>
    <p:extLst>
      <p:ext uri="{BB962C8B-B14F-4D97-AF65-F5344CB8AC3E}">
        <p14:creationId xmlns:p14="http://schemas.microsoft.com/office/powerpoint/2010/main" val="35324591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previews.123rf.com/images/premiumdesign/premiumdesign1208/premiumdesign120800133/14968150-kid-confused-cartoon-confused-bo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8675" y="3429000"/>
            <a:ext cx="1728788"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5" name="Group 8"/>
          <p:cNvGrpSpPr>
            <a:grpSpLocks/>
          </p:cNvGrpSpPr>
          <p:nvPr/>
        </p:nvGrpSpPr>
        <p:grpSpPr bwMode="auto">
          <a:xfrm>
            <a:off x="6127750" y="3492500"/>
            <a:ext cx="2160588" cy="1558925"/>
            <a:chOff x="5724128" y="3573015"/>
            <a:chExt cx="2160240" cy="1559143"/>
          </a:xfrm>
        </p:grpSpPr>
        <p:sp>
          <p:nvSpPr>
            <p:cNvPr id="5" name="Cloud 4"/>
            <p:cNvSpPr/>
            <p:nvPr/>
          </p:nvSpPr>
          <p:spPr>
            <a:xfrm>
              <a:off x="5724128" y="3573015"/>
              <a:ext cx="2160240" cy="15591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050" name="TextBox 5"/>
            <p:cNvSpPr txBox="1">
              <a:spLocks noChangeArrowheads="1"/>
            </p:cNvSpPr>
            <p:nvPr/>
          </p:nvSpPr>
          <p:spPr bwMode="auto">
            <a:xfrm>
              <a:off x="6166786" y="3937087"/>
              <a:ext cx="12601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rgbClr val="604A7B"/>
                  </a:solidFill>
                  <a:latin typeface="Arial" panose="020B0604020202020204" pitchFamily="34" charset="0"/>
                </a:defRPr>
              </a:lvl1pPr>
              <a:lvl2pPr marL="742950" indent="-285750">
                <a:spcBef>
                  <a:spcPct val="20000"/>
                </a:spcBef>
                <a:buFont typeface="Arial" panose="020B0604020202020204" pitchFamily="34" charset="0"/>
                <a:buChar char="–"/>
                <a:defRPr sz="2800">
                  <a:solidFill>
                    <a:srgbClr val="604A7B"/>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rgbClr val="604A7B"/>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rgbClr val="604A7B"/>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rgbClr val="604A7B"/>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9pPr>
            </a:lstStyle>
            <a:p>
              <a:pPr algn="ctr">
                <a:spcBef>
                  <a:spcPct val="0"/>
                </a:spcBef>
                <a:buFontTx/>
                <a:buNone/>
              </a:pPr>
              <a:r>
                <a:rPr lang="en-GB" altLang="en-US" sz="1600">
                  <a:solidFill>
                    <a:schemeClr val="tx1"/>
                  </a:solidFill>
                </a:rPr>
                <a:t>Are we cooking today?</a:t>
              </a:r>
            </a:p>
          </p:txBody>
        </p:sp>
      </p:grpSp>
      <p:grpSp>
        <p:nvGrpSpPr>
          <p:cNvPr id="44036" name="Group 10"/>
          <p:cNvGrpSpPr>
            <a:grpSpLocks/>
          </p:cNvGrpSpPr>
          <p:nvPr/>
        </p:nvGrpSpPr>
        <p:grpSpPr bwMode="auto">
          <a:xfrm>
            <a:off x="6300788" y="1320800"/>
            <a:ext cx="2159000" cy="1558925"/>
            <a:chOff x="5724128" y="3573015"/>
            <a:chExt cx="2160240" cy="1559143"/>
          </a:xfrm>
        </p:grpSpPr>
        <p:sp>
          <p:nvSpPr>
            <p:cNvPr id="12" name="Cloud 11"/>
            <p:cNvSpPr/>
            <p:nvPr/>
          </p:nvSpPr>
          <p:spPr>
            <a:xfrm>
              <a:off x="5724128" y="3573015"/>
              <a:ext cx="2160240" cy="15591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048" name="TextBox 12"/>
            <p:cNvSpPr txBox="1">
              <a:spLocks noChangeArrowheads="1"/>
            </p:cNvSpPr>
            <p:nvPr/>
          </p:nvSpPr>
          <p:spPr bwMode="auto">
            <a:xfrm>
              <a:off x="6084168" y="3944727"/>
              <a:ext cx="12601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rgbClr val="604A7B"/>
                  </a:solidFill>
                  <a:latin typeface="Arial" panose="020B0604020202020204" pitchFamily="34" charset="0"/>
                </a:defRPr>
              </a:lvl1pPr>
              <a:lvl2pPr marL="742950" indent="-285750">
                <a:spcBef>
                  <a:spcPct val="20000"/>
                </a:spcBef>
                <a:buFont typeface="Arial" panose="020B0604020202020204" pitchFamily="34" charset="0"/>
                <a:buChar char="–"/>
                <a:defRPr sz="2800">
                  <a:solidFill>
                    <a:srgbClr val="604A7B"/>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rgbClr val="604A7B"/>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rgbClr val="604A7B"/>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rgbClr val="604A7B"/>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9pPr>
            </a:lstStyle>
            <a:p>
              <a:pPr algn="ctr">
                <a:spcBef>
                  <a:spcPct val="0"/>
                </a:spcBef>
                <a:buFontTx/>
                <a:buNone/>
              </a:pPr>
              <a:r>
                <a:rPr lang="en-GB" altLang="en-US" sz="1600">
                  <a:solidFill>
                    <a:schemeClr val="tx1"/>
                  </a:solidFill>
                </a:rPr>
                <a:t>Mum forgot I was cooking</a:t>
              </a:r>
            </a:p>
          </p:txBody>
        </p:sp>
      </p:grpSp>
      <p:grpSp>
        <p:nvGrpSpPr>
          <p:cNvPr id="44037" name="Group 13"/>
          <p:cNvGrpSpPr>
            <a:grpSpLocks/>
          </p:cNvGrpSpPr>
          <p:nvPr/>
        </p:nvGrpSpPr>
        <p:grpSpPr bwMode="auto">
          <a:xfrm>
            <a:off x="468313" y="3429000"/>
            <a:ext cx="2159000" cy="1558925"/>
            <a:chOff x="5724128" y="3573015"/>
            <a:chExt cx="2160240" cy="1559143"/>
          </a:xfrm>
        </p:grpSpPr>
        <p:sp>
          <p:nvSpPr>
            <p:cNvPr id="15" name="Cloud 14"/>
            <p:cNvSpPr/>
            <p:nvPr/>
          </p:nvSpPr>
          <p:spPr>
            <a:xfrm>
              <a:off x="5724128" y="3573015"/>
              <a:ext cx="2160240" cy="15591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046" name="TextBox 15"/>
            <p:cNvSpPr txBox="1">
              <a:spLocks noChangeArrowheads="1"/>
            </p:cNvSpPr>
            <p:nvPr/>
          </p:nvSpPr>
          <p:spPr bwMode="auto">
            <a:xfrm>
              <a:off x="6166786" y="3834880"/>
              <a:ext cx="1260140" cy="107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rgbClr val="604A7B"/>
                  </a:solidFill>
                  <a:latin typeface="Arial" panose="020B0604020202020204" pitchFamily="34" charset="0"/>
                </a:defRPr>
              </a:lvl1pPr>
              <a:lvl2pPr marL="742950" indent="-285750">
                <a:spcBef>
                  <a:spcPct val="20000"/>
                </a:spcBef>
                <a:buFont typeface="Arial" panose="020B0604020202020204" pitchFamily="34" charset="0"/>
                <a:buChar char="–"/>
                <a:defRPr sz="2800">
                  <a:solidFill>
                    <a:srgbClr val="604A7B"/>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rgbClr val="604A7B"/>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rgbClr val="604A7B"/>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rgbClr val="604A7B"/>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9pPr>
            </a:lstStyle>
            <a:p>
              <a:pPr algn="ctr">
                <a:spcBef>
                  <a:spcPct val="0"/>
                </a:spcBef>
                <a:buFontTx/>
                <a:buNone/>
              </a:pPr>
              <a:r>
                <a:rPr lang="en-GB" altLang="en-US" sz="1600">
                  <a:solidFill>
                    <a:schemeClr val="tx1"/>
                  </a:solidFill>
                </a:rPr>
                <a:t>We did not have any of those ingredients </a:t>
              </a:r>
            </a:p>
          </p:txBody>
        </p:sp>
      </p:grpSp>
      <p:grpSp>
        <p:nvGrpSpPr>
          <p:cNvPr id="44038" name="Group 16"/>
          <p:cNvGrpSpPr>
            <a:grpSpLocks/>
          </p:cNvGrpSpPr>
          <p:nvPr/>
        </p:nvGrpSpPr>
        <p:grpSpPr bwMode="auto">
          <a:xfrm>
            <a:off x="460375" y="1320800"/>
            <a:ext cx="2160588" cy="1558925"/>
            <a:chOff x="5724128" y="3573015"/>
            <a:chExt cx="2160240" cy="1559143"/>
          </a:xfrm>
        </p:grpSpPr>
        <p:sp>
          <p:nvSpPr>
            <p:cNvPr id="18" name="Cloud 17"/>
            <p:cNvSpPr/>
            <p:nvPr/>
          </p:nvSpPr>
          <p:spPr>
            <a:xfrm>
              <a:off x="5724128" y="3573015"/>
              <a:ext cx="2160240" cy="15591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044" name="TextBox 18"/>
            <p:cNvSpPr txBox="1">
              <a:spLocks noChangeArrowheads="1"/>
            </p:cNvSpPr>
            <p:nvPr/>
          </p:nvSpPr>
          <p:spPr bwMode="auto">
            <a:xfrm>
              <a:off x="6166786" y="3937087"/>
              <a:ext cx="12601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rgbClr val="604A7B"/>
                  </a:solidFill>
                  <a:latin typeface="Arial" panose="020B0604020202020204" pitchFamily="34" charset="0"/>
                </a:defRPr>
              </a:lvl1pPr>
              <a:lvl2pPr marL="742950" indent="-285750">
                <a:spcBef>
                  <a:spcPct val="20000"/>
                </a:spcBef>
                <a:buFont typeface="Arial" panose="020B0604020202020204" pitchFamily="34" charset="0"/>
                <a:buChar char="–"/>
                <a:defRPr sz="2800">
                  <a:solidFill>
                    <a:srgbClr val="604A7B"/>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rgbClr val="604A7B"/>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rgbClr val="604A7B"/>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rgbClr val="604A7B"/>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9pPr>
            </a:lstStyle>
            <a:p>
              <a:pPr algn="ctr">
                <a:spcBef>
                  <a:spcPct val="0"/>
                </a:spcBef>
                <a:buFontTx/>
                <a:buNone/>
              </a:pPr>
              <a:r>
                <a:rPr lang="en-GB" altLang="en-US" sz="1600">
                  <a:solidFill>
                    <a:schemeClr val="tx1"/>
                  </a:solidFill>
                </a:rPr>
                <a:t>I have a note from my dad</a:t>
              </a:r>
            </a:p>
          </p:txBody>
        </p:sp>
      </p:grpSp>
      <p:grpSp>
        <p:nvGrpSpPr>
          <p:cNvPr id="44039" name="Group 19"/>
          <p:cNvGrpSpPr>
            <a:grpSpLocks/>
          </p:cNvGrpSpPr>
          <p:nvPr/>
        </p:nvGrpSpPr>
        <p:grpSpPr bwMode="auto">
          <a:xfrm>
            <a:off x="3368675" y="782638"/>
            <a:ext cx="2160588" cy="1558925"/>
            <a:chOff x="5724128" y="3573015"/>
            <a:chExt cx="2160240" cy="1559143"/>
          </a:xfrm>
        </p:grpSpPr>
        <p:sp>
          <p:nvSpPr>
            <p:cNvPr id="21" name="Cloud 20"/>
            <p:cNvSpPr/>
            <p:nvPr/>
          </p:nvSpPr>
          <p:spPr>
            <a:xfrm>
              <a:off x="5724128" y="3573015"/>
              <a:ext cx="2160240" cy="15591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042" name="TextBox 21"/>
            <p:cNvSpPr txBox="1">
              <a:spLocks noChangeArrowheads="1"/>
            </p:cNvSpPr>
            <p:nvPr/>
          </p:nvSpPr>
          <p:spPr bwMode="auto">
            <a:xfrm>
              <a:off x="6166786" y="3937087"/>
              <a:ext cx="12601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rgbClr val="604A7B"/>
                  </a:solidFill>
                  <a:latin typeface="Arial" panose="020B0604020202020204" pitchFamily="34" charset="0"/>
                </a:defRPr>
              </a:lvl1pPr>
              <a:lvl2pPr marL="742950" indent="-285750">
                <a:spcBef>
                  <a:spcPct val="20000"/>
                </a:spcBef>
                <a:buFont typeface="Arial" panose="020B0604020202020204" pitchFamily="34" charset="0"/>
                <a:buChar char="–"/>
                <a:defRPr sz="2800">
                  <a:solidFill>
                    <a:srgbClr val="604A7B"/>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rgbClr val="604A7B"/>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rgbClr val="604A7B"/>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rgbClr val="604A7B"/>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9pPr>
            </a:lstStyle>
            <a:p>
              <a:pPr algn="ctr">
                <a:spcBef>
                  <a:spcPct val="0"/>
                </a:spcBef>
                <a:buFontTx/>
                <a:buNone/>
              </a:pPr>
              <a:r>
                <a:rPr lang="en-GB" altLang="en-US" sz="1600">
                  <a:solidFill>
                    <a:schemeClr val="tx1"/>
                  </a:solidFill>
                </a:rPr>
                <a:t>I have PE today</a:t>
              </a:r>
            </a:p>
          </p:txBody>
        </p:sp>
      </p:grpSp>
      <p:sp>
        <p:nvSpPr>
          <p:cNvPr id="44040" name="TextBox 9"/>
          <p:cNvSpPr txBox="1">
            <a:spLocks noChangeArrowheads="1"/>
          </p:cNvSpPr>
          <p:nvPr/>
        </p:nvSpPr>
        <p:spPr bwMode="auto">
          <a:xfrm>
            <a:off x="395288" y="260350"/>
            <a:ext cx="4105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rgbClr val="604A7B"/>
                </a:solidFill>
                <a:latin typeface="Arial" panose="020B0604020202020204" pitchFamily="34" charset="0"/>
              </a:defRPr>
            </a:lvl1pPr>
            <a:lvl2pPr marL="742950" indent="-285750">
              <a:spcBef>
                <a:spcPct val="20000"/>
              </a:spcBef>
              <a:buFont typeface="Arial" panose="020B0604020202020204" pitchFamily="34" charset="0"/>
              <a:buChar char="–"/>
              <a:defRPr sz="2800">
                <a:solidFill>
                  <a:srgbClr val="604A7B"/>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rgbClr val="604A7B"/>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rgbClr val="604A7B"/>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rgbClr val="604A7B"/>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9pPr>
          </a:lstStyle>
          <a:p>
            <a:pPr>
              <a:spcBef>
                <a:spcPct val="0"/>
              </a:spcBef>
              <a:buFontTx/>
              <a:buNone/>
            </a:pPr>
            <a:r>
              <a:rPr lang="en-GB" altLang="en-US" sz="3600">
                <a:solidFill>
                  <a:schemeClr val="tx1"/>
                </a:solidFill>
              </a:rPr>
              <a:t>Sound Familiar?</a:t>
            </a:r>
          </a:p>
        </p:txBody>
      </p:sp>
    </p:spTree>
    <p:extLst>
      <p:ext uri="{BB962C8B-B14F-4D97-AF65-F5344CB8AC3E}">
        <p14:creationId xmlns:p14="http://schemas.microsoft.com/office/powerpoint/2010/main" val="28719820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1035050" y="1052513"/>
            <a:ext cx="74168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en-GB" altLang="en-US" sz="2400" dirty="0" smtClean="0">
                <a:solidFill>
                  <a:schemeClr val="accent4">
                    <a:lumMod val="75000"/>
                  </a:schemeClr>
                </a:solidFill>
              </a:rPr>
              <a:t>Bringing ingredients can be a constant problem:</a:t>
            </a:r>
          </a:p>
          <a:p>
            <a:pPr>
              <a:defRPr/>
            </a:pPr>
            <a:endParaRPr lang="en-GB" altLang="en-US" sz="2400" dirty="0" smtClean="0">
              <a:solidFill>
                <a:schemeClr val="accent4">
                  <a:lumMod val="75000"/>
                </a:schemeClr>
              </a:solidFill>
            </a:endParaRPr>
          </a:p>
          <a:p>
            <a:pPr marL="342900" indent="-342900">
              <a:buFontTx/>
              <a:buChar char="-"/>
              <a:defRPr/>
            </a:pPr>
            <a:r>
              <a:rPr lang="en-GB" altLang="en-US" sz="2400" dirty="0" smtClean="0">
                <a:solidFill>
                  <a:schemeClr val="accent4">
                    <a:lumMod val="75000"/>
                  </a:schemeClr>
                </a:solidFill>
              </a:rPr>
              <a:t>takes up time at the start of a short lesson</a:t>
            </a:r>
          </a:p>
          <a:p>
            <a:pPr marL="342900" indent="-342900">
              <a:buFontTx/>
              <a:buChar char="-"/>
              <a:defRPr/>
            </a:pPr>
            <a:r>
              <a:rPr lang="en-GB" altLang="en-US" sz="2400" dirty="0">
                <a:solidFill>
                  <a:schemeClr val="accent4">
                    <a:lumMod val="75000"/>
                  </a:schemeClr>
                </a:solidFill>
              </a:rPr>
              <a:t>m</a:t>
            </a:r>
            <a:r>
              <a:rPr lang="en-GB" altLang="en-US" sz="2400" dirty="0" smtClean="0">
                <a:solidFill>
                  <a:schemeClr val="accent4">
                    <a:lumMod val="75000"/>
                  </a:schemeClr>
                </a:solidFill>
              </a:rPr>
              <a:t>ay be the same pupils each lesson </a:t>
            </a:r>
          </a:p>
          <a:p>
            <a:pPr marL="342900" indent="-342900">
              <a:buFontTx/>
              <a:buChar char="-"/>
              <a:defRPr/>
            </a:pPr>
            <a:r>
              <a:rPr lang="en-GB" altLang="en-US" sz="2400" dirty="0" smtClean="0">
                <a:solidFill>
                  <a:schemeClr val="accent4">
                    <a:lumMod val="75000"/>
                  </a:schemeClr>
                </a:solidFill>
              </a:rPr>
              <a:t>these pupils are often those who would benefit most from practical cooking sessions.</a:t>
            </a:r>
          </a:p>
          <a:p>
            <a:pPr>
              <a:defRPr/>
            </a:pPr>
            <a:r>
              <a:rPr lang="en-GB" altLang="en-US" sz="2400" b="1" dirty="0" smtClean="0">
                <a:solidFill>
                  <a:schemeClr val="accent4">
                    <a:lumMod val="75000"/>
                  </a:schemeClr>
                </a:solidFill>
              </a:rPr>
              <a:t> </a:t>
            </a:r>
            <a:endParaRPr lang="en-GB" altLang="en-US" sz="2400" dirty="0" smtClean="0">
              <a:solidFill>
                <a:schemeClr val="accent4">
                  <a:lumMod val="75000"/>
                </a:schemeClr>
              </a:solidFill>
            </a:endParaRPr>
          </a:p>
        </p:txBody>
      </p:sp>
      <p:sp>
        <p:nvSpPr>
          <p:cNvPr id="12291" name="TextBox 4"/>
          <p:cNvSpPr txBox="1">
            <a:spLocks noChangeArrowheads="1"/>
          </p:cNvSpPr>
          <p:nvPr/>
        </p:nvSpPr>
        <p:spPr bwMode="auto">
          <a:xfrm>
            <a:off x="971550" y="333375"/>
            <a:ext cx="30241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en-GB" altLang="en-US" sz="3600" dirty="0" smtClean="0">
                <a:solidFill>
                  <a:schemeClr val="accent4">
                    <a:lumMod val="75000"/>
                  </a:schemeClr>
                </a:solidFill>
              </a:rPr>
              <a:t>The Issues</a:t>
            </a:r>
          </a:p>
        </p:txBody>
      </p:sp>
    </p:spTree>
    <p:extLst>
      <p:ext uri="{BB962C8B-B14F-4D97-AF65-F5344CB8AC3E}">
        <p14:creationId xmlns:p14="http://schemas.microsoft.com/office/powerpoint/2010/main" val="13447850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74638"/>
            <a:ext cx="8147050" cy="1143000"/>
          </a:xfrm>
        </p:spPr>
        <p:txBody>
          <a:bodyPr/>
          <a:lstStyle/>
          <a:p>
            <a:pPr>
              <a:defRPr/>
            </a:pPr>
            <a:r>
              <a:rPr lang="en-GB" sz="3600" dirty="0" smtClean="0"/>
              <a:t>Ofsted criticism……</a:t>
            </a:r>
            <a:endParaRPr lang="en-GB" sz="3600" dirty="0"/>
          </a:p>
        </p:txBody>
      </p:sp>
      <p:sp>
        <p:nvSpPr>
          <p:cNvPr id="3" name="Content Placeholder 2"/>
          <p:cNvSpPr>
            <a:spLocks noGrp="1"/>
          </p:cNvSpPr>
          <p:nvPr>
            <p:ph idx="1"/>
          </p:nvPr>
        </p:nvSpPr>
        <p:spPr>
          <a:xfrm>
            <a:off x="684213" y="1268413"/>
            <a:ext cx="8229600" cy="4525962"/>
          </a:xfrm>
        </p:spPr>
        <p:txBody>
          <a:bodyPr/>
          <a:lstStyle/>
          <a:p>
            <a:pPr marL="0" indent="0">
              <a:buFont typeface="+mj-lt"/>
              <a:buNone/>
              <a:defRPr/>
            </a:pPr>
            <a:r>
              <a:rPr lang="en-GB" i="1" dirty="0"/>
              <a:t> “… in many schools, some pupils often do little cooking because they cannot afford, or will not bring to school, ingredients for practical cookery. </a:t>
            </a:r>
            <a:r>
              <a:rPr lang="en-GB" b="1" i="1" dirty="0"/>
              <a:t>This is a form of social exclusion </a:t>
            </a:r>
            <a:r>
              <a:rPr lang="en-GB" i="1" dirty="0"/>
              <a:t>linked to the unique method of funding food teaching, whereby parents have to pay for or supply the food cooked by their children in food lessons in schools and then taken home.” (OFSTED 2006)</a:t>
            </a:r>
            <a:endParaRPr lang="en-GB" dirty="0"/>
          </a:p>
          <a:p>
            <a:pPr>
              <a:defRPr/>
            </a:pPr>
            <a:endParaRPr lang="en-GB" dirty="0"/>
          </a:p>
        </p:txBody>
      </p:sp>
      <p:pic>
        <p:nvPicPr>
          <p:cNvPr id="17" name="Picture 7" descr="C:\Users\Jenny\AppData\Local\Microsoft\Windows\Temporary Internet Files\Content.IE5\YPHM2P6C\MP9004117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5013176"/>
            <a:ext cx="2952328" cy="2103533"/>
          </a:xfrm>
          <a:prstGeom prst="rect">
            <a:avLst/>
          </a:prstGeom>
          <a:ln>
            <a:noFill/>
          </a:ln>
          <a:effectLst>
            <a:softEdge rad="112500"/>
          </a:effectLst>
          <a:extLst/>
        </p:spPr>
      </p:pic>
    </p:spTree>
    <p:extLst>
      <p:ext uri="{BB962C8B-B14F-4D97-AF65-F5344CB8AC3E}">
        <p14:creationId xmlns:p14="http://schemas.microsoft.com/office/powerpoint/2010/main" val="27983608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0" y="115888"/>
            <a:ext cx="8147050" cy="1143000"/>
          </a:xfrm>
        </p:spPr>
        <p:txBody>
          <a:bodyPr/>
          <a:lstStyle/>
          <a:p>
            <a:pPr>
              <a:defRPr/>
            </a:pPr>
            <a:r>
              <a:rPr lang="en-GB" dirty="0" smtClean="0"/>
              <a:t>Why </a:t>
            </a:r>
            <a:r>
              <a:rPr lang="en-GB" dirty="0"/>
              <a:t>p</a:t>
            </a:r>
            <a:r>
              <a:rPr lang="en-GB" dirty="0" smtClean="0"/>
              <a:t>rovide ingredients?</a:t>
            </a:r>
            <a:endParaRPr lang="en-GB" dirty="0"/>
          </a:p>
        </p:txBody>
      </p:sp>
      <p:sp>
        <p:nvSpPr>
          <p:cNvPr id="3" name="TextBox 2"/>
          <p:cNvSpPr txBox="1"/>
          <p:nvPr/>
        </p:nvSpPr>
        <p:spPr>
          <a:xfrm>
            <a:off x="971550" y="1268413"/>
            <a:ext cx="7056438" cy="4894262"/>
          </a:xfrm>
          <a:prstGeom prst="rect">
            <a:avLst/>
          </a:prstGeom>
          <a:noFill/>
        </p:spPr>
        <p:txBody>
          <a:bodyPr>
            <a:spAutoFit/>
          </a:bodyPr>
          <a:lstStyle/>
          <a:p>
            <a:pPr marL="285750" indent="-285750">
              <a:buFont typeface="Arial" panose="020B0604020202020204" pitchFamily="34" charset="0"/>
              <a:buChar char="•"/>
              <a:defRPr/>
            </a:pPr>
            <a:r>
              <a:rPr lang="en-GB" sz="2400" dirty="0">
                <a:solidFill>
                  <a:schemeClr val="accent4">
                    <a:lumMod val="75000"/>
                  </a:schemeClr>
                </a:solidFill>
              </a:rPr>
              <a:t>Prompt start to already short practical lessons</a:t>
            </a:r>
          </a:p>
          <a:p>
            <a:pPr marL="285750" indent="-285750">
              <a:buFont typeface="Arial" panose="020B0604020202020204" pitchFamily="34" charset="0"/>
              <a:buChar char="•"/>
              <a:defRPr/>
            </a:pPr>
            <a:endParaRPr lang="en-GB" sz="2400" dirty="0">
              <a:solidFill>
                <a:schemeClr val="accent4">
                  <a:lumMod val="75000"/>
                </a:schemeClr>
              </a:solidFill>
            </a:endParaRPr>
          </a:p>
          <a:p>
            <a:pPr marL="285750" indent="-285750">
              <a:buFont typeface="Arial" panose="020B0604020202020204" pitchFamily="34" charset="0"/>
              <a:buChar char="•"/>
              <a:defRPr/>
            </a:pPr>
            <a:r>
              <a:rPr lang="en-GB" sz="2400" dirty="0">
                <a:solidFill>
                  <a:schemeClr val="accent4">
                    <a:lumMod val="75000"/>
                  </a:schemeClr>
                </a:solidFill>
              </a:rPr>
              <a:t>Whole class engagement</a:t>
            </a:r>
          </a:p>
          <a:p>
            <a:pPr marL="285750" indent="-285750">
              <a:buFont typeface="Arial" panose="020B0604020202020204" pitchFamily="34" charset="0"/>
              <a:buChar char="•"/>
              <a:defRPr/>
            </a:pPr>
            <a:endParaRPr lang="en-GB" sz="2400" dirty="0">
              <a:solidFill>
                <a:schemeClr val="accent4">
                  <a:lumMod val="75000"/>
                </a:schemeClr>
              </a:solidFill>
            </a:endParaRPr>
          </a:p>
          <a:p>
            <a:pPr marL="285750" indent="-285750">
              <a:buFont typeface="Arial" panose="020B0604020202020204" pitchFamily="34" charset="0"/>
              <a:buChar char="•"/>
              <a:defRPr/>
            </a:pPr>
            <a:r>
              <a:rPr lang="en-GB" sz="2400" dirty="0">
                <a:solidFill>
                  <a:schemeClr val="accent4">
                    <a:lumMod val="75000"/>
                  </a:schemeClr>
                </a:solidFill>
              </a:rPr>
              <a:t>Reduce stigma with FSM / PP pupils</a:t>
            </a:r>
          </a:p>
          <a:p>
            <a:pPr marL="285750" indent="-285750">
              <a:buFont typeface="Arial" panose="020B0604020202020204" pitchFamily="34" charset="0"/>
              <a:buChar char="•"/>
              <a:defRPr/>
            </a:pPr>
            <a:endParaRPr lang="en-GB" sz="2400" dirty="0">
              <a:solidFill>
                <a:schemeClr val="accent4">
                  <a:lumMod val="75000"/>
                </a:schemeClr>
              </a:solidFill>
            </a:endParaRPr>
          </a:p>
          <a:p>
            <a:pPr marL="285750" indent="-285750">
              <a:buFont typeface="Arial" panose="020B0604020202020204" pitchFamily="34" charset="0"/>
              <a:buChar char="•"/>
              <a:defRPr/>
            </a:pPr>
            <a:r>
              <a:rPr lang="en-GB" sz="2400" dirty="0">
                <a:solidFill>
                  <a:schemeClr val="accent4">
                    <a:lumMod val="75000"/>
                  </a:schemeClr>
                </a:solidFill>
              </a:rPr>
              <a:t>Reduce cost to parents / carers</a:t>
            </a:r>
          </a:p>
          <a:p>
            <a:pPr marL="285750" indent="-285750">
              <a:buFont typeface="Arial" panose="020B0604020202020204" pitchFamily="34" charset="0"/>
              <a:buChar char="•"/>
              <a:defRPr/>
            </a:pPr>
            <a:endParaRPr lang="en-GB" sz="2400" dirty="0">
              <a:solidFill>
                <a:schemeClr val="accent4">
                  <a:lumMod val="75000"/>
                </a:schemeClr>
              </a:solidFill>
            </a:endParaRPr>
          </a:p>
          <a:p>
            <a:pPr marL="285750" indent="-285750">
              <a:buFont typeface="Arial" panose="020B0604020202020204" pitchFamily="34" charset="0"/>
              <a:buChar char="•"/>
              <a:defRPr/>
            </a:pPr>
            <a:r>
              <a:rPr lang="en-GB" sz="2400" dirty="0">
                <a:solidFill>
                  <a:schemeClr val="accent4">
                    <a:lumMod val="75000"/>
                  </a:schemeClr>
                </a:solidFill>
              </a:rPr>
              <a:t>Guarantee the correct ingredients</a:t>
            </a:r>
          </a:p>
          <a:p>
            <a:pPr marL="285750" indent="-285750">
              <a:buFont typeface="Arial" panose="020B0604020202020204" pitchFamily="34" charset="0"/>
              <a:buChar char="•"/>
              <a:defRPr/>
            </a:pPr>
            <a:endParaRPr lang="en-GB" sz="2400" dirty="0">
              <a:solidFill>
                <a:schemeClr val="accent4">
                  <a:lumMod val="75000"/>
                </a:schemeClr>
              </a:solidFill>
            </a:endParaRPr>
          </a:p>
          <a:p>
            <a:pPr marL="285750" indent="-285750">
              <a:buFont typeface="Arial" panose="020B0604020202020204" pitchFamily="34" charset="0"/>
              <a:buChar char="•"/>
              <a:defRPr/>
            </a:pPr>
            <a:r>
              <a:rPr lang="en-GB" sz="2400" dirty="0">
                <a:solidFill>
                  <a:schemeClr val="accent4">
                    <a:lumMod val="75000"/>
                  </a:schemeClr>
                </a:solidFill>
              </a:rPr>
              <a:t>Pupils use and taste different foods</a:t>
            </a:r>
          </a:p>
          <a:p>
            <a:pPr marL="285750" indent="-285750">
              <a:buFont typeface="Arial" panose="020B0604020202020204" pitchFamily="34" charset="0"/>
              <a:buChar char="•"/>
              <a:defRPr/>
            </a:pPr>
            <a:endParaRPr lang="en-GB" sz="2400" dirty="0">
              <a:solidFill>
                <a:schemeClr val="accent4">
                  <a:lumMod val="75000"/>
                </a:schemeClr>
              </a:solidFill>
            </a:endParaRPr>
          </a:p>
          <a:p>
            <a:pPr>
              <a:defRPr/>
            </a:pPr>
            <a:endParaRPr lang="en-GB" sz="2400" dirty="0">
              <a:solidFill>
                <a:schemeClr val="accent4">
                  <a:lumMod val="75000"/>
                </a:schemeClr>
              </a:solidFill>
            </a:endParaRPr>
          </a:p>
        </p:txBody>
      </p:sp>
    </p:spTree>
    <p:extLst>
      <p:ext uri="{BB962C8B-B14F-4D97-AF65-F5344CB8AC3E}">
        <p14:creationId xmlns:p14="http://schemas.microsoft.com/office/powerpoint/2010/main" val="9910083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25" y="333375"/>
            <a:ext cx="8147050" cy="777875"/>
          </a:xfrm>
        </p:spPr>
        <p:txBody>
          <a:bodyPr>
            <a:normAutofit fontScale="90000"/>
          </a:bodyPr>
          <a:lstStyle/>
          <a:p>
            <a:pPr>
              <a:defRPr/>
            </a:pPr>
            <a:r>
              <a:rPr lang="en-GB" sz="3200" dirty="0" smtClean="0"/>
              <a:t>A school policy should state:</a:t>
            </a:r>
            <a:r>
              <a:rPr lang="en-GB" dirty="0"/>
              <a:t/>
            </a:r>
            <a:br>
              <a:rPr lang="en-GB" dirty="0"/>
            </a:br>
            <a:endParaRPr lang="en-GB" dirty="0"/>
          </a:p>
        </p:txBody>
      </p:sp>
      <p:sp>
        <p:nvSpPr>
          <p:cNvPr id="3" name="Content Placeholder 2"/>
          <p:cNvSpPr>
            <a:spLocks noGrp="1"/>
          </p:cNvSpPr>
          <p:nvPr>
            <p:ph idx="1"/>
          </p:nvPr>
        </p:nvSpPr>
        <p:spPr>
          <a:xfrm>
            <a:off x="755650" y="908050"/>
            <a:ext cx="8229600" cy="4525963"/>
          </a:xfrm>
        </p:spPr>
        <p:txBody>
          <a:bodyPr>
            <a:normAutofit lnSpcReduction="10000"/>
          </a:bodyPr>
          <a:lstStyle/>
          <a:p>
            <a:pPr marL="342900" indent="-342900">
              <a:buFont typeface="Arial" panose="020B0604020202020204" pitchFamily="34" charset="0"/>
              <a:buChar char="•"/>
              <a:defRPr/>
            </a:pPr>
            <a:r>
              <a:rPr lang="en-GB" sz="2400" dirty="0" smtClean="0"/>
              <a:t>The school’s view on who should provide ingredients </a:t>
            </a:r>
            <a:r>
              <a:rPr lang="en-GB" sz="2400" dirty="0"/>
              <a:t>for </a:t>
            </a:r>
            <a:r>
              <a:rPr lang="en-GB" sz="2400" dirty="0" smtClean="0"/>
              <a:t>learning in lessons</a:t>
            </a:r>
          </a:p>
          <a:p>
            <a:pPr marL="342900" indent="-342900">
              <a:buFont typeface="Arial" panose="020B0604020202020204" pitchFamily="34" charset="0"/>
              <a:buChar char="•"/>
              <a:defRPr/>
            </a:pPr>
            <a:r>
              <a:rPr lang="en-GB" sz="2400" dirty="0" smtClean="0"/>
              <a:t>Why this approach is taken by the school</a:t>
            </a:r>
          </a:p>
          <a:p>
            <a:pPr marL="342900" indent="-342900">
              <a:buFont typeface="Arial" panose="020B0604020202020204" pitchFamily="34" charset="0"/>
              <a:buChar char="•"/>
              <a:defRPr/>
            </a:pPr>
            <a:r>
              <a:rPr lang="en-GB" sz="2400" dirty="0" smtClean="0"/>
              <a:t>The school’s approach to inclusion, including</a:t>
            </a:r>
            <a:endParaRPr lang="en-GB" sz="2400" dirty="0"/>
          </a:p>
          <a:p>
            <a:pPr marL="971550" lvl="2" indent="-342900">
              <a:defRPr/>
            </a:pPr>
            <a:r>
              <a:rPr lang="en-GB" sz="2000" dirty="0"/>
              <a:t>Process for </a:t>
            </a:r>
            <a:r>
              <a:rPr lang="en-GB" sz="2000" dirty="0" smtClean="0"/>
              <a:t>supporting </a:t>
            </a:r>
            <a:r>
              <a:rPr lang="en-GB" sz="2000" dirty="0"/>
              <a:t>those pupils who are unable to provide </a:t>
            </a:r>
            <a:r>
              <a:rPr lang="en-GB" sz="2000" dirty="0" smtClean="0"/>
              <a:t>ingredients to access learning and exams</a:t>
            </a:r>
            <a:endParaRPr lang="en-GB" sz="2000" dirty="0"/>
          </a:p>
          <a:p>
            <a:pPr marL="971550" lvl="2" indent="-342900">
              <a:defRPr/>
            </a:pPr>
            <a:r>
              <a:rPr lang="en-GB" sz="2000" dirty="0"/>
              <a:t>How to ensure those pupils are not </a:t>
            </a:r>
            <a:r>
              <a:rPr lang="en-GB" sz="2000" dirty="0" smtClean="0"/>
              <a:t>identifiable or singled out </a:t>
            </a:r>
            <a:r>
              <a:rPr lang="en-GB" sz="2000" dirty="0"/>
              <a:t>and are supported sensitively</a:t>
            </a:r>
          </a:p>
          <a:p>
            <a:pPr marL="342900" indent="-342900">
              <a:buFont typeface="Arial" panose="020B0604020202020204" pitchFamily="34" charset="0"/>
              <a:buChar char="•"/>
              <a:defRPr/>
            </a:pPr>
            <a:r>
              <a:rPr lang="en-GB" sz="2400" dirty="0"/>
              <a:t>P</a:t>
            </a:r>
            <a:r>
              <a:rPr lang="en-GB" sz="2400" dirty="0" smtClean="0"/>
              <a:t>rocedure </a:t>
            </a:r>
            <a:r>
              <a:rPr lang="en-GB" sz="2400" dirty="0"/>
              <a:t>for when a pupils forgets their ingredients  (one-off and persistent</a:t>
            </a:r>
            <a:r>
              <a:rPr lang="en-GB" sz="2400" dirty="0" smtClean="0"/>
              <a:t>)</a:t>
            </a:r>
          </a:p>
          <a:p>
            <a:pPr marL="342900" indent="-342900">
              <a:buFont typeface="Arial" panose="020B0604020202020204" pitchFamily="34" charset="0"/>
              <a:buChar char="•"/>
              <a:defRPr/>
            </a:pPr>
            <a:r>
              <a:rPr lang="en-GB" sz="2400" dirty="0" smtClean="0"/>
              <a:t>Support systems for reminding parents/pupils about what to bring </a:t>
            </a:r>
            <a:endParaRPr lang="en-GB" sz="2400" dirty="0"/>
          </a:p>
          <a:p>
            <a:pPr>
              <a:defRPr/>
            </a:pPr>
            <a:endParaRPr lang="en-GB" dirty="0"/>
          </a:p>
        </p:txBody>
      </p:sp>
    </p:spTree>
    <p:extLst>
      <p:ext uri="{BB962C8B-B14F-4D97-AF65-F5344CB8AC3E}">
        <p14:creationId xmlns:p14="http://schemas.microsoft.com/office/powerpoint/2010/main" val="24633155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23813"/>
            <a:ext cx="8148638" cy="1143001"/>
          </a:xfrm>
        </p:spPr>
        <p:txBody>
          <a:bodyPr/>
          <a:lstStyle/>
          <a:p>
            <a:pPr>
              <a:defRPr/>
            </a:pPr>
            <a:r>
              <a:rPr lang="en-GB" sz="3200" i="1" dirty="0" smtClean="0"/>
              <a:t>Policy continued… it should state</a:t>
            </a:r>
            <a:endParaRPr lang="en-GB" sz="3200" i="1" dirty="0"/>
          </a:p>
        </p:txBody>
      </p:sp>
      <p:sp>
        <p:nvSpPr>
          <p:cNvPr id="3" name="Content Placeholder 2"/>
          <p:cNvSpPr>
            <a:spLocks noGrp="1"/>
          </p:cNvSpPr>
          <p:nvPr>
            <p:ph idx="1"/>
          </p:nvPr>
        </p:nvSpPr>
        <p:spPr>
          <a:xfrm>
            <a:off x="500063" y="1500188"/>
            <a:ext cx="8229600" cy="4525962"/>
          </a:xfrm>
        </p:spPr>
        <p:txBody>
          <a:bodyPr/>
          <a:lstStyle/>
          <a:p>
            <a:pPr marL="342900" indent="-342900">
              <a:buFont typeface="Arial" panose="020B0604020202020204" pitchFamily="34" charset="0"/>
              <a:buChar char="•"/>
              <a:defRPr/>
            </a:pPr>
            <a:r>
              <a:rPr lang="en-GB" dirty="0"/>
              <a:t>Expectations for voluntary contributions and how this is justified (</a:t>
            </a:r>
            <a:r>
              <a:rPr lang="en-GB" i="1" dirty="0" err="1"/>
              <a:t>ie</a:t>
            </a:r>
            <a:r>
              <a:rPr lang="en-GB" i="1" dirty="0"/>
              <a:t> if food is provided and then taken home to be eaten</a:t>
            </a:r>
            <a:r>
              <a:rPr lang="en-GB" dirty="0"/>
              <a:t>)</a:t>
            </a:r>
          </a:p>
          <a:p>
            <a:pPr marL="342900" indent="-342900">
              <a:buFont typeface="Arial" panose="020B0604020202020204" pitchFamily="34" charset="0"/>
              <a:buChar char="•"/>
              <a:defRPr/>
            </a:pPr>
            <a:r>
              <a:rPr lang="en-GB" dirty="0"/>
              <a:t>How the money is collected and </a:t>
            </a:r>
            <a:r>
              <a:rPr lang="en-GB" dirty="0" smtClean="0"/>
              <a:t>administered*</a:t>
            </a:r>
            <a:endParaRPr lang="en-GB" dirty="0"/>
          </a:p>
          <a:p>
            <a:pPr marL="342900" indent="-342900">
              <a:buFont typeface="Arial" panose="020B0604020202020204" pitchFamily="34" charset="0"/>
              <a:buChar char="•"/>
              <a:defRPr/>
            </a:pPr>
            <a:r>
              <a:rPr lang="en-GB" dirty="0"/>
              <a:t>What any money collected is used for</a:t>
            </a:r>
          </a:p>
          <a:p>
            <a:pPr>
              <a:defRPr/>
            </a:pPr>
            <a:endParaRPr lang="en-GB" dirty="0" smtClean="0"/>
          </a:p>
          <a:p>
            <a:pPr marL="0" indent="0">
              <a:buFont typeface="+mj-lt"/>
              <a:buNone/>
              <a:defRPr/>
            </a:pPr>
            <a:r>
              <a:rPr lang="en-GB" sz="2400" i="1" dirty="0" smtClean="0"/>
              <a:t>* we do not recommend individual food teachers handling money</a:t>
            </a:r>
            <a:endParaRPr lang="en-GB" sz="2400" i="1" dirty="0"/>
          </a:p>
        </p:txBody>
      </p:sp>
    </p:spTree>
    <p:extLst>
      <p:ext uri="{BB962C8B-B14F-4D97-AF65-F5344CB8AC3E}">
        <p14:creationId xmlns:p14="http://schemas.microsoft.com/office/powerpoint/2010/main" val="14971177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17463"/>
            <a:ext cx="8147050" cy="1143001"/>
          </a:xfrm>
        </p:spPr>
        <p:txBody>
          <a:bodyPr/>
          <a:lstStyle/>
          <a:p>
            <a:pPr>
              <a:defRPr/>
            </a:pPr>
            <a:r>
              <a:rPr lang="en-GB" dirty="0" smtClean="0"/>
              <a:t>What system to use</a:t>
            </a:r>
            <a:endParaRPr lang="en-GB" dirty="0"/>
          </a:p>
        </p:txBody>
      </p:sp>
      <p:sp>
        <p:nvSpPr>
          <p:cNvPr id="3" name="Content Placeholder 2"/>
          <p:cNvSpPr>
            <a:spLocks noGrp="1"/>
          </p:cNvSpPr>
          <p:nvPr>
            <p:ph idx="1"/>
          </p:nvPr>
        </p:nvSpPr>
        <p:spPr>
          <a:xfrm>
            <a:off x="523875" y="990600"/>
            <a:ext cx="8162925" cy="4525963"/>
          </a:xfrm>
        </p:spPr>
        <p:txBody>
          <a:bodyPr/>
          <a:lstStyle/>
          <a:p>
            <a:pPr marL="0" indent="0">
              <a:buFont typeface="+mj-lt"/>
              <a:buNone/>
              <a:defRPr/>
            </a:pPr>
            <a:endParaRPr lang="en-GB" sz="1200" dirty="0"/>
          </a:p>
          <a:p>
            <a:pPr>
              <a:defRPr/>
            </a:pPr>
            <a:r>
              <a:rPr lang="en-GB" sz="2400" dirty="0"/>
              <a:t>P</a:t>
            </a:r>
            <a:r>
              <a:rPr lang="en-GB" sz="2400" dirty="0" smtClean="0"/>
              <a:t>rovide </a:t>
            </a:r>
            <a:r>
              <a:rPr lang="en-GB" sz="2400" dirty="0"/>
              <a:t>all </a:t>
            </a:r>
            <a:r>
              <a:rPr lang="en-GB" sz="2400" dirty="0" smtClean="0"/>
              <a:t>ingredients</a:t>
            </a:r>
            <a:endParaRPr lang="en-GB" sz="2400" dirty="0"/>
          </a:p>
          <a:p>
            <a:pPr>
              <a:defRPr/>
            </a:pPr>
            <a:r>
              <a:rPr lang="en-GB" sz="2400" dirty="0"/>
              <a:t>P</a:t>
            </a:r>
            <a:r>
              <a:rPr lang="en-GB" sz="2400" dirty="0" smtClean="0"/>
              <a:t>rovide </a:t>
            </a:r>
            <a:r>
              <a:rPr lang="en-GB" sz="2400" dirty="0"/>
              <a:t>basic ingredients and ask pupils to bring additional ingredients</a:t>
            </a:r>
          </a:p>
          <a:p>
            <a:pPr>
              <a:defRPr/>
            </a:pPr>
            <a:r>
              <a:rPr lang="en-GB" sz="2400" dirty="0"/>
              <a:t>A</a:t>
            </a:r>
            <a:r>
              <a:rPr lang="en-GB" sz="2400" dirty="0" smtClean="0"/>
              <a:t>sk </a:t>
            </a:r>
            <a:r>
              <a:rPr lang="en-GB" sz="2400" dirty="0"/>
              <a:t>pupils to bring all ingredients</a:t>
            </a:r>
          </a:p>
          <a:p>
            <a:pPr marL="0" indent="0">
              <a:buFont typeface="+mj-lt"/>
              <a:buNone/>
              <a:defRPr/>
            </a:pPr>
            <a:endParaRPr lang="en-GB" sz="2400" dirty="0" smtClean="0"/>
          </a:p>
          <a:p>
            <a:pPr marL="0" indent="0">
              <a:buFont typeface="+mj-lt"/>
              <a:buNone/>
              <a:defRPr/>
            </a:pPr>
            <a:r>
              <a:rPr lang="en-GB" sz="2400" dirty="0" smtClean="0"/>
              <a:t>Each system has advantages and disadvantages (see our </a:t>
            </a:r>
            <a:r>
              <a:rPr lang="en-GB" sz="2400" dirty="0" err="1" smtClean="0"/>
              <a:t>handout</a:t>
            </a:r>
            <a:r>
              <a:rPr lang="en-GB" sz="2400" dirty="0" smtClean="0"/>
              <a:t>).</a:t>
            </a:r>
          </a:p>
          <a:p>
            <a:pPr marL="0" indent="0">
              <a:buFont typeface="+mj-lt"/>
              <a:buNone/>
              <a:defRPr/>
            </a:pPr>
            <a:r>
              <a:rPr lang="en-GB" sz="2400" dirty="0"/>
              <a:t>The philosophy should reflect what </a:t>
            </a:r>
            <a:r>
              <a:rPr lang="en-GB" sz="2400" dirty="0" smtClean="0"/>
              <a:t>happens </a:t>
            </a:r>
            <a:r>
              <a:rPr lang="en-GB" sz="2400" dirty="0"/>
              <a:t>across the rest of school, </a:t>
            </a:r>
            <a:r>
              <a:rPr lang="en-GB" sz="2400" i="1" dirty="0"/>
              <a:t>for example in music, in PE</a:t>
            </a:r>
            <a:r>
              <a:rPr lang="en-GB" sz="2400" dirty="0"/>
              <a:t>.</a:t>
            </a:r>
          </a:p>
          <a:p>
            <a:pPr marL="0" indent="0">
              <a:buFont typeface="+mj-lt"/>
              <a:buNone/>
              <a:defRPr/>
            </a:pPr>
            <a:endParaRPr lang="en-GB" sz="2400" dirty="0"/>
          </a:p>
        </p:txBody>
      </p:sp>
      <p:sp>
        <p:nvSpPr>
          <p:cNvPr id="51204" name="AutoShape 5" descr="data:image/jpeg;base64,/9j/4AAQSkZJRgABAQAAAQABAAD/4gJESUNDX1BST0ZJTEUAAQEAAAI0AAAAAAAAAABtbnRyUkdCIFhZWiAH3gAGAAQAEQArADhhY3NwAAAAAAAAAAAAAAAAAAAAAAAAAAEAAAAAAAAAAAAA9tYAAQAAAADTLQAAAAAAAAAAAAAAAAAAAAAAAAAAAAAAAAAAAAAAAAAAAAAAAAAAAAAAAAAAAAAAAAAAAApkZXNjAAAA/AAAAHlia3B0AAABeAAAABR3dHB0AAABjAAAABRjcHJ0AAABoAAAABVyWFlaAAABuAAAABRnWFlaAAABzAAAABRiWFlaAAAB4AAAABRyVFJDAAAB9AAAAEBnVFJDAAAB9AAAAEBiVFJDAAAB9AAAAEBkZXNjAAAAAAAAAB9zUkdCIElFQzYxOTY2LTItMSBibGFjayBzY2FsZWQAAAAAAAAAAAAAAAAAAAAAAAAAAAAAAAAAAAAAAAAAAAAAAAAAAAAAAAAAAAAAAAAAAAAAAAAAAAAAAAAAAAAAAAAAAAAAAAAAAAAAAAAAAAAAWFlaIAAAAAAAAAMWAAADMwAAAqRYWVogAAAAAAAA9tYAAQAAAADTLXRleHQAAAAARHJvcGJveCwgSW5jLgAAAFhZWiAAAAAAAABvogAAOPUAAAOQWFlaIAAAAAAAAGKZAAC3hQAAGNpYWVogAAAAAAAAJKAAAA+EAAC2z2N1cnYAAAAAAAAAGgAAAMUBzANiBZMIawv2EEAVURs0IfEpkDIYO5JGBVF2Xe1rcHoFibKafKxpv37Twek3////2wBDAAYEBQYFBAYGBQYHBwYIChAKCgkJChQODwwQFxQYGBcUFhYaHSUfGhsjHBYWICwgIyYnKSopGR8tMC0oMCUoKSj/2wBDAQcHBwoIChMKChMoGhYaKCgoKCgoKCgoKCgoKCgoKCgoKCgoKCgoKCgoKCgoKCgoKCgoKCgoKCgoKCgoKCgoKCj/wAARCACyAL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vbch0Bxz7VcjQiiGMADjFJdzCBBIZFRFOW3DOR6CphDlRm5XHuyxqWcgAc5Pauel1GTUXkWINHZjjeeDL64HYfzp15cSXr5kykH8Mfr7n/CoVDBeTk05PoJRLURCIFUYA6AVKHNVFYg8ipJJVSJnbOFBJwM1NhjnPPNUryxhu8+ZncRwQen+fepkmEsUUgWQK+DgrgjPqO1VXmkiixMUeQk7dmeR26/rVIDl9b0Dyg0nmQsuMfMdpNc/Y+G72/LCAyL2DL/D/AEFegR6aJ7iOXUJQTIcRoen/ANYV0VnpReEK6qOeEU7QPbFc9WooP3dWVE4DSvBsdtIjXl0C69N0mT+QFd5pUej29sguDcBzwCjggn8quCwC/IUjKhcepqCTSUkmXy2UqjBwmMc+tebPG1Fqo38jTU1I7azfK2d8BIP+Wc67Tn6iiWOS3bbMoXPRgcg/jWd/ZkcqtNl453JOQePypkF1e2K4vI2kt2ONw5/D/wCsa6cPjFU+JWJaNPNITTU2PHvt2LJ3BHK0A5Fdqs9iQJpNJj+166zdYrFPwMrjj8l/nUdxMlvDJNKcRxqXY+wrU8NWz22kxmdcXNwTcS+zNzj8BgfhVWuxGt0oBppak3CtLCuSnBFcJ4iuL3WPFr+HYLttPtY7ZbmaRAPMnUnG1Segz1/GuxklCjJrzL4s36LFp01hIYNbSfy7a4jOGCn74P8As4pPQaZLJ4f8JxO0bQIWQlSWmYkkevPWivDLnVtHW4lWS3ubhw5DTGQ/vDnluvfrRXLy1f5/wNLo+kr/AFCKwgZ7ghecKByWPpisCS/FxL5lzIuQfkjByF9z71y+s+IbG1kzdzveXR42xn5QfTP+FY8fii6u3KafDapg4wGBI+ua65K5mot62PQ0uoXOFLZ+hq1FGXGVViPYV58l74lMyJE0WT1xIgA+tTyeJvEukTASW6XAxkNGoZW74BGMmo5exSi2d8iY4b+VO2A5wR6VQtvHdm8kNvrMCbZVWRHHORj1HI/M1vSxW00In0yYTRNztyCR9D3/AJ0tVuJoyZWKCTeuAOhz96oNPiSV5ri5/wBTEpd/90dvxOBT9RY4C++KlliA0uRF6SzpGfpkk/yqm7QbRK31JNOtHus3zSIZJFzG2MbAewzW5b+ePJb5WGMHB9qp2A2wYWFWlUjqcA+4qa0maS5eJsC4QEqmPuj1BryfaWd5su3Y2WEcvOce1U3ghCAxx4kwcHPOaT7WhmSCWB45wQQccGpArIxGNz5yD2/CuSoozk2krFIzEuYoYZGK/vN2wqo6H2pJNk+DIkypjJI4amap5yuHRPKbGPMCgnPpTo4FmEU7ASXOME4xn3Irki2no9V+IMjtGjtLkQxvMyt0DnOB6Z/lV7CSwC4gbKHrgY/Gq8lhMpM+8uSd2D2+laOneW0irwqONrJ6f5NergMRK/JV6iaMi4j+3ajY6eOUlfzZv+uacn8ztH5115NYWgWMsOoanc3KlXMn2aIH/nmnf/gRJNbTGvWiRIGNRu+BSSOO9VZJ41ZUZ1DPkKCRlscnHrVklHV7opHtTqe9eH/E7UmXW5kUn/RrLK57M55P8q9k1Yjk5FeHfEKES+LrmJz+7uLWPH4Nj+lZzdk2VE8wZijFWXkHBor0pbDSI1CSSx71GG470V5H1v8AuD5jXm0nR7i8UWxnX7JmaR1jLGQdNuex5zxmrWi2unx3m22sn3pnLTEMQeuT3Hb860tAuZXUm+sTBatCNocfNJIzcKCO3Tp2rDuY57a61DVr68AsjIB5ELBXabOFVMfdDDnB5FfQcsUdCa2NWx1fTrC3mWWKOGQl1CyAEjI4Kn19jVO/k0+HWEl895p4oVuXDjqoXGcDjqcEYzxXNeLrnRry2gnmWGKRFK/Zhw+4Huep545rT0K0tzpi3dlbrLA8KzbFG4g8gg99qnt1qW1sJDtInGqPMkukvJHKxkM8kZXa2cnBzjHJ6dK1dNfVdBu3kspfOsieYJScgem7+R61ZslLqDqM6h9wVFUlUJ+vpVpkubWci6aI2zKWEi8rt9dx/LBpNphK0uh05kXX9K+12ALTqDvTo2R2I/vD9adbus9iDjcG2yAH9f5muW0nWpNK8RLCgRIpNn7wHqTnBI/DGa7eTyReFY1VTKGlCeoz84H0Jz+NQ1ZNHPNWZM8bQ2kCPKAG43HqtW7V440TycBSAfMY5L/jWfHCrNHbXL7zv+QkfwY4pms285tlt0faiHIC91rwcQ3Rbky1qaUMkUheYys3zFdwO4JWW11fW9zKN5uljbAyygqv94gdqS2SO4t2t2Z1ONoZeO3cDg1JbWMNo0877muCpUIF6ZGCfcf/AF644VebXpvcbLCX077Y5bZ/MYfeB3L9RV3T0jnkIDugA28AcEVDagLbLHsbyzxuTkgetWre3W2twBKFUEkse4966KScmpN3QBcXPk/ukDSykcRjqR61StWEt4J545YVjO3YSMMxx/KomvrOS/S3tnaRsfMycbR659fangWMd9va9umkRtxhYZXceh4HWuiML1E+iA6VpAZXIIxwePoKieTFY0eqrcTn7PlkyAzFTxgAY/SnXGpwp/rZEiH+0efyr2IS5loZtFyaUnisu68rfG5AZ0bcpYfdOMZHpVTUtXQW7GzD3MvZUTiuZk8T+TLtvbO4h98Z/Q4qyWdBqk5Kf414z8QWxrFrcjpGdj/QjP8AjXqR1K2vYcwyq2V3be+Pcda8s+ITrHMpOcSrgd/mBqH2Y4lI+KlQlH0uJ2Xgt5Wcn1orCF+qgLl+OOKK4HgYsqz7nbTyQHw3papdST3McO0+QxZVfOCW9l4x+lQ6nrkFpYXCRBbu5kdWVvs3lZcADPJ5IrN8R3N5Fa2xSUW6uiu6Qxg+WCMgcdDjvip9JvzbGKTQY7aOyZGU3cgEk8b+rhvujPoK9iSa1Z0uOlzpPCHhDTp7SZ78QXdzJkynIPbP1A96hggn0Q3FhaqVsY5yxVVy7pkEknuAMY9a0NN1dL6RIdTkj85vlgvI1CPG/b5l9D2PBGDUOnatDKs8OtbI2V3sLxhhQjsTtf2Dc1HL1Q0uptNpKahNDdRzSLG8IQywylduMkcDg5B44p2paZDaW3mRxXWpTrztuJckDHVVJwT7Yz6Vyxl1HwTGPKYz2O4gLM3ylc8FX6A9ODx/OuksfEcF7AZ5NLuYTGCzMACoxzng/Q0rdhW6pmFrET37QX9v8scaKwwPvYJ/LrXZ6407aNY3tm3l3VtJHNG3b5gVYH1BBwR6VzcEsVxpU7WscqwyuXRZF2kBmz0/Ouyu4P8AiTJEPvful/r/AEpSMJ7lvSr6HV7PzoB5U8HMsJ5a3b+qHsf61oSSi5hCyfurhOQD3/xBrk5bGWG5jurGZrW9j+7KvcdwR3B9K07bxJasBb67brYXHQTBd1vJ7g9UP6VzV8PHEQt1M7tM1bSzSLMqnp2x2/8ArVekklYowZAGGG+lZ8UBkCfZbgBc5DK29GX61NdS5fYuxlT1POa8hYCdL3UjRNMbZTXUE6xmJ5DkjzMYA+uKsXB+1WUsI2Ng4A9/Ss6e5u2smZTEpVtu0tww/DvRDd+YgFzCCyNujMOfl4x19feuinhZcvLYGyK8jDyNFYIYZY1BJ2dPrnt/OrOmWyhSu+RSRmSU8tk9T9etc9rvi2K3uPsFkPteoOCywIcqgH8Tt260ahe3OneHY4Q/mahctsLDjLsMk/QdvYV2UMMqOt7sXNzMm1zxBHERpfh+Hc68M452/wD1/UmsF7S6J826lLP7nNSR3Vt4ftYF8tpZ7hsE5AJPqSf0FWP7Qh1CyFxasWjbI5GCMHHIreM483JfU0lRqKHtLe73KEWqXFpIdkasBxyxqZvERlyt5buYz16Ov5GsXUS0T7ycDv70tjMd6MMbW9RkflWupzps1pprG6Nu4RJI4d3loSQoz15HIOeetcB4xWYWKJeCWSaJ2cTbRsK9unWuqmRI4pHi8pZY2ycNjeD7GmP5Go2jQzqGQjkenuKXLcu55QsJKg57etFdXJ4IbzG2XB25OOe1FHKx38ztvBNvBFDcJeyQ4vZHniYjoOOOepGRUHi/wdp01zFNdwNtGGZrdthkTuM1hPBNeeF49M1uKTTb6I74ZJBjnp+vH6Guw8QeILWHwyl5uykEXlxoW3PIw7e/OMmtL8yNFdOyOSuvCOmxeIY28OapLa2KiJ7iOT95CUxlsE5+bAzjtntXPSavLN4lvrrTGWZJ52fy3fKlDwd64xjgc5z6c1p+E9EAtbm8lvCFCbZIrc43NIB8uepJ6V0154OaKzQ2Vn9imXDK9qyvj6qcc/Sna2hony6Mo6de6jp9mDEdRtrcnJheAXUQ9QpOCB9a6HQ9al1JWCJvyhj3GIR7Aeo2gn9TVfwrqct7q13aTz3Au4AGI/gYdCNpHH41vy6cLXVFvLWNEMilZYE/5at2IHYj1qNXuZynbRiy24ubyGEAbeHfj+EdB+JrTlcyXcUI52nzG+vaoQBYQNPNgyscn3PYD2qbQ4HYtPNzI53E1M3ZWMI66mo8CyqAy/jWddaeGVlKrIh6gj+la4HFBXJ5FQUciujvaLKdLmls2kxuEZ4POeh6fhU08+sNIPLa3UBQCHj3Bj6j0+ldM0eTwBSeSp6igRzaS64QVH2FQeSRDUc+mX96uL++kZP+eceEX8hiuo8pRWZ4hd0sBb2xxdXbrbQ/7zcZ/AZP4UPYZzfhvSYIodQ1ONAonfyoDj/lkhxn8Wyfyq7rTwwrHdXL4igjwOM4Z2x/IfrXQ6taR2Wmx2sAxFCixqPYcVxXji42aEYfLZ3mHysrYwRn8+tTUbjDTc1w8FUqKLIda1DS7u2MZ/elF3EDqB9K4zS7m6XVpUgaJ4CdyIhKlU9h/Ss8xzfZbSW2kaKKViJjIcrkd8jk/SpLfVEi8jbcNGNrRsSAdvvz2rxZ1pT+NX9NGfaUcuhRg/Yv79V/XodDZw3CwSG9d3LvlQxyVHpVyMJFtA7VStNTt0t4Ybq5iMyoC/zY6/WrYmhmhV4XEiHOCK9jDzhyqMXsfH4ynV9o5zW/W1kaGEdhO4DRnCvwCagm037HKsluS1u/Kt9arW1w8EmeqE8jtip9N1XN7cwQR/aLJUVyh6jPBxWkqii0u5jClKcZSWy1L6rAVGZdpx93b09qKf5mnHnzpVz28vpRXR7WRlys0NV0GaWBoNUtlmR+CwUkfX2rB/4QPSJHw0cjHH3WkJ/rXav4v1HTIj/a2mpewr1ltjg/98n+hpJvF2gSIrXNlfW7sMgNbkn68ZNYS9xXbBTTPNDpN/oM2oWun2pls5CktsVflJFbdhge3atDRrLVL/UHuptYkspGzugJYtg9scjHpiu1bxb4NjgEk5bcOhe2YE/TIrE1D4neH7b5dLs7iZvXYI1odVWu2X7Q09O0X7JK0sQYZHzTTH5nPrjr+dXrm6tNMQS3MhMr8quMu30HYfpXE3HxHjvINrSfYgTyI03sP+BHp+AqTTNT0a9bfBcW8t0xyzSsQ5P/AAI1Ptl9lk2ctzo7ZZtUuRNMuyMfcj/u/wD166eBBGgA7VgafqMcGEnTy/8AaHIrehlWRAyMCp6EUXuVsTiikBozTELRmm5ppagBxNU9Hi/tLxRJORm30tNi57zuOT/wFf8A0KlvrtLO0muJvuRIXPvjt+PStTwpbf2focS3LqLucm4nJYffc5I/AYH4UuobIj1yPMTEDmuK8S28J0aeeVCyWw88Y5+U9fw/wrvtQKyo6hlORxgiuQ8xYrt4J0DI4bCsMhgfvKf5/nVSV0FKXLJNnh11cRo9zLLEjxOPMEbdCD/WoVkivI4YzbCER7lPy5JzyPfgVt+NdBl0zUoYLeVFtTmS2ll6FSfuZ9VP+PesCRLtbkSTSgBmA8xGBJOOmRXhzjytpuzP0bCV41aalBe6WLy43SPBmOXGAsndj7V2OkWgt9PAD72Pzk9vpXCwRzJfmO4SRJ40wFUZOevOK6vw6L2CzYNauN53He4Cr9KvD1YUZe+efm+EniKf7n7i1csIkdh93HI9KwdLvZIdUmlikZW27cg1r33m3EZUva89AtwuTWPa6eJHMVzOlu2cBB3+rVdbGxc04PY4cFlsqdCSq9ezTNc+I58nMkef90UVjvbW6MVM9vlTjt/hRXN7j1c2dqTSsoR+89fv4yk4Z3VnGdo/gTH8XvXl3iPxLK97LFp5VYkzmVuS7Z71sa9rl0NNmllBWW4TMcYPMcfXH1Pf3rlNB0t9WtjcXflxw5+aRlwPfHrVYmr7aTb1ij4OUux1/jPSbeW0stXis1ulMalkBK78gc8cnmqljpl4YBPJbaXpEB6FogzH88mqF14ptNKt00/SFeTyxtElwchf90GsibWY2m337m9LdNz4A9hXLGNRRsthe0S6nVTaf59vJ5GoQ3wQZdY41U49his+2ura3WSK2t1V5Bgqidas+C9Nga1u9dt3aKOJvLEe7IPGTWh4Tu9PhjuLiSOPcj5LqMsCT0zShSdSbi5PQ0jd7sfBp+v6LaLfLs1PTGXfLChJeAH1HUAeoyPWtnQ9a8xBPYSedb/xRk8pn2qVfEdoLiJrd5YZA3+sxgfjzVbxHpZG/X/D0Pk3sIMl7Zp9yZO8iD+YH1Fe3QrRa5U72NbdjubK8ju4hJG3XqPSpy1cToeswPaR31sC1vN94DqjdwfpXTNeL5O8HgiutO4mW5JlQZJqjLfAsVByfRf6+lZ0rzXTDbxGenvUZmWJWWzdC33Wl64P+z/jWdSqolxjc0ZJGEebloYUPOXI/rVeTXNMhOHvWdsYJVCc/jVJLaHPmSDz5Scl5fm/TpUzvIisU+UAcBRisJTmle1i1y3tuWovE2mF8iUHAx86YFWLr+ydYtnjjcw3GN0U8L52OOQSp6j9axb20a6RCzHd1GR0qnbW7pKI5v8AUnqUbBzXgVM/lB+5aS+5nowwCkryumJqNvFrNjPo2tRhZV5Pl9Qe0kZ/p+BrzXX/AAzfaJdW7RygxFlEco+6eevsfavS543laT7S2YYfmil3fvE+hpwvVSEpqaxyWcny+dtzE/8AvD+E/pXr0cVQx0Lwev5eoUcRiMvnv7rOE1aC/s3SLTWhjkkQO88gy8jHrjPTFV7Z7xoCDaR3EnRpJ5GlP1x0FdrrHhm01XT2gs7kwBsFRId6H02sOR+tZ1h4W1ux0yayjhgu0k4OCGGPzBrnlg6iikrM9ulnFCd3N6+Zy11pN5MnmXrRRRdcLGFAqvp9jDdXiWcRfc38ZPSt0eDPFMjlRbRFPSdlCj9TWlb+C9Sso83U+noT1WBNx/E8U1hK5q82wtviS+//ACOTk06RJGXFvwSOq0V148P3QHCxkevkH/GitPq9f+X8jH6/hP53+P8AkYt8Ybq/urq8cpZQsF4/jx0UVam1WOFowY16AlW6IvpUMOlXep/YVtFQWoz50j/dRie/1rP8WaaUvJLaZ9xEi/6s9VxmvPcVJWb0PhXck8V2dlPcWht1imkli8ximMKPc1X03w1Y3KSg5MiJubb0XjjNVB5caiG2BUL1Kjgf/XrpIV+w+DSbBgkssoNzM6FmfdnADcDA/GmoyatCWw1Dm6GBoM+qxWN7Y2MiCznb5wwHJXI4PY4rS0mK3TTLmKaZo5iwCiNQc9+/Fc9azXEE00G0yfahwhHOT3xT4YbldRKwyYYbY2RlwCcdM9M1peabasKL5dDu9F0mxuY1F3POsrHaFLBVbP0FaV1NdaPfi5t8iKIAR/vCwIHGxh6n1qkPscFrH9qk3HhhsYghsYx710ouLb7MgnZEYxhgrtzj8aqHJytSaTXVHVG1jmdPhTSfEk1pCjLpWqx/arZCP9W4+8n4cj8q3bYzSSyQf8s4gFJ/vHt+mKpa4Y30aG+jZWbTb6KRWHP7uTKt+oWuhihjtdLNy5B3bpPoD0/TFetCaUbplWvoUL2eR0Wzts7sZkK9QPT6mprdLS1jVLgnzMfc2nCio9OuZBYw3EP3pfmZiMkVPeObh/NcpkLjIyM/hXzNSvXx8pSvyU1u09dD0oxhRst32J4rq0eXyo1bd6lTxT72HdCTE4A9RUcc8MNl5ds6eewwueme5NMVXuQRJ+5uB0KNwa8P2uJpfvITkoPTV3/A7fZ0paNK6Ksl/sZF2NgEBmJ/UCrNzMgTKoWbPZenvTLaBIWZrpWeXd8vAH41BHcPPeuUVkCnAQnnFckoJvToehTSkhbuUSeUqQ7iT94D73tSafGbOWR508uKc/LE2Nv5f0q7K8bhcD/gQ6is6WNLwPLLIoCEogZuvbNa4avUpPmg3EyqUlJWmtDUttFsrgPcaW0lkFIEkaNmMk9wp6e4q6mmXkQxujf35WqOhTQ2cLQxt5piT51PZScc/Q8122mbLqyjmGMkYP1HBr9Dy6r7WhGTld+Z8ziY8k2krHOf2fdSEDYF99xNW7PQ0Egaf5zXSeUFxwKcEAPFdzTOa5TFpCABtH5UVd2CiqsI+f8ASo7DQrmd9XufOkkLeXaxOSB6Fvf+Wax7dBq3jBBJuazViWXcecgYGfbpVU6K634tdOle6kZlUHH3iVBPX3J/KvQNP+H8unWU8txeH7WsbMuOF3Y4yfTNfO+ycvgJhCTfvHKeI7O30+3t5ra9ga6uDvlgC5aPPTGO3bHXNSXsuoXWiaZpUlpKiDLHz49olIPBGegAyTWG0LSrAkKxn58LKzBS7HnPPbNbV3rGp6fZTfadRguPPHkNFjeYsg4YD26HHrSTjzWWlwUlqYmn2cEtwWiuoVuI8N5rseoPCirbWSw3kcU06v5zNLsVuJOeRmubhsbponZkBty3yyZ2598da3hZfYbyIwuY3e2OyQN5mR3PPGaymrStzEJu5s+XYRSltKkuPtG4KWlO7yyf4cH3qndXc9/FHNPIWkPyrGq/Nx14HYVZ8MiWXU5ZZ8Spb/vnmUYDgdOO1Mub21k1OG708CKTfkgxbS2fpx61pJc0ffenka6W1NbR4TN4Uv7SQurXJgQAjgEzp19K7zxtYy6bYPZyZyvyA9sZwD+VecWurSNf29ooG+4u4SwX0Rw5/kK9t+MMH+j21x/fVWP5/wD169GnaVG8NjeDV0cNo6KtuITgKwwgP8qvWVou47jyDiqrKFs43UZUgZAp1uZbgHO5T/C6nqP8a+MzXDzw05Rg2oy1Z7OGqKorvdFiA2l1MdoBeNsFSOeKivLpY7ja67UP3Hx0NVxZi1uvtCkh/wCP/a+tT6kVwpdQ0MgwfY15Ojkle6PQhFXuO1eFZ7SO4jysqDcMd/Wq6OTALiNctjn6Vs36Dy0IwEKD5fTisqwi2B4f4e1FOUbWeyf4Cu1HQo26yyyOs+FUNnaOBn1qe6ihZ441RSw+Y4HamRr+6nDntsK+tMtZWB27SwjGA47j0PvXdXoNXqU/hWhnCvz2hLcdZBbfxVBEv+qvIzEw98Y/wrr/AAPdF0u7Zz80bBsfXg1xs86NqulMquricH5h05GRn8K6TwiwXxVqyJwhzx9G4/nX2ORSbocup4uOj79zspX2LmnxKGG4jk1WujmREFXIhhBXuo85ibTRUlFMDxGe2j0Xx9bTnYllMyTRSE/KVK7Tz7H+dbvxA1OeKWwsdPuG+2zFpGWA7n2Kuc4GTjn9KzNA1SHVtKn0bVUQXEYZUEy58qTBAPqBmuK0q3bRbsXt60j6irFmkZ8EEcYz+Yrwpv2DfN1Lm+UwtTia4vHa8HlRoSWDJsyoBI44xkjFZc0Tm3jcYzcHarlvm+n0967rxnrb6ho9vLd20M1wzAQ3KcEj+JG9f8muRuigspbWS38qaQq0ZjO4x7eo57c9qzUk9jmla+ho2dn5d7NHtMcMKkiJn37Tjnn6/wA6s6RFd61PFZxqLeaPdhmP8J7VkWOoMkDNchg08WFOOpAqexvXMQZHkQjgOjFSPoa5ZxldtiUrM39AguI7fVLKGSJggKu7N+8G3PCgcEVBaaXI9x5LlG54UjO7/wCvVTw1pupK+bZ1/eMdjO3OD1Jz/WtCe2mm1ZNP0y9M91j95IgwkQ7nI9K3SbnGNr2N0tro19Jtrd9ZnuYI41t9PiMCMo4eU/eP4dK9n16ePxH8PNOvIypkEYjkHocY/mK8raCHTdNSC3UvDB1z1eQ+vuev0rV8AX91baVc6PNMA82ZULDIyTkivaWlN2VzXqJpMhnhZWbCR8HPb/PNOiu7csYFMkIzhWPQ/jT7jy9PdluITEJ3ILjo5602XbdRYtZos/3WUV+f5hXrVqr9sml0v0PfwyhCPumdqkN1DIHEm9CRzk81tsB9jgEnIf5fzqC10+VVVJJlYE84+6PzqxqjIVjhiPEeDXn1Kim1FdOx1wdmkVnEpEccZkZ1cZUc5FaFvblHeRzjj7p7VCl2LdwRtWQjO7oenSlN20+G6qeuP8adKhUrzjCK0ZNaooptvYYltvkZlG5mqrdReSvkdB1IrQFwQjCFFTPGR1/Os67JRCzGv0V4Sg4RhKN7HzftZ3bT3KhKza1YIhyIyGP1H/6q6XwSpfW9QnPdf5tXK6KPNuJ7wjgDama7rwbbGCwnnbrK36CrwWGjh04w2HWqOdmzcQ+ZdE9hV/oKoabGRksxYkk5OOnpxV5jXo9DlDNFR5oqLjseR+KNDh1hhqOlyi2v0GfMB4b/AHvb3rg9bnuLWKQazG1veAqoUrlJVz95T2Ndlb6tZ3rbrKb7HcHkwynCE+x7fyqe+uFmgEGqW4kTGNkoBX8P/rVzYjCuS5Xqh3jNHnl1bXet6fDY2gjikjkDgysVB/HGBTNTsL7QtSX7RCEldCqtuB+pBFdcnh3Sm+fT7m4snOfkjfcv1ANU9Q8LyM8BfWzOYxhWltySB6ZzXE8K0rXJdNWukYWjCAWDterG6GR1Cy9xgdO/XNbdvoumxWK3E+UDHdmV8BR6YpltoT20KRtqz7I9xHlwANycnk9KsRafp0JMkivdzDo9w+/H4dK0pYdr4mWlbcjYm/i8jSoz5H3Xu5VIRR6IO5rU0q3t9MgNvYLjcf3kx5d29T/hRAZrt9sakoBgAfdFdFpekCLDS8t+grsjTS1GVraxe4dZJV2oPup7+p96TSNOe91TUL6L5Y7Qi2gYHq45c/nxW3q8v2HTJpY1zLgLGo6s5OFH5kVu6Dox0nRLezkO+VQWlf8AvO3LH/PpW0VZkt2Rz0kkOoWz2t2pVj3HVWHQisFofs1x9nvVG8fckXjcPUH/ADiuu1vR2kzNa8SDqPWsUSwXMJtNRiOVPDfxKfX/AOvXPicNGrq1c1pVXHQit5ZzHJAJMyBco+Oop9rH50Kv1bGSaRNMuLMNJC/nwlTsfByB7gdfwqvZ6pGieSImMqjBzxj8K+Fx2V1adR+xhoe1QxScfeZoQwb23SYLYx+FWfJ2pgYCjrVSK9jSMb/MBH+wTTPtjO2Ikd8+pwK+uwtNUaMY2tZHkVG5zb3J7g7FyeAKxL9pr+QRRDap6n0FbVtZvc/65mc9lToPx/w/Ouis9CSCATXKrGoxgEdfQf8A1q259RcvLuYWn6WBBFbxAqTjPsK7JYltrKOJBwABiksbYA7ym3271PN89wq9hya7acdDCTJ7ZdkYp7nIo6KKjLda0kyUG6ioS3PWisuYux83TAZAwMV1Hgxmnt7iKdjJGF4RzkD8DRRXVLY54GdL8t66rwoJwB0p0pPmDk96KK5Z7nREdN90/Ufyp2nKHlG8Bue/NFFKI5ndaYiLGNqqPoK1Yu1FFaEFHUQG1bQVYAqb9CQen3WruZeU59aKKIjlsVW61xnjFFWaJlUKx6kDBNFFUQiXwySb1IySYyOV7H8KvarDGzTs0aFlzglRkfSiiuGfxHVSOMuADI2QOta+kxpszsXOeuKKKyhuaS2O90OKP7KG2Lu3Yzjml1di/iGRXJZUjBUHkL9KKK0o/wAYxn8LLSdqhj/4+ZPpRRXoIwexO9QP3ooqJbjWxDRRRWBo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defRPr sz="3200">
                <a:solidFill>
                  <a:srgbClr val="604A7B"/>
                </a:solidFill>
                <a:latin typeface="Arial" panose="020B0604020202020204" pitchFamily="34" charset="0"/>
              </a:defRPr>
            </a:lvl1pPr>
            <a:lvl2pPr marL="742950" indent="-285750">
              <a:spcBef>
                <a:spcPct val="20000"/>
              </a:spcBef>
              <a:buFont typeface="Arial" panose="020B0604020202020204" pitchFamily="34" charset="0"/>
              <a:buChar char="–"/>
              <a:defRPr sz="2800">
                <a:solidFill>
                  <a:srgbClr val="604A7B"/>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rgbClr val="604A7B"/>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rgbClr val="604A7B"/>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rgbClr val="604A7B"/>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9pPr>
          </a:lstStyle>
          <a:p>
            <a:pPr>
              <a:spcBef>
                <a:spcPct val="0"/>
              </a:spcBef>
              <a:buFontTx/>
              <a:buNone/>
            </a:pPr>
            <a:endParaRPr lang="en-GB" altLang="en-US" sz="1800">
              <a:solidFill>
                <a:schemeClr val="tx1"/>
              </a:solidFill>
            </a:endParaRPr>
          </a:p>
        </p:txBody>
      </p:sp>
      <p:pic>
        <p:nvPicPr>
          <p:cNvPr id="51205" name="Picture 19" descr="C:\Users\Jenny\AppData\Local\Microsoft\Windows\Temporary Internet Files\Content.IE5\3CRAGHNG\swisschees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250" y="5503863"/>
            <a:ext cx="13239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20" descr="C:\Users\Jenny\AppData\Local\Microsoft\Windows\Temporary Internet Files\Content.IE5\VD12P0MO\202_Red_onion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8388" y="5503863"/>
            <a:ext cx="133826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21" descr="C:\Users\Jenny\AppData\Local\Microsoft\Windows\Temporary Internet Files\Content.IE5\HZXVGRY2\egg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6650" y="5651500"/>
            <a:ext cx="175895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5666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2231" y="97233"/>
            <a:ext cx="8542903" cy="833297"/>
          </a:xfrm>
        </p:spPr>
        <p:txBody>
          <a:bodyPr>
            <a:noAutofit/>
          </a:bodyPr>
          <a:lstStyle/>
          <a:p>
            <a:pPr algn="l"/>
            <a:r>
              <a:rPr lang="en-US" sz="5400" b="1" dirty="0" smtClean="0">
                <a:latin typeface="Century Gothic"/>
                <a:cs typeface="Century Gothic"/>
              </a:rPr>
              <a:t>Chair … </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3" name="Picture 2"/>
          <p:cNvPicPr>
            <a:picLocks noChangeAspect="1"/>
          </p:cNvPicPr>
          <p:nvPr/>
        </p:nvPicPr>
        <p:blipFill>
          <a:blip r:embed="rId4"/>
          <a:stretch>
            <a:fillRect/>
          </a:stretch>
        </p:blipFill>
        <p:spPr>
          <a:xfrm>
            <a:off x="4402834" y="2019133"/>
            <a:ext cx="4741166" cy="4741166"/>
          </a:xfrm>
          <a:prstGeom prst="rect">
            <a:avLst/>
          </a:prstGeom>
        </p:spPr>
      </p:pic>
    </p:spTree>
    <p:extLst>
      <p:ext uri="{BB962C8B-B14F-4D97-AF65-F5344CB8AC3E}">
        <p14:creationId xmlns:p14="http://schemas.microsoft.com/office/powerpoint/2010/main" val="892916667"/>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74638"/>
            <a:ext cx="8147050" cy="1143000"/>
          </a:xfrm>
        </p:spPr>
        <p:txBody>
          <a:bodyPr/>
          <a:lstStyle/>
          <a:p>
            <a:pPr>
              <a:defRPr/>
            </a:pPr>
            <a:r>
              <a:rPr lang="en-GB" dirty="0" smtClean="0"/>
              <a:t>School budget impacts…..</a:t>
            </a:r>
            <a:endParaRPr lang="en-GB" dirty="0"/>
          </a:p>
        </p:txBody>
      </p:sp>
      <p:sp>
        <p:nvSpPr>
          <p:cNvPr id="3" name="Content Placeholder 2"/>
          <p:cNvSpPr>
            <a:spLocks noGrp="1"/>
          </p:cNvSpPr>
          <p:nvPr>
            <p:ph idx="1"/>
          </p:nvPr>
        </p:nvSpPr>
        <p:spPr>
          <a:xfrm>
            <a:off x="500063" y="1500188"/>
            <a:ext cx="8229600" cy="4525962"/>
          </a:xfrm>
        </p:spPr>
        <p:txBody>
          <a:bodyPr/>
          <a:lstStyle/>
          <a:p>
            <a:pPr marL="342900" indent="-342900">
              <a:buFont typeface="Arial" panose="020B0604020202020204" pitchFamily="34" charset="0"/>
              <a:buChar char="•"/>
              <a:defRPr/>
            </a:pPr>
            <a:r>
              <a:rPr lang="en-GB" sz="2400" dirty="0"/>
              <a:t>B</a:t>
            </a:r>
            <a:r>
              <a:rPr lang="en-GB" sz="2400" dirty="0" smtClean="0"/>
              <a:t>udget for </a:t>
            </a:r>
            <a:r>
              <a:rPr lang="en-GB" sz="2400" dirty="0"/>
              <a:t>demonstration ingredients and ingredients for sensory testing etc.  </a:t>
            </a:r>
            <a:endParaRPr lang="en-GB" sz="2400" dirty="0" smtClean="0"/>
          </a:p>
          <a:p>
            <a:pPr marL="342900" indent="-342900">
              <a:buFont typeface="Arial" panose="020B0604020202020204" pitchFamily="34" charset="0"/>
              <a:buChar char="•"/>
              <a:defRPr/>
            </a:pPr>
            <a:r>
              <a:rPr lang="en-GB" sz="2400" dirty="0" smtClean="0"/>
              <a:t>System </a:t>
            </a:r>
            <a:r>
              <a:rPr lang="en-GB" sz="2400" dirty="0"/>
              <a:t>for pupils who cannot bring </a:t>
            </a:r>
            <a:r>
              <a:rPr lang="en-GB" sz="2400" dirty="0" smtClean="0"/>
              <a:t>ingredients </a:t>
            </a:r>
            <a:r>
              <a:rPr lang="en-GB" sz="2400" dirty="0"/>
              <a:t>is </a:t>
            </a:r>
            <a:r>
              <a:rPr lang="en-GB" sz="2400" dirty="0" smtClean="0"/>
              <a:t>essential where they are not provided</a:t>
            </a:r>
          </a:p>
          <a:p>
            <a:pPr marL="342900" indent="-342900">
              <a:buFont typeface="Arial" panose="020B0604020202020204" pitchFamily="34" charset="0"/>
              <a:buChar char="•"/>
              <a:defRPr/>
            </a:pPr>
            <a:r>
              <a:rPr lang="en-GB" sz="2400" dirty="0" smtClean="0"/>
              <a:t>It is not adequate for a pupil without ingredients to be helping another pupil</a:t>
            </a:r>
          </a:p>
          <a:p>
            <a:pPr marL="342900" indent="-342900">
              <a:buFont typeface="Arial" panose="020B0604020202020204" pitchFamily="34" charset="0"/>
              <a:buChar char="•"/>
              <a:defRPr/>
            </a:pPr>
            <a:r>
              <a:rPr lang="en-GB" sz="2400" dirty="0" smtClean="0"/>
              <a:t>Reduce costs working </a:t>
            </a:r>
            <a:r>
              <a:rPr lang="en-GB" sz="2400" dirty="0"/>
              <a:t>in pairs and </a:t>
            </a:r>
            <a:r>
              <a:rPr lang="en-GB" sz="2400" dirty="0" smtClean="0"/>
              <a:t>divide </a:t>
            </a:r>
            <a:r>
              <a:rPr lang="en-GB" sz="2400" dirty="0"/>
              <a:t>what is made to take home or for tasting in class</a:t>
            </a:r>
            <a:r>
              <a:rPr lang="en-GB" sz="2400" dirty="0" smtClean="0"/>
              <a:t>.</a:t>
            </a:r>
          </a:p>
          <a:p>
            <a:pPr marL="342900" indent="-342900">
              <a:buFont typeface="Arial" panose="020B0604020202020204" pitchFamily="34" charset="0"/>
              <a:buChar char="•"/>
              <a:defRPr/>
            </a:pPr>
            <a:r>
              <a:rPr lang="en-GB" sz="2400" dirty="0" smtClean="0"/>
              <a:t>Insist that cleaning materials come from central supplies (also safer for risk assessment)</a:t>
            </a:r>
            <a:endParaRPr lang="en-GB" sz="2400" dirty="0"/>
          </a:p>
          <a:p>
            <a:pPr>
              <a:defRPr/>
            </a:pPr>
            <a:endParaRPr lang="en-GB" dirty="0"/>
          </a:p>
        </p:txBody>
      </p:sp>
    </p:spTree>
    <p:extLst>
      <p:ext uri="{BB962C8B-B14F-4D97-AF65-F5344CB8AC3E}">
        <p14:creationId xmlns:p14="http://schemas.microsoft.com/office/powerpoint/2010/main" val="3551390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100" y="115888"/>
            <a:ext cx="8147050" cy="1143000"/>
          </a:xfrm>
        </p:spPr>
        <p:txBody>
          <a:bodyPr/>
          <a:lstStyle/>
          <a:p>
            <a:pPr>
              <a:defRPr/>
            </a:pPr>
            <a:r>
              <a:rPr lang="en-GB" dirty="0" smtClean="0"/>
              <a:t>An example of setting up a system</a:t>
            </a:r>
            <a:endParaRPr lang="en-GB" dirty="0"/>
          </a:p>
        </p:txBody>
      </p:sp>
      <p:sp>
        <p:nvSpPr>
          <p:cNvPr id="3" name="Content Placeholder 2"/>
          <p:cNvSpPr>
            <a:spLocks noGrp="1"/>
          </p:cNvSpPr>
          <p:nvPr>
            <p:ph idx="1"/>
          </p:nvPr>
        </p:nvSpPr>
        <p:spPr>
          <a:xfrm>
            <a:off x="735013" y="1412875"/>
            <a:ext cx="8229600" cy="4525963"/>
          </a:xfrm>
        </p:spPr>
        <p:txBody>
          <a:bodyPr/>
          <a:lstStyle/>
          <a:p>
            <a:pPr marL="457200" indent="-457200">
              <a:buFont typeface="Arial" panose="020B0604020202020204" pitchFamily="34" charset="0"/>
              <a:buChar char="•"/>
              <a:defRPr/>
            </a:pPr>
            <a:r>
              <a:rPr lang="en-GB" dirty="0" smtClean="0"/>
              <a:t>Discuss the policy and system with SLT</a:t>
            </a:r>
          </a:p>
          <a:p>
            <a:pPr marL="457200" indent="-457200">
              <a:buFont typeface="Arial" panose="020B0604020202020204" pitchFamily="34" charset="0"/>
              <a:buChar char="•"/>
              <a:defRPr/>
            </a:pPr>
            <a:r>
              <a:rPr lang="en-GB" dirty="0" smtClean="0"/>
              <a:t>SOW – embedded recipes for KS3</a:t>
            </a:r>
          </a:p>
          <a:p>
            <a:pPr marL="457200" indent="-457200">
              <a:buFont typeface="Arial" panose="020B0604020202020204" pitchFamily="34" charset="0"/>
              <a:buChar char="•"/>
              <a:defRPr/>
            </a:pPr>
            <a:r>
              <a:rPr lang="en-GB" dirty="0" smtClean="0"/>
              <a:t>Cost recipes – set up a spread sheet</a:t>
            </a:r>
          </a:p>
          <a:p>
            <a:pPr marL="457200" indent="-457200">
              <a:buFont typeface="Arial" panose="020B0604020202020204" pitchFamily="34" charset="0"/>
              <a:buChar char="•"/>
              <a:defRPr/>
            </a:pPr>
            <a:r>
              <a:rPr lang="en-GB" dirty="0" smtClean="0"/>
              <a:t>Write a letter – sell advantages to parents</a:t>
            </a:r>
          </a:p>
          <a:p>
            <a:pPr marL="457200" indent="-457200">
              <a:buFont typeface="Arial" panose="020B0604020202020204" pitchFamily="34" charset="0"/>
              <a:buChar char="•"/>
              <a:defRPr/>
            </a:pPr>
            <a:r>
              <a:rPr lang="en-GB" dirty="0" smtClean="0"/>
              <a:t>Determine how to collect funds – parent pay</a:t>
            </a:r>
          </a:p>
          <a:p>
            <a:pPr marL="457200" indent="-457200">
              <a:buFont typeface="Arial" panose="020B0604020202020204" pitchFamily="34" charset="0"/>
              <a:buChar char="•"/>
              <a:defRPr/>
            </a:pPr>
            <a:r>
              <a:rPr lang="en-GB" dirty="0" smtClean="0"/>
              <a:t>Transfer Pupil Premium Money</a:t>
            </a:r>
          </a:p>
          <a:p>
            <a:pPr marL="457200" indent="-457200">
              <a:buFont typeface="Arial" panose="020B0604020202020204" pitchFamily="34" charset="0"/>
              <a:buChar char="•"/>
              <a:defRPr/>
            </a:pPr>
            <a:r>
              <a:rPr lang="en-GB" dirty="0" smtClean="0"/>
              <a:t>Organise suppliers and delivery</a:t>
            </a:r>
            <a:endParaRPr lang="en-GB" dirty="0"/>
          </a:p>
        </p:txBody>
      </p:sp>
      <p:pic>
        <p:nvPicPr>
          <p:cNvPr id="17413" name="Picture 5" descr="C:\Users\Jenny\AppData\Local\Microsoft\Windows\Temporary Internet Files\Content.IE5\HZXVGRY2\financial[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5237261"/>
            <a:ext cx="2245198" cy="1648123"/>
          </a:xfrm>
          <a:prstGeom prst="rect">
            <a:avLst/>
          </a:prstGeom>
          <a:ln>
            <a:noFill/>
          </a:ln>
          <a:effectLst>
            <a:softEdge rad="112500"/>
          </a:effectLst>
          <a:extLst/>
        </p:spPr>
      </p:pic>
      <p:sp>
        <p:nvSpPr>
          <p:cNvPr id="53253" name="AutoShape 16" descr="data:image/jpeg;base64,/9j/4AAQSkZJRgABAQAAAQABAAD/4gJESUNDX1BST0ZJTEUAAQEAAAI0AAAAAAAAAABtbnRyUkdCIFhZWiAH3gAGAAQAEQArADhhY3NwAAAAAAAAAAAAAAAAAAAAAAAAAAEAAAAAAAAAAAAA9tYAAQAAAADTLQAAAAAAAAAAAAAAAAAAAAAAAAAAAAAAAAAAAAAAAAAAAAAAAAAAAAAAAAAAAAAAAAAAAApkZXNjAAAA/AAAAHlia3B0AAABeAAAABR3dHB0AAABjAAAABRjcHJ0AAABoAAAABVyWFlaAAABuAAAABRnWFlaAAABzAAAABRiWFlaAAAB4AAAABRyVFJDAAAB9AAAAEBnVFJDAAAB9AAAAEBiVFJDAAAB9AAAAEBkZXNjAAAAAAAAAB9zUkdCIElFQzYxOTY2LTItMSBibGFjayBzY2FsZWQAAAAAAAAAAAAAAAAAAAAAAAAAAAAAAAAAAAAAAAAAAAAAAAAAAAAAAAAAAAAAAAAAAAAAAAAAAAAAAAAAAAAAAAAAAAAAAAAAAAAAAAAAAAAAWFlaIAAAAAAAAAMWAAADMwAAAqRYWVogAAAAAAAA9tYAAQAAAADTLXRleHQAAAAARHJvcGJveCwgSW5jLgAAAFhZWiAAAAAAAABvogAAOPUAAAOQWFlaIAAAAAAAAGKZAAC3hQAAGNpYWVogAAAAAAAAJKAAAA+EAAC2z2N1cnYAAAAAAAAAGgAAAMUBzANiBZMIawv2EEAVURs0IfEpkDIYO5JGBVF2Xe1rcHoFibKafKxpv37Twek3////2wBDAAYEBQYFBAYGBQYHBwYIChAKCgkJChQODwwQFxQYGBcUFhYaHSUfGhsjHBYWICwgIyYnKSopGR8tMC0oMCUoKSj/2wBDAQcHBwoIChMKChMoGhYaKCgoKCgoKCgoKCgoKCgoKCgoKCgoKCgoKCgoKCgoKCgoKCgoKCgoKCgoKCgoKCgoKCj/wAARCACyAL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YdayZog0shJbIfdgHrwK00fzIY2OPmUHj3FUZkDPKCSM46HHatHGxzqVzOKlhukVkx2JzRFD827I24yOKlZAZU3nDgcDPFTBT0xmsmtSkc7PoT3t1emeJ5Ld5BIu2cLjgc4xxjGfc1zTaRdwH7LIsd3fxnzJbjzflROSAx6Z/oKm8Y6S954tigF6YYBYPIUwW3ENg/KGHODkH2rz7VIrmDxNqGnC6SX7OrF5dyRCRSq55c4HGB3PpRh4RpVPabs7o16lK13dWPQbPVrm3WNDDE7unmBi3JAByck9MA/lWpbxW11d27PPaxTPH58TSMpUn0PPv8ApXmui6db6p4YutcbURb3NoWxFsVl+RcIGbGeQcCuv8NaF4X1rw80lpdTGdYSpiZAPL53hSTgfe7/AE47V3PGc2ijY0nmDtpFI9OTULGPTjGlxZbghykUyHBPpg1R0vB0yLC+v8zXnPwYMd3qd89zHE1yIyJVMSj5w456Y5rr9e11PD2hQXbQNMrSGPYrAY5J/pXmTmtzkqU3dJbvU0LwDByKwbxQcnAoTVdYvrSK4h0IiKVQylruMHB9jWdcza3k50Uf+BkdTczdOS3EACtL/uGnWku20iC8naKy4dQnfUJrG5tjbXP2d5RiQOABgc4+opZJXitoBG5QbOcVpBXdiUtbGo0hPYVl6qC3zZG0ADHvmqou52zumb+VWr44gT1LLW3JbcmacThfiPZT3kESWyl+hZQR2zzXQfs92klr4ysVlXDpFM5Gc4yMVpCFJZ5PMUEbQMEe5rd+F1lFD4/Z4lC4tXJ/MCuqGkGjkqPW57vG2cVJUEP3hU9cjVjupy5o3CiiikaBRRRQI5FmA4AHFULkM7OEKg4Byy5x1qpqupT2skaw26yqwJLsxUL9SBipUmaWNJAFJdAcA8fnW7g7XZz3XQcG3qNrg9icd6ihRY1YRMytn5mfJNPHJGflI7BqQurHBJO7gAisWi0zyP4yXV5ZeI9MnsGY3C25GQobIyc8EEVgaxqWmwaaJraOOWa4mEmzCmY4OSZFA4GeP6YNdb8TIw3irRYTHO5uYmhRIZFRtxbj5mBArgL3SdV8Ma1bXN9b7IL2V4YhFMsj7Tj0wNwyO4GacY3TudNSfLyuPYj1S9tn1Kxt1u4rm1LF50iDW6MScBWBAHpyRV25FjD4t0+0tLeziUxgyLDcq6Ekk/f3Yzgeo7VP4Z8NTa541vbWbNsUgMkZuVDsyghfm2kjPXvVj4jeAP7Isor03SSYyixQRbcsccn1+lHux1vquhkozqzUF16nYfC+/gvPF2ry224gx4Zm6lgwBz71Z+KT/wDFGwHPS6/+KrjfgZdx2Oo3a38iwOyhFWTKktkHGK6f4oyf8UTDg5/0oc+vLVyVvhkdOntYJdkdhocmfD2nf9e6f+g0lySQeareH3z4e00/9O6fyp9w/Wqj8KOefxM8xlR7D4ma5cSyySxvpnnKp6KMqCB+X61t3EsSQweart8nVa5/7RLqHxB8QW9xAbYQ2BiRic70LKQ341uXEL3FvAY8EbMZyKxxU61Om3S3KoRg5pSITc2eeEmJ+mKu6h92HacDeOPXis1LCdWOUJ9zgVoXzcxf739KnA1cRUv7demlh4qNONuQWH/Xv/uiun+GKg+M7tuyWhH5sK5aH/XP+FdX8KRnxNq7/wB23Qfm3/1q9xbHkVHY9gtz89WD61UtTlj9Ks7uuK5JbnXQl7iAvijzD6Uwk55H5Gl3f7LUF8z7jt59KKbu/wBlqKViuY8m8SpM9zbNFbzzxhGDrGTj8a0tPGy0t1CSJiPGyQ8jnoaoW2szGbE0dtsweY5snPbrWpNdlTG32C5ORztXOPyrqlNygo22MYxSdxZAOGKkt0yvNRlWPBkcEc5A61iS61fiRx/ZrBQxA+STp/3zToNau5QCLOLb6mRhx+IrncWWjg/jat09xo91p0s8c8Qfa0YwwIIOf1rjLsajqHhKG9vZJrq7s5VDxyyEMuXPzj1yAF4PGK99lvVf78MUmOm45rltS1maK6G61ia3AP7ry8rkHjtwOtTeUdEdSdOokpJ3X9djlPhPqMt/46nnlszZ5sDGE3s4zvBOC3NeheM5EE+im4LrGL1clOozwMe+awLvUfNhviunwISo8oKCpxjnBC9c1ztxNKVf9x8wXKuXZwD7A96zu3uDlGLXItCbSLOXUfiJr7W0oV2Xek0ud4yFXcD/AHhirnxOLHwPAiBnIulHygnP3uaXTdajtLdYUht7a6kYAlnG5s9scH8quQ6kSjvCkQkTnJBOefrWVRvVMV05qa6JI2vD7keHdNBBB+zoOR7U+4k61zX9oXv2qJftMiiV/mBYkAcnjPSvI9Y8Z6y+rXj2uqXccHnNsQPwFBwOv0qXUUErlwoyqt8p6DKUi8f61cSttQ6egLNwO1Z15r9neLa26C7jKziMOqjaWztx16VkeALibXdT1iS/eS4lewjjYynliHPp+FdfFZaLbiMSRW0cqsJMFv4h0NbRel0zNqMJNTVxNI0V9N1K7u3unmE+cRsD8nOfWrN+zNcwYQFOSWzyD2GPzq8sqTpujdXHqpzWdqVxFbBZJ5FjRMkljWiRzPUtQZ8yQ/T+Vdj8JB/xNtdkPbyk/ma8zs/E+myF/wB44yepXPb2r0b4P3lu51qdJA6SSx7WXkEBT/jXZH3tjixKcIts9csz1qwQScg4rPjlKA7WHr0oF23PzDg4+6aydNt3FTxMIxSkaAyOrZpSR6is77a3qPyNJ9uPqn5Gj2ciljaPc0ePais77cfVP1opezY/rtLufD6DT1ZWMLQjO5GMjEnB616dp/xMjdXW6idZP4fJKkH25GRXk8CuUeWdecbVHZaQqRdRoOrHcR6Ad641iZ33ues6EWtj1JPiVC9yVl/0S6m/cLHNvYsM4BAHy87uo54ry+51kJYSWnkSC7WQ4uxcPnG7ptzjpxmuh0e2t7tgLuMMqOsiZ/hOQcj0rhNSymoXQ9JW/nXoYaSrvU4q8HTWhYjv7syL/pc//f1v8ajOtXEAG69vGI9J3GP1qhKzeU+wZbHAFd7oXg7SBZRnUFM90yhny5G3POMUY2s6bUYmmCw/tU3Y5RNfvGK+XqN8jN2NwxB/WpRrerDj+1L0f9t2/wAav+OfDlrY232/SxiJGAkjDbgvv7VQ0/VrL+zVjn0a3muNpQzmR1bd0BI6cVOHruWjjf7hYjD8jvexa8M6k0uqfar5ryZ1O/K7ZG+U9cswr0uw8b6YwmaPTNSJM3ltsQP856AAH+VeR+GSVlb/AHG/nXb+A9Hu9Wa++ylFEN5HMS5xuAB4HrXPiILmNKTujs7nUnuF/wCPDULTgr5os2dwD1xzgHHtWd4f0zwVpD+ZeQ393cq4dGurWTC+20Lg/U1pX3h28jikmMYREUuzeaBgAc964zxM2qaZ4bXVI/NhhlkVI3Dg8HpxU8kNy1OcdFodH4l8U6RfeIikcdxc26WYzFbgweY5Y4EhIB2gAcdOapeE7i2uLW9IgW3RbmTEOQ+3gHAJA49q8rn1S+aZLo6rLLcOuHwuGRQeFJ6e+BXf+CrxoPDxv57VZrJ7nZLKVIZC2AXJAwRkitH8OxnbXcyJfiBIl1J5WnWiQZOyNshwB3JHFa2o/atVeGVoQlsVDou4j68+taGtfD/T9TvpLqSK8hd8ZWI/KMegK0TmTSbc2ywzSx26qiOSMuPfHcfSsKslbQ6KFNSlqig1rGVWKSPBP8e3kfXH8xUWrmOy0GbyVje4hYSBizAFehHBFR6q8kmmyXVq0sDINwAJUN7f5FZ2s2d0dFl8hJ53uChHfAOfT8qKEnBpphXpcyaaujLj8U3ij5Yyv+5cyr/7NWhD471RIhGnnjjGUvJQfz3VxcmmX0bsrW0oK9flNV8TxNyki4/2TXoxxHmefLCQe8T1bw94n8Q60Zlsb28jMON269kOc/j7VvJrXjO3+5f3J/7eWP8AOvNvAjTb70x+YF+TJGR3PWvQ9Evp2vvs8zExCJnJbnGMf4muqFVNXOKpQipctiz/AMJJ43/5/wC9/wC//wD9aipG1aIE4XI9c0Vg8dRX/DHQsob15Tibx412ogzsHAPc+pqK0spMNcTfKH+6W647mrunPYOoaK3nYnnEmAP0rSCveTIX27CwKooxtAHQ14Ciz3eW60JEjex0550tp5jtAURIWOccZwOKn8J/DuPxB5t7rgvbJWO8LbQFmcnrknp69K0odX1XT1/4k8kAAH71ZI/Mx6EjPFdL4b8V+LruU+dcaWtjAMyyLandjHRRnBNd9GUqavE5K0U5crOD8dfDhdCuIZtEsNcvLJVMkszrGqoR/Dzgn64qSF7JpxeJvVZk3tknbkgYrt/EfiT+3oJbcNiNk2nB5/w+teXtD9gt47N5ZmWP7ko+U7c9CB6dKitV9rrvY6sNS9g7SVrlzUJ9P0vRLmaXzHjYbWDHcTk+n1rS+Cej6BfeHJZ9e0yK9uZbp9jSD7q8dyfrXMazptxrkEVnYthIpNz+aeHP19q723+IEfgHTLHSp9BRv3O/NvJlDzg4B/zzRTbhqZ15KpKx29t4D8HtJ5mn6RCjDgskjAA/Qkg/lUOp3VnpEckehwtfXCSBZo1fCR8f3gMA+wrkIfjTolwHF5pclvbuNhSOIFz6nPb+fvVy3+K/glUWNEniROieVhV/DNXKpza9Tn5eUd4xu5bzwffpGYlnuI1UwKW8zBYbh0xnGa5H4j642o+DJLMaVcWyxyRkM7Aqqqfz9K6ub4h+DZ4ysFz5ZY5LSKT+A9KyfEPiDw9q2g3lhDq1pmaIogcYw3Y9PWp57aXHbyPBI2JkPXJr13wfrel2fgxdJv7a9dJ1k8xo4dylXz0OfSvOovDty0nyXNg2f4vtK17RoMdhFYWdmLy0d441QIkgJJA9K0dTTRkqOuqLFjqt3D4ZsFuHP2gRAM5yGYDIUn0JXBP1rmJrye4Y/MSVfJ5Arb1ibLtn7o/lWVNZNFpiS5AlunDL6qnOPzNccm5NtnXSfK0kVLuYyrtdge23tW9oV8tvIir91Ywm6ufi0yae4ji4Cu6gsPTNaCFIpfLAxk5+lTGVy63meiWF3YFJZrjyIw5BZ5MAZwAOtWTNo8o4exf6MhrjdL8m4QwXcYlhf7yEZzV1tD0CVtps2jJ9ARXZqktPzOGVk9WdMkWnYPlw2uD/AHQtcx43u4LKzljtrWJJGjDeaMDcN3Kr6nAJqu/gu0kVikDKCeNrHNYfivw0mk6Z9qhlLLuCMjuSy56EKevNF5Wd0OCi5KzOUfXkDsPs7cHH3x/hRVZRGygvZfMRk/N3orltE9C9TsdpqOkf2XftaTx7XU8cdR6is291JYnmWyj+0ywcShD/AKs8dfzpdC1G7u4f7A1iQS3tmhlsLrORPCOWTPfA+YdxgiuDF5NpGs304ZPtKO4ZXP8Arkb7w9+P8RW7pWfkYKv7qZ6LZa0sV1FFFGWmmyzMDx6HPr3rtopVhtVgh+VWGSfUnvXj2matZWWoGOWYAKBtwC23/Zz3PvXfQa0twIJDBJFA7eWjONpYf3senalS91tMquuaKmkILG6tZpXx56deJWJA+h4/Kquo21tf2xZCW29dnLfgO9dNasDLwcVyutA6B4lMoVUs74bg+MbX7j6d/wAap0k9iViHa0i/a6ZLp8DHYd5bjjuTxWF8V7Rv7E064YEusjqT9VB/pXeadeq0ahjkN37VT8VabFqugT2gdEO4FC3IRun9a15VYwu27nz2pYQwYJ+br71XcHfc/Su0XwZrb2dl5Oi304jk2yvDCXA69SKzr3w1qcE1/wCbpV+ihflzbuO30rBM1cbbmFCmYxUuwY5ArVttJlECmWCdDjndGw/mKs2uivd3UVtbbnnlYIicZYntUc+pXIdt8HNF8PazpesWerIk92+G8kqAwQDhkbr19OnFLD4Ig0XxraXdhIX05NzqshyykKQOeh5Na/gzw9aeD7o3WoXCS6o8ZCBDlIlPXnuT61XRpotYklj1OWfTnRsQSNvZH7AHqR171bd4mP2tCTUpF3PkjFO8QiW3t4HETNG8SjcOgkUcD2yKpX9pc39uwtQqs3RnP9KdHqGsLGY7y327AOUOQ30rFWtZmjve6F8HXEl9d28rwzRr5nCyIQQB3I+tQyfLq8y8fu02/juNXbbWblQRNazKvq3NZiyF766lxtEj5Abg4+lOyS0G5uTuy9d3j2OkX12jbXihd1b0YDj9a4OD4i+JgqkaluJGTleh9K6TxtI8PhW4SP70o2sc4AUcn+gry+0TMY6V1RimtTnk7M9Atfiv4qgUL9ot5B/tQg/0qDxB8UNZ1nTv7O1KOz8iV1ZmSLDDB61xjDYhZjgCsuRy7lz0HT2puKIjFKXMkvuOuF1Dgf6UP+/lFcZvPpRWPsGdn1p9jtBrN9H42tr2/aVXtrsNsYZCrnkAf7v503xh8+r3VrHHuhVsQSf89I8ZQj1+Ujn2rnQ7mUOXdnH8ROTx719NWWk22oeBNCeGGK6NpaoyhlBMilMOoJ6cHj3FdkI85xuXKeJeD9Evk1Q3csIlswdryZBG/AOAO+PWvUtWt/tOkb0BLw89e3erehTBtFvdLEi+ZbWxeHIAJiOcH3AwOffB6UaeweFw33Sp6/SuerHkkmddL34NGDourtPlWJ82PhgepHrW/q1hb+ItJ+yzP5cgIZJMZ2muN0nQdVa5W+jWRLUE43f8tB6Djp711li5RlDBkburA5qrmA218K3NnbQC01JSf+Wiyrhfbbiti30tPLK3EkjlSMgHhscj3qzBFdTYEFvK4I64wPzNbNnod3Lj7Qyxj+6nJp3QbE/gOzNtf3VxE48tkCBe/Jya7R5Wx95h+JrO0LRhYISi7QR3OSfrWhLGR2NZWXQbk5asp3MsSoWnK7c4y3NZU89lJkx+RvXvsAI/Sm+Iv9LgeyhYiU8EDOcd+nfFcj9k1j7Vam5uYlto3yyJGSzoBgfMe/vUTdlorjpxUtW0ji7/AMP6nHeTfZbaSSBmYbQD654PaqlzY3Vhas0tlcQrIQpcqSq89Ccd/SvULpVjgkltpxGVYPtnQnP4qar3V+Z9kbgeXsIZV+6eeuK4oqcn70Wvuf5HTOpTlZtK/wA0cFptlqMcY4WRO2M5xWiJ3gObgsg91IH512FvDG6jaoH0qwbdCu1lyPQjIrfkMfaHnmp63HDeWsBYSLKjMP4lPIH0p0+oxeR81vGy+mQtdrNo2nyElrSH3wgFY2q6FpVjbtdlHj8r5lVZMZbsAD3pezV73NadeytYxR8OJ/GulC4/tE6eAzKscsZlU9PmGCPeqk/wPl0rTpLi81/TUt4VLyTTI8aqPU9a2bf4jzaU621taebGCNwZSSD35H+FVviX4mtPFVpaWx82PT4h5s0DnHmS9s46qvb3Oa644inCPmedVw+LlV7RZ4Lr8sH2x7exlEtupIEoUqJPcA8gfWs9oW8vOMA9Peuk1m30t9RtYbVYrVWf95JkgY/xqPVf7OsL5Db7bmPayycHnjFOM+dXOxUuTfU5nDehopxc5OCQPTOaKZkWlPORX0X8H/EUV14QghkuI0lsj5Ugc8gZ+X8x/KvnLGetbvhXV20zUog+WtpWCyoD26Z+ozW0J8juyHHm0O6v3hfx7dC0us2c026PCYDAjDIM9sntwa6jSJLt9Vexh065aFWCm4OBHtOO5P1qaHw/b6jeWrSLg27bgV4/CvQdLsFiUBVwK55S53dnTf2ScUadpAJFU4wvQKOw9K0I7WPAyoP4VFbx7auotKxiCQIOwq9Ywrv3EDIqugq9bjAoAtHGOgrL1y4az0+aaNC8ij5QBnn1rRJ4rmvF2pLYWmWPzyHai+vqfpQtWJnlt3d6tK08kKOJGztDqVyc9z3qK0vb2Fj5pKSMQMSkgN2ODjGf6V1cl9D5xzloFbAbJJ5/CmG60693tAmY87WCP3HavOq0FUm0qup1QqNQ+A5bU/FmnabAkWrTTObpGSAwxsRjI3nnoR0FXrbV9Di1ix06J5muL+JJYXILKysCV5JzyAe31rz79oGAK2jum7Z5Mi7WwcHIb9etT3KgfEP4bxhQCLG2LHHJ4Nd8YWik3c527u56jputaVeveRWV7DK1lnzwONmM5PuODyPSp9L1fTtWsXvLC6jntUJDuuRjHJBB5HFeLaBMMfE27GN/2eVVbuN0rD/CtLwNdLpvwX167kk2F5Jo0PqxVVA/Wm4rcVzY+C6STp4h1DzJngmu9kQlcscDJzz3wyj8K0fiYW+yWjbTtV2BZeSpxxxVr4RWX2P4f6dkYa43zn/gTcfoBWlr+ijUYXRnOD74I+lZzV2XTlyu55CLx9sRBjYtHksGyWOepHaqeolr2PYrYftXZ3PgK+A/c34IHC+YucDrjjGawr/wrq+nMZSi3EfcxdR+Fc0qck7o7416ctDi5vDsjK0s10plwQECHrj1rF1uUvJAhiMRjiCMMYBI6mu8+1KN4cYKg5B7VwGpX0t9cPJKx25+Veyj0rooVJT0a2OatBQWj3KGaKdx6D8qK6bHMXXQqxXBBBIOe1a3hLTm1PXrSHH7tWEjn0VTk/n0/GvUNd8MaVrM73ElqbSduWa1baGPqVIIzVjwpoVp4fmb7L8xkOWuLhd7D0AVcD9abaexN7a2O+8P2jbQ5QhnOcY6Ct6PW9Jgu4rR76A3MjBVjQ72yfpWHaR6JcqBqeqXdwO8Tgwx/wDfK9fxJrp9Dg8P2hJ0tLCFm7x4DH8+am0UhSnUm72t6m2sYxTwMdKcpVh8hDfQ5oIpFiocGrURyMVWWrEXakBMTgZJrzHxS2q3GrljY/aFBKr+8CiJM8Ee/c16RMTt4BNYmpW0TvGTuBXOSRnionDnjy3sNOzucnY2fmXnm6kkki7cbUOzn3x1GO1Up5reCcCyh8iORyqpLxgnvk9cV1ptIGBHnEH6GuRv7d57uWGHDQxvtMhbqR1wP0rhll0JRUWzaOIabZxnxesG8QRw2mnNb5inZ90h2kKV28evrWfex3TeN/Cl/Haxta6XAkUkiyD5toPY1uavE638qnnbgcfSq6px8w/SlLFThJx7G0aEZK5xWl2Wo2nh7xmJ7GUTaiqLCq4JP7ws3HXoau3K3Gn/AAYXSXt51vLm7yyBMkKWzk4/3RXSshJyo5FMPmAjBb35o+uyW6F9WXc9G0GGCLRbKG2GIYYUjAxjooq20WelZHhp3TR4ATySxOfrWssrGu2D5ld9Tkas2iNrbNQSWRI6ZrQTc3UVOqfLyKvlJcrHCa94Rs9SDGWALKf+WicN+deO+J/hrqWnu8mnn7RDnIQ8MP6GvpiSMVVmtkkBDKCKI3jsO9z48bSNRVipsrnIOD+7NFfWp0e2Jz5Yoq+cDlvLBPGPwpVj5zXoVtYw6f4fWfxQkE111I2Luz2XKgZP06VxNy6S3EjxQrDGxysanIUUSjYE7lbZ6VZthg1GBU8XFQyi5HIyD5GK/Q4qdNRvY/8AV3c6/wDAyRVMNRuqRGvD4g1OPrcB/wDfQGtG38WXiffhgf8AAiuY3Uoai7A7WLxgv/LWzP8AwCT/ABqX/hKLKQ/OkyfVQf61w4ajfRdhY7W81+yFpI1u4afGEVkI5PA/AdfwrB8yFIhHG8Zx3JAJ9/51jF6iZqd2wsF9pMs11JKk8R3HOCDVR9Jul6eUf+BEf0pLggHdu2/jiq5vliH/AB9Ko95MVk8Ipu9jT6w4LVpD2066X/l3z9HFM+xThvntpR9Bmo5PEMUKZ+3K5/uqC39Kuaf4hedS8DRuBwQyYIqJ4Dl3JjjoylyqSbOk0e3dbCBWQphe/BrVjhA75rmY/EM4PzwRt9CRVuLxEufntmH0auqMUlYhu7udGiCn44rFi8Q2h++sy/8AAQasprlg3/LYr/vIRVGTLkgqFhUf9p2T9LqL8Til+0wP92aM/RhSKQYopdy/3l/MUUijmdZ1OfVbszXBwBwiDog9v8az6cRRQ3fUpAKepxTKUVIyXdRupmaTNIRLuo3VFmjdSAl31ha7rM9lOkVuE5XcSwzWs7YFch4mH75JAOCMVpTdpXObF8/snyOzHtr93IuWlKn/AGVAqtLq0zHmR/rurKJYH5iKaSD2rru2fLyxVZ6Sk/vLUtw0hO5y2T3NM3Aj5QBUCADnmuh8JWekajeG11WWeGRz+6dXCq3H3Txwff8ACoq1VRg5vp2MYxlVly3+8xG4IqxZXL2twsiHA6Eeo9K9Vg8F6JDw1pLIf+mkpP8AKtBfDWjLC0a6bbKGUqSFyfwJrxpZ/h+kW/uO+nl1aDUk0mcTaXCzxK6HIIqwKxdRs5vDOstbTFmtJfmjc91z1+o6GtaKQOoIOc85r0YSjOKnB3TPdw2I9tG0tJLcnpO1IDS5qjpsMf6VEw9qlao2qWOw2ikzRSHY0TTTRRQAClFFFIBaaaKKQCUtFFICOT7tc74gAMQyM8j+dFFUtyZ/CznJgBK2B3qLufrRRXZHY+KrfEyTvQejfSiirf6GUdz23wTLJN4ZsHmdpHKkbmOTwa3Goor81xX8aXzPqqP8NHG/E9FOgwOVBZZxgkcjIOa5TQCTYR5JPJHP1oor67Kf90XzM6P++v0NZadRRXonqjGpjUUVLGMooopA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defRPr sz="3200">
                <a:solidFill>
                  <a:srgbClr val="604A7B"/>
                </a:solidFill>
                <a:latin typeface="Arial" panose="020B0604020202020204" pitchFamily="34" charset="0"/>
              </a:defRPr>
            </a:lvl1pPr>
            <a:lvl2pPr marL="742950" indent="-285750">
              <a:spcBef>
                <a:spcPct val="20000"/>
              </a:spcBef>
              <a:buFont typeface="Arial" panose="020B0604020202020204" pitchFamily="34" charset="0"/>
              <a:buChar char="–"/>
              <a:defRPr sz="2800">
                <a:solidFill>
                  <a:srgbClr val="604A7B"/>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rgbClr val="604A7B"/>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rgbClr val="604A7B"/>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rgbClr val="604A7B"/>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9pPr>
          </a:lstStyle>
          <a:p>
            <a:pPr>
              <a:spcBef>
                <a:spcPct val="0"/>
              </a:spcBef>
              <a:buFontTx/>
              <a:buNone/>
            </a:pPr>
            <a:endParaRPr lang="en-GB" altLang="en-US" sz="1800">
              <a:solidFill>
                <a:schemeClr val="tx1"/>
              </a:solidFill>
            </a:endParaRPr>
          </a:p>
        </p:txBody>
      </p:sp>
      <p:pic>
        <p:nvPicPr>
          <p:cNvPr id="17425"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5237261"/>
            <a:ext cx="1720131" cy="1720131"/>
          </a:xfrm>
          <a:prstGeom prst="rect">
            <a:avLst/>
          </a:prstGeom>
          <a:ln>
            <a:noFill/>
          </a:ln>
          <a:effectLst>
            <a:softEdge rad="112500"/>
          </a:effectLst>
          <a:extLst/>
        </p:spPr>
      </p:pic>
    </p:spTree>
    <p:extLst>
      <p:ext uri="{BB962C8B-B14F-4D97-AF65-F5344CB8AC3E}">
        <p14:creationId xmlns:p14="http://schemas.microsoft.com/office/powerpoint/2010/main" val="875905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6988"/>
            <a:ext cx="8147050" cy="1143001"/>
          </a:xfrm>
        </p:spPr>
        <p:txBody>
          <a:bodyPr/>
          <a:lstStyle/>
          <a:p>
            <a:pPr>
              <a:defRPr/>
            </a:pPr>
            <a:r>
              <a:rPr lang="en-GB" sz="3200" dirty="0" smtClean="0"/>
              <a:t>Determining costs</a:t>
            </a:r>
            <a:r>
              <a:rPr lang="en-GB" dirty="0" smtClean="0"/>
              <a:t> </a:t>
            </a:r>
            <a:r>
              <a:rPr lang="en-GB" sz="3200" dirty="0" smtClean="0"/>
              <a:t>starts with your SOW</a:t>
            </a:r>
            <a:endParaRPr lang="en-GB" sz="3200" b="1" dirty="0"/>
          </a:p>
        </p:txBody>
      </p:sp>
      <p:sp>
        <p:nvSpPr>
          <p:cNvPr id="3" name="Content Placeholder 2"/>
          <p:cNvSpPr>
            <a:spLocks noGrp="1"/>
          </p:cNvSpPr>
          <p:nvPr>
            <p:ph idx="1"/>
          </p:nvPr>
        </p:nvSpPr>
        <p:spPr>
          <a:xfrm>
            <a:off x="684213" y="1341438"/>
            <a:ext cx="2487612" cy="3513137"/>
          </a:xfrm>
        </p:spPr>
        <p:txBody>
          <a:bodyPr/>
          <a:lstStyle/>
          <a:p>
            <a:pPr marL="0" indent="0">
              <a:buFont typeface="+mj-lt"/>
              <a:buNone/>
              <a:defRPr/>
            </a:pPr>
            <a:r>
              <a:rPr lang="en-GB" sz="1600" b="1" dirty="0"/>
              <a:t>Year 7</a:t>
            </a:r>
            <a:endParaRPr lang="en-GB" sz="1600" dirty="0"/>
          </a:p>
          <a:p>
            <a:pPr marL="0" indent="0">
              <a:buFont typeface="+mj-lt"/>
              <a:buNone/>
              <a:defRPr/>
            </a:pPr>
            <a:r>
              <a:rPr lang="en-GB" sz="1600" b="1" dirty="0"/>
              <a:t>Baked beans on toast</a:t>
            </a:r>
            <a:endParaRPr lang="en-GB" sz="1600" dirty="0"/>
          </a:p>
          <a:p>
            <a:pPr marL="0" indent="0">
              <a:buFont typeface="+mj-lt"/>
              <a:buNone/>
              <a:defRPr/>
            </a:pPr>
            <a:r>
              <a:rPr lang="en-GB" sz="1600" b="1" dirty="0"/>
              <a:t>Fruit Fusion</a:t>
            </a:r>
            <a:endParaRPr lang="en-GB" sz="1600" dirty="0"/>
          </a:p>
          <a:p>
            <a:pPr marL="0" indent="0">
              <a:buFont typeface="+mj-lt"/>
              <a:buNone/>
              <a:defRPr/>
            </a:pPr>
            <a:r>
              <a:rPr lang="en-GB" sz="1600" b="1" dirty="0"/>
              <a:t>Ratatouille</a:t>
            </a:r>
            <a:endParaRPr lang="en-GB" sz="1600" dirty="0"/>
          </a:p>
          <a:p>
            <a:pPr marL="0" indent="0">
              <a:buFont typeface="+mj-lt"/>
              <a:buNone/>
              <a:defRPr/>
            </a:pPr>
            <a:r>
              <a:rPr lang="en-GB" sz="1600" b="1" dirty="0"/>
              <a:t>Bolognaise sauce</a:t>
            </a:r>
            <a:endParaRPr lang="en-GB" sz="1600" dirty="0"/>
          </a:p>
          <a:p>
            <a:pPr marL="0" indent="0">
              <a:buFont typeface="+mj-lt"/>
              <a:buNone/>
              <a:defRPr/>
            </a:pPr>
            <a:r>
              <a:rPr lang="en-GB" sz="1600" b="1" dirty="0"/>
              <a:t>Pizza</a:t>
            </a:r>
            <a:endParaRPr lang="en-GB" sz="1600" dirty="0"/>
          </a:p>
          <a:p>
            <a:pPr marL="0" indent="0">
              <a:buFont typeface="+mj-lt"/>
              <a:buNone/>
              <a:defRPr/>
            </a:pPr>
            <a:r>
              <a:rPr lang="en-GB" sz="1600" b="1" dirty="0" smtClean="0"/>
              <a:t>Vegetable Cous</a:t>
            </a:r>
            <a:r>
              <a:rPr lang="en-GB" sz="1600" b="1" dirty="0"/>
              <a:t>c</a:t>
            </a:r>
            <a:r>
              <a:rPr lang="en-GB" sz="1600" b="1" dirty="0" smtClean="0"/>
              <a:t>ous</a:t>
            </a:r>
            <a:endParaRPr lang="en-GB" sz="1600" dirty="0"/>
          </a:p>
          <a:p>
            <a:pPr marL="0" indent="0">
              <a:buFont typeface="+mj-lt"/>
              <a:buNone/>
              <a:defRPr/>
            </a:pPr>
            <a:r>
              <a:rPr lang="en-GB" sz="1600" b="1" dirty="0" smtClean="0"/>
              <a:t>Oaty Apple crumble</a:t>
            </a:r>
          </a:p>
          <a:p>
            <a:pPr marL="0" indent="0">
              <a:buFont typeface="+mj-lt"/>
              <a:buNone/>
              <a:defRPr/>
            </a:pPr>
            <a:r>
              <a:rPr lang="en-GB" sz="1600" b="1" dirty="0" smtClean="0"/>
              <a:t>Breakfast muffin</a:t>
            </a:r>
            <a:endParaRPr lang="en-GB" sz="1600" dirty="0"/>
          </a:p>
          <a:p>
            <a:pPr marL="0" indent="0">
              <a:buFont typeface="+mj-lt"/>
              <a:buNone/>
              <a:defRPr/>
            </a:pPr>
            <a:r>
              <a:rPr lang="en-GB" sz="1600" b="1" dirty="0"/>
              <a:t> </a:t>
            </a:r>
            <a:endParaRPr lang="en-GB" sz="1600" dirty="0"/>
          </a:p>
          <a:p>
            <a:pPr marL="0" indent="0">
              <a:buFont typeface="+mj-lt"/>
              <a:buNone/>
              <a:defRPr/>
            </a:pPr>
            <a:endParaRPr lang="en-GB" dirty="0"/>
          </a:p>
        </p:txBody>
      </p:sp>
      <p:sp>
        <p:nvSpPr>
          <p:cNvPr id="54276" name="Content Placeholder 2"/>
          <p:cNvSpPr txBox="1">
            <a:spLocks/>
          </p:cNvSpPr>
          <p:nvPr/>
        </p:nvSpPr>
        <p:spPr bwMode="auto">
          <a:xfrm>
            <a:off x="3452813" y="1341438"/>
            <a:ext cx="2487612"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defRPr sz="3200">
                <a:solidFill>
                  <a:srgbClr val="604A7B"/>
                </a:solidFill>
                <a:latin typeface="Arial" panose="020B0604020202020204" pitchFamily="34" charset="0"/>
              </a:defRPr>
            </a:lvl1pPr>
            <a:lvl2pPr marL="742950" indent="-285750">
              <a:spcBef>
                <a:spcPct val="20000"/>
              </a:spcBef>
              <a:buFont typeface="Arial" panose="020B0604020202020204" pitchFamily="34" charset="0"/>
              <a:buChar char="–"/>
              <a:defRPr sz="2800">
                <a:solidFill>
                  <a:srgbClr val="604A7B"/>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rgbClr val="604A7B"/>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rgbClr val="604A7B"/>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rgbClr val="604A7B"/>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9pPr>
          </a:lstStyle>
          <a:p>
            <a:pPr>
              <a:buFont typeface="+mj-lt"/>
              <a:buNone/>
            </a:pPr>
            <a:r>
              <a:rPr lang="en-GB" altLang="en-US" sz="1600" b="1"/>
              <a:t>Year 8</a:t>
            </a:r>
            <a:endParaRPr lang="en-GB" altLang="en-US" sz="1600"/>
          </a:p>
          <a:p>
            <a:pPr>
              <a:buFont typeface="+mj-lt"/>
              <a:buNone/>
            </a:pPr>
            <a:r>
              <a:rPr lang="en-GB" altLang="en-US" sz="1600" b="1"/>
              <a:t>Apple Pie</a:t>
            </a:r>
            <a:endParaRPr lang="en-GB" altLang="en-US" sz="1600"/>
          </a:p>
          <a:p>
            <a:pPr>
              <a:buFont typeface="+mj-lt"/>
              <a:buNone/>
            </a:pPr>
            <a:r>
              <a:rPr lang="en-GB" altLang="en-US" sz="1600" b="1"/>
              <a:t>Quiche</a:t>
            </a:r>
            <a:endParaRPr lang="en-GB" altLang="en-US" sz="1600"/>
          </a:p>
          <a:p>
            <a:pPr>
              <a:buFont typeface="+mj-lt"/>
              <a:buNone/>
            </a:pPr>
            <a:r>
              <a:rPr lang="en-GB" altLang="en-US" sz="1600" b="1"/>
              <a:t>Small cakes</a:t>
            </a:r>
          </a:p>
          <a:p>
            <a:pPr>
              <a:buFont typeface="+mj-lt"/>
              <a:buNone/>
            </a:pPr>
            <a:r>
              <a:rPr lang="en-GB" altLang="en-US" sz="1600" b="1"/>
              <a:t>Savoury Rice</a:t>
            </a:r>
            <a:endParaRPr lang="en-GB" altLang="en-US" sz="1600"/>
          </a:p>
          <a:p>
            <a:pPr>
              <a:buFont typeface="+mj-lt"/>
              <a:buNone/>
            </a:pPr>
            <a:r>
              <a:rPr lang="en-GB" altLang="en-US" sz="1600" b="1"/>
              <a:t>Lasagne</a:t>
            </a:r>
            <a:endParaRPr lang="en-GB" altLang="en-US" sz="1600"/>
          </a:p>
          <a:p>
            <a:pPr>
              <a:buFont typeface="+mj-lt"/>
              <a:buNone/>
            </a:pPr>
            <a:r>
              <a:rPr lang="en-GB" altLang="en-US" sz="1600" b="1"/>
              <a:t>Shepherds Pie</a:t>
            </a:r>
            <a:endParaRPr lang="en-GB" altLang="en-US" sz="1600"/>
          </a:p>
          <a:p>
            <a:pPr>
              <a:buFont typeface="+mj-lt"/>
              <a:buNone/>
            </a:pPr>
            <a:r>
              <a:rPr lang="en-GB" altLang="en-US" sz="1600" b="1"/>
              <a:t>Meatballs </a:t>
            </a:r>
            <a:endParaRPr lang="en-GB" altLang="en-US" sz="1600"/>
          </a:p>
          <a:p>
            <a:pPr>
              <a:buFont typeface="+mj-lt"/>
              <a:buNone/>
            </a:pPr>
            <a:r>
              <a:rPr lang="en-GB" altLang="en-US" sz="1600" b="1"/>
              <a:t>Chicken Curry – paste method</a:t>
            </a:r>
            <a:endParaRPr lang="en-GB" altLang="en-US" sz="1600"/>
          </a:p>
          <a:p>
            <a:pPr>
              <a:buFont typeface="+mj-lt"/>
              <a:buNone/>
            </a:pPr>
            <a:r>
              <a:rPr lang="en-GB" altLang="en-US" sz="1600" b="1"/>
              <a:t>Potato Curry  -  spice methods</a:t>
            </a:r>
            <a:endParaRPr lang="en-GB" altLang="en-US" sz="1600"/>
          </a:p>
          <a:p>
            <a:pPr>
              <a:buFont typeface="+mj-lt"/>
              <a:buNone/>
            </a:pPr>
            <a:r>
              <a:rPr lang="en-GB" altLang="en-US" sz="1600" b="1"/>
              <a:t>Tuna Pasta Bake </a:t>
            </a:r>
            <a:endParaRPr lang="en-GB" altLang="en-US" sz="1600"/>
          </a:p>
          <a:p>
            <a:pPr>
              <a:buFont typeface="+mj-lt"/>
              <a:buNone/>
            </a:pPr>
            <a:r>
              <a:rPr lang="en-GB" altLang="en-US" sz="1800" b="1"/>
              <a:t> </a:t>
            </a:r>
            <a:endParaRPr lang="en-GB" altLang="en-US" sz="1800"/>
          </a:p>
          <a:p>
            <a:pPr>
              <a:buFont typeface="+mj-lt"/>
              <a:buNone/>
            </a:pPr>
            <a:endParaRPr lang="en-GB" altLang="en-US" sz="2800"/>
          </a:p>
        </p:txBody>
      </p:sp>
      <p:sp>
        <p:nvSpPr>
          <p:cNvPr id="54277" name="Content Placeholder 2"/>
          <p:cNvSpPr txBox="1">
            <a:spLocks/>
          </p:cNvSpPr>
          <p:nvPr/>
        </p:nvSpPr>
        <p:spPr bwMode="auto">
          <a:xfrm>
            <a:off x="6115050" y="1341438"/>
            <a:ext cx="2489200"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defRPr sz="3200">
                <a:solidFill>
                  <a:srgbClr val="604A7B"/>
                </a:solidFill>
                <a:latin typeface="Arial" panose="020B0604020202020204" pitchFamily="34" charset="0"/>
              </a:defRPr>
            </a:lvl1pPr>
            <a:lvl2pPr marL="742950" indent="-285750">
              <a:spcBef>
                <a:spcPct val="20000"/>
              </a:spcBef>
              <a:buFont typeface="Arial" panose="020B0604020202020204" pitchFamily="34" charset="0"/>
              <a:buChar char="–"/>
              <a:defRPr sz="2800">
                <a:solidFill>
                  <a:srgbClr val="604A7B"/>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rgbClr val="604A7B"/>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rgbClr val="604A7B"/>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rgbClr val="604A7B"/>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9pPr>
          </a:lstStyle>
          <a:p>
            <a:pPr>
              <a:buFont typeface="+mj-lt"/>
              <a:buNone/>
            </a:pPr>
            <a:r>
              <a:rPr lang="en-GB" altLang="en-US" sz="1600" b="1"/>
              <a:t>Year 9</a:t>
            </a:r>
            <a:endParaRPr lang="en-GB" altLang="en-US" sz="1600"/>
          </a:p>
          <a:p>
            <a:pPr>
              <a:buFont typeface="+mj-lt"/>
              <a:buNone/>
            </a:pPr>
            <a:r>
              <a:rPr lang="en-GB" altLang="en-US" sz="1600" b="1"/>
              <a:t>Thai Green Curry</a:t>
            </a:r>
            <a:endParaRPr lang="en-GB" altLang="en-US" sz="1600"/>
          </a:p>
          <a:p>
            <a:pPr>
              <a:buFont typeface="+mj-lt"/>
              <a:buNone/>
            </a:pPr>
            <a:r>
              <a:rPr lang="en-GB" altLang="en-US" sz="1600" b="1"/>
              <a:t>Spanish omelette</a:t>
            </a:r>
            <a:endParaRPr lang="en-GB" altLang="en-US" sz="1600"/>
          </a:p>
          <a:p>
            <a:pPr>
              <a:buFont typeface="+mj-lt"/>
              <a:buNone/>
            </a:pPr>
            <a:r>
              <a:rPr lang="en-GB" altLang="en-US" sz="1600" b="1"/>
              <a:t>Sweet and sour chicken</a:t>
            </a:r>
            <a:endParaRPr lang="en-GB" altLang="en-US" sz="1600"/>
          </a:p>
          <a:p>
            <a:pPr>
              <a:buFont typeface="+mj-lt"/>
              <a:buNone/>
            </a:pPr>
            <a:r>
              <a:rPr lang="en-GB" altLang="en-US" sz="1600" b="1"/>
              <a:t>Pea and bacon risotto</a:t>
            </a:r>
          </a:p>
          <a:p>
            <a:pPr>
              <a:buFont typeface="+mj-lt"/>
              <a:buNone/>
            </a:pPr>
            <a:r>
              <a:rPr lang="en-GB" altLang="en-US" sz="1600" b="1"/>
              <a:t>Samosa</a:t>
            </a:r>
            <a:endParaRPr lang="en-GB" altLang="en-US" sz="1600"/>
          </a:p>
          <a:p>
            <a:pPr>
              <a:buFont typeface="+mj-lt"/>
              <a:buNone/>
            </a:pPr>
            <a:r>
              <a:rPr lang="en-GB" altLang="en-US" sz="1600" b="1"/>
              <a:t>Stir Fry – Chow Mein</a:t>
            </a:r>
            <a:endParaRPr lang="en-GB" altLang="en-US" sz="1600"/>
          </a:p>
          <a:p>
            <a:pPr>
              <a:buFont typeface="+mj-lt"/>
              <a:buNone/>
            </a:pPr>
            <a:r>
              <a:rPr lang="en-GB" altLang="en-US" sz="1600" b="1"/>
              <a:t>Breaded Chicken.</a:t>
            </a:r>
            <a:endParaRPr lang="en-GB" altLang="en-US" sz="1600"/>
          </a:p>
          <a:p>
            <a:pPr>
              <a:buFont typeface="+mj-lt"/>
              <a:buNone/>
            </a:pPr>
            <a:r>
              <a:rPr lang="en-GB" altLang="en-US" sz="1800" b="1"/>
              <a:t> </a:t>
            </a:r>
            <a:endParaRPr lang="en-GB" altLang="en-US" sz="1800"/>
          </a:p>
          <a:p>
            <a:pPr>
              <a:buFont typeface="+mj-lt"/>
              <a:buNone/>
            </a:pPr>
            <a:endParaRPr lang="en-GB" altLang="en-US" sz="2800"/>
          </a:p>
        </p:txBody>
      </p:sp>
      <p:pic>
        <p:nvPicPr>
          <p:cNvPr id="18438" name="Picture 6" descr="C:\Users\Jenny\AppData\Local\Microsoft\Windows\Temporary Internet Files\Content.IE5\9561G4A3\fruit_salad[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81664" y="4221088"/>
            <a:ext cx="1812145" cy="1368152"/>
          </a:xfrm>
          <a:prstGeom prst="rect">
            <a:avLst/>
          </a:prstGeom>
          <a:ln>
            <a:noFill/>
          </a:ln>
          <a:effectLst>
            <a:softEdge rad="112500"/>
          </a:effectLst>
          <a:extLst/>
        </p:spPr>
      </p:pic>
      <p:pic>
        <p:nvPicPr>
          <p:cNvPr id="10" name="Picture 9" descr="S:\Shared\BNF Photographs\Food images\Food images\Dishes and meals\Lasagn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9881" y="5256584"/>
            <a:ext cx="1846215" cy="1196752"/>
          </a:xfrm>
          <a:prstGeom prst="rect">
            <a:avLst/>
          </a:prstGeom>
          <a:ln>
            <a:noFill/>
          </a:ln>
          <a:effectLst>
            <a:softEdge rad="112500"/>
          </a:effectLst>
        </p:spPr>
      </p:pic>
      <p:pic>
        <p:nvPicPr>
          <p:cNvPr id="12" name="Picture 11" descr="S:\Shared\BNF Photographs\Food images\Food images\Dishes and meals\iStock_000000270541Medium.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2016" y="4221088"/>
            <a:ext cx="1781194" cy="1152128"/>
          </a:xfrm>
          <a:prstGeom prst="rect">
            <a:avLst/>
          </a:prstGeom>
          <a:ln>
            <a:noFill/>
          </a:ln>
          <a:effectLst>
            <a:softEdge rad="112500"/>
          </a:effectLst>
        </p:spPr>
      </p:pic>
    </p:spTree>
    <p:extLst>
      <p:ext uri="{BB962C8B-B14F-4D97-AF65-F5344CB8AC3E}">
        <p14:creationId xmlns:p14="http://schemas.microsoft.com/office/powerpoint/2010/main" val="31735377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419100"/>
            <a:ext cx="8147050" cy="561975"/>
          </a:xfrm>
        </p:spPr>
        <p:txBody>
          <a:bodyPr>
            <a:normAutofit fontScale="90000"/>
          </a:bodyPr>
          <a:lstStyle/>
          <a:p>
            <a:pPr>
              <a:defRPr/>
            </a:pPr>
            <a:r>
              <a:rPr lang="en-GB" sz="3200" dirty="0" smtClean="0"/>
              <a:t>Cost your </a:t>
            </a:r>
            <a:r>
              <a:rPr lang="en-GB" sz="3200" dirty="0"/>
              <a:t>s</a:t>
            </a:r>
            <a:r>
              <a:rPr lang="en-GB" sz="3200" dirty="0" smtClean="0"/>
              <a:t>cheme…..</a:t>
            </a:r>
            <a:endParaRPr lang="en-GB" sz="3200" dirty="0"/>
          </a:p>
        </p:txBody>
      </p:sp>
      <p:sp>
        <p:nvSpPr>
          <p:cNvPr id="3" name="Content Placeholder 2"/>
          <p:cNvSpPr>
            <a:spLocks noGrp="1"/>
          </p:cNvSpPr>
          <p:nvPr>
            <p:ph idx="1"/>
          </p:nvPr>
        </p:nvSpPr>
        <p:spPr>
          <a:xfrm>
            <a:off x="500063" y="1500188"/>
            <a:ext cx="8229600" cy="2720975"/>
          </a:xfrm>
        </p:spPr>
        <p:txBody>
          <a:bodyPr/>
          <a:lstStyle/>
          <a:p>
            <a:pPr>
              <a:defRPr/>
            </a:pPr>
            <a:r>
              <a:rPr lang="en-GB" dirty="0"/>
              <a:t>Set up a </a:t>
            </a:r>
            <a:r>
              <a:rPr lang="en-GB" dirty="0" smtClean="0"/>
              <a:t>spreadsheet of core ingredients</a:t>
            </a:r>
          </a:p>
          <a:p>
            <a:pPr>
              <a:defRPr/>
            </a:pPr>
            <a:r>
              <a:rPr lang="en-GB" dirty="0" smtClean="0"/>
              <a:t>Link to recipes to identify costs</a:t>
            </a:r>
          </a:p>
          <a:p>
            <a:pPr>
              <a:defRPr/>
            </a:pPr>
            <a:r>
              <a:rPr lang="en-GB" dirty="0" smtClean="0"/>
              <a:t>Summarise overall cost per scheme</a:t>
            </a:r>
          </a:p>
          <a:p>
            <a:pPr>
              <a:defRPr/>
            </a:pPr>
            <a:r>
              <a:rPr lang="en-GB" dirty="0" smtClean="0"/>
              <a:t>Identify pupil contribution if any</a:t>
            </a:r>
          </a:p>
          <a:p>
            <a:pPr>
              <a:defRPr/>
            </a:pPr>
            <a:r>
              <a:rPr lang="en-GB" dirty="0" smtClean="0"/>
              <a:t>Produce shopping lists</a:t>
            </a:r>
            <a:endParaRPr lang="en-GB" dirty="0"/>
          </a:p>
        </p:txBody>
      </p:sp>
      <p:pic>
        <p:nvPicPr>
          <p:cNvPr id="55300" name="Picture 7" descr="C:\Users\Jenny\AppData\Local\Microsoft\Windows\Temporary Internet Files\Content.IE5\5NSLD53D\5280763103_b589977415_z[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4386263"/>
            <a:ext cx="4002087"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7243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74638"/>
            <a:ext cx="8147050" cy="490537"/>
          </a:xfrm>
        </p:spPr>
        <p:txBody>
          <a:bodyPr>
            <a:normAutofit fontScale="90000"/>
          </a:bodyPr>
          <a:lstStyle/>
          <a:p>
            <a:pPr>
              <a:defRPr/>
            </a:pPr>
            <a:r>
              <a:rPr lang="en-GB" sz="3200" dirty="0" smtClean="0"/>
              <a:t>Write to parents / guardian…….</a:t>
            </a:r>
            <a:endParaRPr lang="en-GB" sz="3200" dirty="0"/>
          </a:p>
        </p:txBody>
      </p:sp>
      <p:pic>
        <p:nvPicPr>
          <p:cNvPr id="56323"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411413" y="1125538"/>
            <a:ext cx="3997325" cy="4175125"/>
          </a:xfrm>
        </p:spPr>
      </p:pic>
    </p:spTree>
    <p:extLst>
      <p:ext uri="{BB962C8B-B14F-4D97-AF65-F5344CB8AC3E}">
        <p14:creationId xmlns:p14="http://schemas.microsoft.com/office/powerpoint/2010/main" val="6205510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74638"/>
            <a:ext cx="8147050" cy="1143000"/>
          </a:xfrm>
        </p:spPr>
        <p:txBody>
          <a:bodyPr/>
          <a:lstStyle/>
          <a:p>
            <a:pPr>
              <a:defRPr/>
            </a:pPr>
            <a:r>
              <a:rPr lang="en-GB" dirty="0" smtClean="0"/>
              <a:t>Logistics - ingredients</a:t>
            </a:r>
            <a:endParaRPr lang="en-GB" dirty="0"/>
          </a:p>
        </p:txBody>
      </p:sp>
      <p:sp>
        <p:nvSpPr>
          <p:cNvPr id="3" name="Content Placeholder 2"/>
          <p:cNvSpPr>
            <a:spLocks noGrp="1"/>
          </p:cNvSpPr>
          <p:nvPr>
            <p:ph idx="1"/>
          </p:nvPr>
        </p:nvSpPr>
        <p:spPr>
          <a:xfrm>
            <a:off x="500063" y="1500188"/>
            <a:ext cx="8229600" cy="4525962"/>
          </a:xfrm>
        </p:spPr>
        <p:txBody>
          <a:bodyPr/>
          <a:lstStyle/>
          <a:p>
            <a:pPr marL="457200" indent="-457200">
              <a:buFont typeface="Arial" panose="020B0604020202020204" pitchFamily="34" charset="0"/>
              <a:buChar char="•"/>
              <a:defRPr/>
            </a:pPr>
            <a:r>
              <a:rPr lang="en-GB" dirty="0" smtClean="0"/>
              <a:t>Technician shops locally</a:t>
            </a:r>
          </a:p>
          <a:p>
            <a:pPr marL="457200" indent="-457200">
              <a:buFont typeface="Arial" panose="020B0604020202020204" pitchFamily="34" charset="0"/>
              <a:buChar char="•"/>
              <a:defRPr/>
            </a:pPr>
            <a:r>
              <a:rPr lang="en-GB" dirty="0" smtClean="0"/>
              <a:t>Order through canteen</a:t>
            </a:r>
          </a:p>
          <a:p>
            <a:pPr marL="457200" indent="-457200">
              <a:buFont typeface="Arial" panose="020B0604020202020204" pitchFamily="34" charset="0"/>
              <a:buChar char="•"/>
              <a:defRPr/>
            </a:pPr>
            <a:r>
              <a:rPr lang="en-GB" dirty="0" smtClean="0"/>
              <a:t>Supermarket delivery</a:t>
            </a:r>
          </a:p>
          <a:p>
            <a:pPr marL="457200" indent="-457200">
              <a:buFont typeface="Arial" panose="020B0604020202020204" pitchFamily="34" charset="0"/>
              <a:buChar char="•"/>
              <a:defRPr/>
            </a:pPr>
            <a:r>
              <a:rPr lang="en-GB" dirty="0" smtClean="0"/>
              <a:t>Cash and carry delivery</a:t>
            </a:r>
          </a:p>
          <a:p>
            <a:pPr marL="457200" indent="-457200">
              <a:buFont typeface="Arial" panose="020B0604020202020204" pitchFamily="34" charset="0"/>
              <a:buChar char="•"/>
              <a:defRPr/>
            </a:pPr>
            <a:endParaRPr lang="en-GB" sz="3600" dirty="0" smtClean="0"/>
          </a:p>
          <a:p>
            <a:pPr marL="0" indent="0">
              <a:buFont typeface="+mj-lt"/>
              <a:buNone/>
              <a:defRPr/>
            </a:pPr>
            <a:endParaRPr lang="en-GB" dirty="0"/>
          </a:p>
        </p:txBody>
      </p:sp>
      <p:pic>
        <p:nvPicPr>
          <p:cNvPr id="21523" name="Picture 19" descr="C:\Users\Jenny\AppData\Local\Microsoft\Windows\Temporary Internet Files\Content.IE5\3CRAGHNG\healthy-grocery-shopping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3861048"/>
            <a:ext cx="5177676" cy="2709651"/>
          </a:xfrm>
          <a:prstGeom prst="rect">
            <a:avLst/>
          </a:prstGeom>
          <a:ln>
            <a:noFill/>
          </a:ln>
          <a:effectLst>
            <a:softEdge rad="112500"/>
          </a:effectLst>
          <a:extLst/>
        </p:spPr>
      </p:pic>
    </p:spTree>
    <p:extLst>
      <p:ext uri="{BB962C8B-B14F-4D97-AF65-F5344CB8AC3E}">
        <p14:creationId xmlns:p14="http://schemas.microsoft.com/office/powerpoint/2010/main" val="16301032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74638"/>
            <a:ext cx="8147050" cy="1143000"/>
          </a:xfrm>
        </p:spPr>
        <p:txBody>
          <a:bodyPr/>
          <a:lstStyle/>
          <a:p>
            <a:pPr>
              <a:defRPr/>
            </a:pPr>
            <a:r>
              <a:rPr lang="en-GB" dirty="0" smtClean="0"/>
              <a:t>Considerations……</a:t>
            </a:r>
            <a:endParaRPr lang="en-GB" dirty="0"/>
          </a:p>
        </p:txBody>
      </p:sp>
      <p:sp>
        <p:nvSpPr>
          <p:cNvPr id="3" name="Content Placeholder 2"/>
          <p:cNvSpPr>
            <a:spLocks noGrp="1"/>
          </p:cNvSpPr>
          <p:nvPr>
            <p:ph idx="1"/>
          </p:nvPr>
        </p:nvSpPr>
        <p:spPr>
          <a:xfrm>
            <a:off x="468313" y="1700213"/>
            <a:ext cx="3671887" cy="2592387"/>
          </a:xfrm>
        </p:spPr>
        <p:txBody>
          <a:bodyPr/>
          <a:lstStyle/>
          <a:p>
            <a:pPr marL="0" indent="0">
              <a:buFont typeface="+mj-lt"/>
              <a:buNone/>
              <a:defRPr/>
            </a:pPr>
            <a:r>
              <a:rPr lang="en-GB" dirty="0" smtClean="0"/>
              <a:t>Adequate storage:</a:t>
            </a:r>
          </a:p>
          <a:p>
            <a:pPr marL="457200" indent="-457200">
              <a:buFont typeface="Arial" panose="020B0604020202020204" pitchFamily="34" charset="0"/>
              <a:buChar char="•"/>
              <a:defRPr/>
            </a:pPr>
            <a:r>
              <a:rPr lang="en-GB" dirty="0" smtClean="0"/>
              <a:t>Ambient </a:t>
            </a:r>
          </a:p>
          <a:p>
            <a:pPr marL="457200" indent="-457200">
              <a:buFont typeface="Arial" panose="020B0604020202020204" pitchFamily="34" charset="0"/>
              <a:buChar char="•"/>
              <a:defRPr/>
            </a:pPr>
            <a:r>
              <a:rPr lang="en-GB" dirty="0" smtClean="0"/>
              <a:t>Chilled</a:t>
            </a:r>
          </a:p>
          <a:p>
            <a:pPr marL="457200" indent="-457200">
              <a:buFont typeface="Arial" panose="020B0604020202020204" pitchFamily="34" charset="0"/>
              <a:buChar char="•"/>
              <a:defRPr/>
            </a:pPr>
            <a:r>
              <a:rPr lang="en-GB" dirty="0" smtClean="0"/>
              <a:t>Frozen</a:t>
            </a:r>
          </a:p>
          <a:p>
            <a:pPr marL="0" indent="0">
              <a:buFont typeface="+mj-lt"/>
              <a:buNone/>
              <a:defRPr/>
            </a:pPr>
            <a:endParaRPr lang="en-GB" dirty="0" smtClean="0"/>
          </a:p>
        </p:txBody>
      </p:sp>
      <p:sp>
        <p:nvSpPr>
          <p:cNvPr id="4" name="Content Placeholder 2"/>
          <p:cNvSpPr txBox="1">
            <a:spLocks/>
          </p:cNvSpPr>
          <p:nvPr/>
        </p:nvSpPr>
        <p:spPr bwMode="auto">
          <a:xfrm>
            <a:off x="4244975" y="1700213"/>
            <a:ext cx="4719638" cy="2882900"/>
          </a:xfrm>
          <a:prstGeom prst="rect">
            <a:avLst/>
          </a:prstGeom>
          <a:noFill/>
          <a:ln>
            <a:noFill/>
          </a:ln>
          <a:extLst/>
        </p:spPr>
        <p:txBody>
          <a:bodyPr/>
          <a:lstStyle>
            <a:lvl1pPr marL="514350" indent="-514350" algn="l" rtl="0" eaLnBrk="0" fontAlgn="base" hangingPunct="0">
              <a:spcBef>
                <a:spcPct val="20000"/>
              </a:spcBef>
              <a:spcAft>
                <a:spcPct val="0"/>
              </a:spcAft>
              <a:buFont typeface="+mj-lt"/>
              <a:buAutoNum type="arabicPeriod"/>
              <a:defRPr sz="2800" kern="1200">
                <a:solidFill>
                  <a:schemeClr val="accent4">
                    <a:lumMod val="75000"/>
                  </a:schemeClr>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accent4">
                    <a:lumMod val="75000"/>
                  </a:schemeClr>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accent4">
                    <a:lumMod val="75000"/>
                  </a:schemeClr>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accent4">
                    <a:lumMod val="75000"/>
                  </a:schemeClr>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accent4">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mj-lt"/>
              <a:buNone/>
              <a:defRPr/>
            </a:pPr>
            <a:r>
              <a:rPr lang="en-GB" dirty="0" smtClean="0"/>
              <a:t>Technician support:</a:t>
            </a:r>
          </a:p>
          <a:p>
            <a:pPr marL="457200" indent="-457200">
              <a:buFont typeface="Arial" panose="020B0604020202020204" pitchFamily="34" charset="0"/>
              <a:buChar char="•"/>
              <a:defRPr/>
            </a:pPr>
            <a:r>
              <a:rPr lang="en-GB" dirty="0" smtClean="0"/>
              <a:t>Weighing and measuring </a:t>
            </a:r>
          </a:p>
          <a:p>
            <a:pPr marL="457200" indent="-457200">
              <a:buFont typeface="Arial" panose="020B0604020202020204" pitchFamily="34" charset="0"/>
              <a:buChar char="•"/>
              <a:defRPr/>
            </a:pPr>
            <a:r>
              <a:rPr lang="en-GB" dirty="0" smtClean="0"/>
              <a:t>Set up time</a:t>
            </a:r>
          </a:p>
          <a:p>
            <a:pPr marL="457200" indent="-457200">
              <a:buFont typeface="Arial" panose="020B0604020202020204" pitchFamily="34" charset="0"/>
              <a:buChar char="•"/>
              <a:defRPr/>
            </a:pPr>
            <a:r>
              <a:rPr lang="en-GB" dirty="0" smtClean="0"/>
              <a:t>Food safety management</a:t>
            </a:r>
          </a:p>
          <a:p>
            <a:pPr marL="457200" indent="-457200">
              <a:buFont typeface="Arial" panose="020B0604020202020204" pitchFamily="34" charset="0"/>
              <a:buChar char="•"/>
              <a:defRPr/>
            </a:pPr>
            <a:r>
              <a:rPr lang="en-GB" dirty="0"/>
              <a:t>Stock control </a:t>
            </a:r>
          </a:p>
          <a:p>
            <a:pPr marL="0" indent="0">
              <a:buFont typeface="+mj-lt"/>
              <a:buNone/>
              <a:defRPr/>
            </a:pPr>
            <a:endParaRPr lang="en-GB" dirty="0" smtClean="0"/>
          </a:p>
          <a:p>
            <a:pPr marL="0" indent="0">
              <a:buFont typeface="+mj-lt"/>
              <a:buNone/>
              <a:defRPr/>
            </a:pPr>
            <a:endParaRPr lang="en-GB" dirty="0" smtClean="0"/>
          </a:p>
        </p:txBody>
      </p:sp>
      <p:pic>
        <p:nvPicPr>
          <p:cNvPr id="22534" name="Picture 6" descr="C:\Users\Jenny\AppData\Local\Microsoft\Windows\Temporary Internet Files\Content.IE5\3CRAGHNG\5710363066_1c60f1fe69_z[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4809379"/>
            <a:ext cx="2550463" cy="1916832"/>
          </a:xfrm>
          <a:prstGeom prst="rect">
            <a:avLst/>
          </a:prstGeom>
          <a:ln>
            <a:noFill/>
          </a:ln>
          <a:effectLst>
            <a:softEdge rad="112500"/>
          </a:effectLst>
          <a:extLst/>
        </p:spPr>
      </p:pic>
      <p:pic>
        <p:nvPicPr>
          <p:cNvPr id="22538" name="Picture 10" descr="C:\Users\Jenny\AppData\Local\Microsoft\Windows\Temporary Internet Files\Content.IE5\UX9W2VAC\5414791106_f1a7bb4eb5_z[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3073" y="4937052"/>
            <a:ext cx="2215315" cy="1661486"/>
          </a:xfrm>
          <a:prstGeom prst="rect">
            <a:avLst/>
          </a:prstGeom>
          <a:ln>
            <a:noFill/>
          </a:ln>
          <a:effectLst>
            <a:softEdge rad="112500"/>
          </a:effectLst>
          <a:extLst/>
        </p:spPr>
      </p:pic>
    </p:spTree>
    <p:extLst>
      <p:ext uri="{BB962C8B-B14F-4D97-AF65-F5344CB8AC3E}">
        <p14:creationId xmlns:p14="http://schemas.microsoft.com/office/powerpoint/2010/main" val="13455847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74638"/>
            <a:ext cx="8147050" cy="1143000"/>
          </a:xfrm>
        </p:spPr>
        <p:txBody>
          <a:bodyPr>
            <a:normAutofit fontScale="90000"/>
          </a:bodyPr>
          <a:lstStyle/>
          <a:p>
            <a:pPr>
              <a:defRPr/>
            </a:pPr>
            <a:r>
              <a:rPr lang="en-GB" dirty="0" smtClean="0"/>
              <a:t>How to get started : approach the Head Teacher</a:t>
            </a:r>
            <a:endParaRPr lang="en-GB" dirty="0"/>
          </a:p>
        </p:txBody>
      </p:sp>
      <p:sp>
        <p:nvSpPr>
          <p:cNvPr id="3" name="Content Placeholder 2"/>
          <p:cNvSpPr>
            <a:spLocks noGrp="1"/>
          </p:cNvSpPr>
          <p:nvPr>
            <p:ph idx="1"/>
          </p:nvPr>
        </p:nvSpPr>
        <p:spPr>
          <a:xfrm>
            <a:off x="500063" y="1500188"/>
            <a:ext cx="8229600" cy="4525962"/>
          </a:xfrm>
        </p:spPr>
        <p:txBody>
          <a:bodyPr/>
          <a:lstStyle/>
          <a:p>
            <a:pPr marL="457200" indent="-457200">
              <a:buFont typeface="Arial" panose="020B0604020202020204" pitchFamily="34" charset="0"/>
              <a:buChar char="•"/>
              <a:defRPr/>
            </a:pPr>
            <a:r>
              <a:rPr lang="en-GB" dirty="0"/>
              <a:t>I</a:t>
            </a:r>
            <a:r>
              <a:rPr lang="en-GB" dirty="0" smtClean="0"/>
              <a:t>dentify an appropriate ingredients policy</a:t>
            </a:r>
          </a:p>
          <a:p>
            <a:pPr marL="457200" indent="-457200">
              <a:buFont typeface="Arial" panose="020B0604020202020204" pitchFamily="34" charset="0"/>
              <a:buChar char="•"/>
              <a:defRPr/>
            </a:pPr>
            <a:r>
              <a:rPr lang="en-GB" dirty="0" smtClean="0"/>
              <a:t>Identify the benefits to teaching and learning</a:t>
            </a:r>
          </a:p>
          <a:p>
            <a:pPr marL="457200" indent="-457200">
              <a:buFont typeface="Arial" panose="020B0604020202020204" pitchFamily="34" charset="0"/>
              <a:buChar char="•"/>
              <a:defRPr/>
            </a:pPr>
            <a:r>
              <a:rPr lang="en-GB" dirty="0" smtClean="0"/>
              <a:t>Identify different system options</a:t>
            </a:r>
          </a:p>
          <a:p>
            <a:pPr marL="457200" indent="-457200">
              <a:buFont typeface="Arial" panose="020B0604020202020204" pitchFamily="34" charset="0"/>
              <a:buChar char="•"/>
              <a:defRPr/>
            </a:pPr>
            <a:r>
              <a:rPr lang="en-GB" dirty="0" smtClean="0"/>
              <a:t>Discuss costs involved</a:t>
            </a:r>
          </a:p>
          <a:p>
            <a:pPr marL="457200" indent="-457200">
              <a:buFont typeface="Arial" panose="020B0604020202020204" pitchFamily="34" charset="0"/>
              <a:buChar char="•"/>
              <a:defRPr/>
            </a:pPr>
            <a:r>
              <a:rPr lang="en-GB" dirty="0" smtClean="0"/>
              <a:t>Determine material needs to run system</a:t>
            </a:r>
          </a:p>
          <a:p>
            <a:pPr marL="457200" indent="-457200">
              <a:buFont typeface="Arial" panose="020B0604020202020204" pitchFamily="34" charset="0"/>
              <a:buChar char="•"/>
              <a:defRPr/>
            </a:pPr>
            <a:r>
              <a:rPr lang="en-GB" dirty="0" smtClean="0"/>
              <a:t>Focus on positive effects to pupils learning and progress</a:t>
            </a:r>
          </a:p>
          <a:p>
            <a:pPr marL="0" indent="0">
              <a:buFont typeface="+mj-lt"/>
              <a:buNone/>
              <a:defRPr/>
            </a:pPr>
            <a:endParaRPr lang="en-GB" dirty="0"/>
          </a:p>
        </p:txBody>
      </p:sp>
      <p:pic>
        <p:nvPicPr>
          <p:cNvPr id="23565" name="Picture 13" descr="C:\Users\Jenny\AppData\Local\Microsoft\Windows\Temporary Internet Files\Content.IE5\VD12P0MO\7849430718_44d805b4e5_z[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8654" y="5162212"/>
            <a:ext cx="2591378" cy="1724886"/>
          </a:xfrm>
          <a:prstGeom prst="rect">
            <a:avLst/>
          </a:prstGeom>
          <a:ln>
            <a:noFill/>
          </a:ln>
          <a:effectLst>
            <a:softEdge rad="112500"/>
          </a:effectLst>
          <a:extLst/>
        </p:spPr>
      </p:pic>
      <p:sp>
        <p:nvSpPr>
          <p:cNvPr id="59397" name="AutoShape 28" descr="data:image/jpeg;base64,/9j/4AAQSkZJRgABAQAAAQABAAD/4gJESUNDX1BST0ZJTEUAAQEAAAI0AAAAAAAAAABtbnRyUkdCIFhZWiAH3gAGAAQAEQArADhhY3NwAAAAAAAAAAAAAAAAAAAAAAAAAAEAAAAAAAAAAAAA9tYAAQAAAADTLQAAAAAAAAAAAAAAAAAAAAAAAAAAAAAAAAAAAAAAAAAAAAAAAAAAAAAAAAAAAAAAAAAAAApkZXNjAAAA/AAAAHlia3B0AAABeAAAABR3dHB0AAABjAAAABRjcHJ0AAABoAAAABVyWFlaAAABuAAAABRnWFlaAAABzAAAABRiWFlaAAAB4AAAABRyVFJDAAAB9AAAAEBnVFJDAAAB9AAAAEBiVFJDAAAB9AAAAEBkZXNjAAAAAAAAAB9zUkdCIElFQzYxOTY2LTItMSBibGFjayBzY2FsZWQAAAAAAAAAAAAAAAAAAAAAAAAAAAAAAAAAAAAAAAAAAAAAAAAAAAAAAAAAAAAAAAAAAAAAAAAAAAAAAAAAAAAAAAAAAAAAAAAAAAAAAAAAAAAAWFlaIAAAAAAAAAMWAAADMwAAAqRYWVogAAAAAAAA9tYAAQAAAADTLXRleHQAAAAARHJvcGJveCwgSW5jLgAAAFhZWiAAAAAAAABvogAAOPUAAAOQWFlaIAAAAAAAAGKZAAC3hQAAGNpYWVogAAAAAAAAJKAAAA+EAAC2z2N1cnYAAAAAAAAAGgAAAMUBzANiBZMIawv2EEAVURs0IfEpkDIYO5JGBVF2Xe1rcHoFibKafKxpv37Twek3////2wBDAAYEBQYFBAYGBQYHBwYIChAKCgkJChQODwwQFxQYGBcUFhYaHSUfGhsjHBYWICwgIyYnKSopGR8tMC0oMCUoKSj/2wBDAQcHBwoIChMKChMoGhYaKCgoKCgoKCgoKCgoKCgoKCgoKCgoKCgoKCgoKCgoKCgoKCgoKCgoKCgoKCgoKCgoKCj/wAARCACyAL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Z1aVd29GBHrWFcXH71XPzEHCj1PalmaQRFVbI/umq1gDLPvkGBHwAfWvPOiO50GkxbG8yUh5T1J6D2rfSTOKwLV8YNaySAgVJvEvK/Spd4qirdKk83tRYouhhtyeKbbTK+p/MqtGUBKno2M5B9iBiqOoTGLTpJF6jH86XRR5j22eWOc+4JNVHRmUiTU/C8unXF1Hp4RoXDeSM4YKQcZHf61SstRhhWK2mDm6QBWUL0xx/SvR57UXmlWkwJ3mJWDepAwf5Vz82hJq6D7XaPKy8rKo2up9m/oeKqcG3dExceqM+K5t7q2WWKVShyOuCCOxrmfEeux29xPpjO0HnQqVuI2wVJPfHbgdKNRtotGvJtLlmFxADu3IgDBickE+vY4rnNb060iuFky/klQgIcblGc8GueVW3xG8aEpP3Ub1342t7OOYTX3lXxmW4UOmEjweqEZLAjjn1zSXvxItdWsLrTktr7UWnjCxLFDsCP13Enk81yt7Ytawi7RYLixUbjBI25gB/L6iut8KXOlXcKy6dEsM6AFoz95fTB7j3p05QlqgnSnTafVHG316+lyomqW1xaGRQ6mSM4YdM5qI6vYSvlbmJf944NP8Ajfq2ox6tpUoumSAQmNmADEfPnJB471ufCK90+40jUZNTt4752mRVaW3RuAp6cVo8LGXvXPVp57Uj7s43ZgJeW0mQs0RB/wBsU1djN8rq30Ir027s/DM/3/D1k3/bJV/lWXceGfC80TsugRIQM/u5nBP4A1m8KujOuOeQfxQKXhjxLa2lqLbVPNVoziOVE3gr6HHQitHVdY8K65bmC8ubuF1DGOUW7Ag4/kfeuBu/DVpAshU3ls53FVR2O30XPfAB71QHh/VHt2nsr2eRQeBvySOxA7itI8yVjjn9W5/ax5l6GrbeIIVQW8Fo1w64VnlGevFXj4nW1ddwjUody7QAQfrXGnTPESthA0ilvTZ/MVHcabcwlZL6Jpl9FJwp9D3pKnJ9TDEVaH/LtfgdufHsZJJ2Z/3BRXAGG2z/AKiIe3zf40U/ZPucftY9j049Ceoqrb4E8jKc57elRXUUzEhHIB60afbmAMDyzNuJ/Cq2ORbm5btwK0onzisqDqKvw8VNjoiaSHIp4qvCSatRjOMUDM3xHIV06KIZzJJ+gGal8NyMJ4y2cIKbr8xiNsgjLgqzfqMUyAyQWE05GwrGxH5VaWpi2er+FLmWbQrHcoQeWMEjkjsfyrR1aU2thPPK2FjjZgzHABxxWfoo+zaXYRMeUgQH/vkVy3xH1KWXw7eW8IaSWfbH5a5Y4JGePpWz2M09TyTUbe7i1JrfdLLhtzy8Ebv4skcdamn0+9ZbWXy2FmQDI4YArjuM+vaqum+EPEc99d/ZtPvVt5ZjIN2YlywBPXHcnmvP59US01y6SQvcgS7dofAXHBA9eQea5vq6Z1/WZXTXQ9KmtIzaKsMsMcJJVo5bhSxHfjvVvwhFbW19fPFIhyqgIjAhBnoPbgVwGgppd54lmXXb2TTo2RfLeOITA4PTqMcZ55r22x0jwpoXhaXUxf3N9bmUJ+7ZUZ5OgjwOn9BzTjQUDOVeUvelqYmt6vawh7SRYmaTZKDIMgBdwI/UGs5NetY3VI4gkTAMMAAcj+dWLPxR4Nk12OLXPDKhAfLNw07TGPnqy8ZHPOK94sdG02BEeysLJFKgo0cS8jtg4+laJGaqpu54vbPJdgPbQTOv+zGxH8qnleW2UmaGWPH95CP517j5D4wDgemapXljcSIfLO4+maSikX7VHz7rl55lsjKxARjvI7Ke/wCBwa5670ia4cXNrq8Nudu3YGG0+hxXqXxB+H1t4ltz5NzNo2qoCFmhysUh9JYx/wChLg/WvmTxfo/ivwfqf2LVo5oieYpVbfFMo/iRuhH6juBS9lzao2hilFWaPUYjdadKnm6pDdDYMhcjDe1SXN7ZalEY7mTaxH31OCK8g0TWrzUL0QXD/LtJLKSDx0rpmt5Fu1hV5SWOBgZNJ0ZJ3KeIhLSx1v8AYNt/z+/+QxRWUujSbRu1RQ2OcwvRT5Kncy9pS7HXSHFNtsEZ96ivZNkbEdcVLpy/uIyTyRmhnPHc0YFyQavwjpVSEYxVuPipN0W4h0q5b9aoRn2q5btlgKBtkl2qvKm5QSBVHVVM0UdsgG6eRIwPXLAVbunAuB9KNIj+067bvjMdsDK31xhf1z+VapGD3O/mfYrBfugYFZ1jPbJrkcIGy8u1ZUfGA23sT/Kqur6lFbQKGcKz/Lye/wDjUUXg7V7rxXpGoyXQhsrdEdocHdu3FsH9BVt2QopN6i/Ea5v9C0G5vY7Oe6KoQFi5IYjAJ74ye1fL/h/wbfaq5lupTYwbuWkQl2Pchf8AGvtnxBBEbUyTlyo7A4r50vo57O/mjuCTJvJye+T1rnq1ZQXunXg6Uaj945iD4YNLr2nhNb/0VpNrs8e11GDgjkg84HPrUvxIhh8J6lYaVpcskhWAXM0kh+/ISQPl6AAD9TXY+GwNY1qOyE6x7MSOzHpgjge5rs9d8EaDq+ow32q2d1cTxqEWQS7BjOeQOv41xSzGNLSruaYrDJe7S2PnO3eTUNViYESXFxKN3HVia+3dFtPsGkWNnuLfZ4EiJJ7qAP6V4hafCm30/wAX22p2UjPYMTOkEo5jkB4XI6r0Neo+ENK1i1nmuNY1BZjIPljjBAHOe/5V3UakasVKJ56puO51lHSncAZPAqvJe2kb7ZLmBW9DIAf51pdIm42+soryLbIMP2cdRXIeIfD8N1YTafrNnFe6dN96OQZUnsQeqt7jmu4jdJFDRsrKehU5pLloViP2ho1Q8HeQB+tFuqFc+SPFPwYudBvLnVfCrvqGnbDutpebi3Gcnp/rF9xz6ineHdDN7qEl7OGMSriPYcbiep/CvoXVdZ0TSbgTx3qzOpwIIDvYt6Z6AV5l5oMkzqiR+Y7NtT7q5JOB7c1FavKETqw9L2j1MZtGk3HbdXoHYbgcUVrGY5PNFc31yZ1fUodzidSkyDzWraDEaD0ArGaNpeCOtbNvjj6V1WOCBqQ9qsjtVODoKtKTUGyLCdRVq0J3+1VIxV23G1XY9hVJCbK1653sQK3PDcJt9MN1MuHuG3j/AHeij+v41zjBrqeO2iP7ydxGPYnv+Aya1viBqf8AZWgSC3OwhRFHjt2z+ArRaIz3eh55408WXZ1l7rR3T7TZSD7MWG4EqwPT0JyD7V9I+A/E9v4s8OW2pwIYZWG2eBvvRSD7yn+YPcYr5ftLVlBeJEcNyTjmt/w14wvfC+pxHT/JYzELNBKcI6g/ofQ/0rnWI5p8ttCpUdL3PqCaJJVKuoYHsa4jXvBeiTXD3N7bwkE9XP6VRtfina3FgHGl3YuywTygCR7ndjpkGs86zcanfTT3yvEWy0SE/Kqf3R2z61dVqIYeE5PyCfwRpN9IP7GaO0ukHARcbvep7Xw74msW2RTwSR+rOV/TFVV1MWlwk8TYkjOVNQ6j4u1q8n222qW9lF6LAC3/AH0Sa4auHo4hL2i2Oy1WLtDVHf6VZyWdl5l+GmuByxQFufYdhWRr/iW4jQxRXmnaWvQvPMJJfwRc4rx3xh4nexgDajq0185O0RtIRu/Dp+ledXnijWJ5z/ZsMa27t+7CJvb6Ejqa7KNKKhyx0Rw101L3j3SbUtOS3aO41jVNQVnMhEMflqzHrlnP9KxpvEWj2rfuNMtAT0a7uHnP/fIwK8v0x5WvY/7enCl+g3l2J9Auev8AKrWqXItLrZahUjPC5UZx61p7KMdjnukd9d/Ea9itSlrcNHCvSG0jWFfzrhdb+IV+87oLZGI4L3MrSkH6dKuaZa2uqxQWoZo75gQGPCyHsPrS6z4Qa5s45ohErGVEmVjggZ5ZPX3HXvSbsjrwzg5e8jQ8IS39/afb9Sl3NJ/q41XaqL7D1PrW7O+wVJaQLb2yIqgKoAAHasHxPqsen2zyOemdq+p9K423KR6qil8KND7UvqfyoryB/EmsM7MJyoJyFA6e1FXyIv2T7npEUeDkip4iN+KZLIsYIFJA4Yg+vNdbPCgbVqBtzV2NaoWh4GO9asBgjAMrliP4E5NQapli1t2kYBQSe1WNRQWti4XDykgEDov/ANekW7uJcxwL5EZGPl5ZvxrWsIUgiCNgu3ODzVoTZzPg2zeXV7i+uQQkK7Ig3GSepH0HH41papot1rmqnesH2JMEKzZLcc/L9f5VuqyA8AAemKUsucgD+VUpWFYo6b4N0uwU/wCgxSluWLgn8hnArc0zSdEt5YyNLsYmH3WEAyD9TUVpqgikWG5IKvwjnjJ9D7/zpNRkwm5TwfSosDk+p1Ek8MMZUbcDqMcGvHviTrKaTqhW2wFlQSIvo27Bx/nvWz4m8Spp0S+fIuSozlsBc+teReJHXW/Ff7+/Uw+SvlvH/q0bngkn5jjPTuamUeYujU5Gas3ifdnL8Vg67r901m4sZAsrcbj2HtXL67BqFrJLEiZ6hWA6j1FSQHEsYbPzKMj0rPk5dTZV+fSJzV7NektJK7uc9W5xVnQtUvbWctBCz8YkMZ25Hof/AK1dTDbIkm/lSOgzwfwqrdCWAq9utmGbPDw9fXp0PvW8Z6aHLKmur1EsLswq8llbPFM2cGR1BUegatsSQ3sVrLcDa4+WTYw7fxc9q5yN/Mm2yYAHBGeK2LZbBpUj+1FeBksueT1/rWjMZQSNC5ltrR7XybjzWzulMYP7oDn8TXVaTqk95aQQylCkLFlcKQ0mcfe+nP51y+nabFM5kicvFk9uc9K6/SrHaBx061zVXodeFpa3ZrySbbZmOAAM15D4mvW1PUHIJMKHagz+Zr2SzsH1G6S2Cb0VS8i4yCB2/HNVde+HmmTI37htMmP3JYx+7z7qeo+mDWMVZXZ6lLEU6c7SPD/I9qK62TwNr6uwW3hZQSAwlGD70Vh9ao/zr70en7WmXFW9uydq7VPc1owgxiNWOWUYNLK8r8R/KpqF8x4z1r0+h8gjctZBgDNaUMiIOcYrnrSQkgDrW5FbJEgnv50gi9CcsfYCpsa3NvTXkuXVIRsT+J60ZJ0WeNYuEiBH14rnX1mIRosEbRQ/wRsPmc+reg9u9V11L5uTTsJanUfafmNK1yAOTXMnU1XkmqV1rWARHzTG2bfiDUY006bdIFOMg55BHI/WptH1ttQ0mOUFd5AJJ/h9TXnWp3Mt+Cj4Eec1Fd62unaLPp0MyCecbCc8onVj9SOPxpEu3U5/xpql5dNcX0vzxNM0YDj5osHg/kKxo7v7YrG4uWweRkZ/CtbUPKuLM+fOCgCyFD8xJYEbjjuP61lWVpFHKD1jbDqOgJ9fpSpwk42kK/NsiT+0WZVV51OwEIWyzEdx9agLh5G2tv5zu6Vd1p1kjjW0KLEj/OgGM+2ayYvLjl8sOxY/Nz79qiUbaCptxkdJbyJNp7yMwDRr8wPGKx7Vmube4vJn/dx/IiDqW/8A1Ul7HINLleLOMgsM44HNOkgNvo1hbqCykCWUjvnn8Ov6UQjrY1b5pWM0ybS8mAC3QnsR/wDqIq1FljuIIJ7elUNUZfNfyVPlKxK7uuD2rS0S6iuJIY52ICDAx/CT3PqM11zp2W4SipOx6L4OtZGWztHUbpCAM8bVJ6k13U0cEUsn2cYh6Jnrj1rzi/8AFUPh/wAPPfCMTX02Y4lXoSO/071uHVZLHwV/aeoEC4eAOyA9GIzgfnXFKLO2DUPkdf4cvpIr67a1aNmKrGwJ5QdQa3NRuG1CyNtNcOuDvCk9x3/WvmXSNW1Cz1Ya1p11J9sfIlik6SL/AHSv+fWvb/Ddze+KII7q0gCFV2TJ5o/dN3HqR6V4GZYbFVJL2UrxfQihiac2+ZbA97PG7JjO04zRXW/8IbaP8zyTb25OMdaK4lkte2yOn65A8vVmbjacVFdW7mEsB93mlbVYkPzROPwo/taFhwjD619ojxCjDeGJhtbaw71bjnSSQSs3mS9ixzise+jWWZniYop5NQxfKcK5NFilI25rrEhYtlj71EbqRmO3NQ21t5uM9a3bOxVVGRnjtTHzGdAsrsDJnHpU2o2sUekaheW48ueCBpAc8ZA4yO/NbaWfy524FZXjiRbTwjd7eGl2w/XLD/A0BueZafrt7JqBt7yUFJOYyFAGR1Wte8toiouCis+D07e9cjdKwKzAAAHOT2PrXX6dI00SxyMu8c8d6zk7alxs9DF1CaOS3VoGG4A7wehFQKo2xTKu1GBVwOiN3P0PX86uXtgdOvmlkI8iclVXvnrVO8dItyW8jrD1ZRnbn6VrTqLqVzpaMV1eeOaFcq8TEkdyv9fWs90f+0YJimIuEPY9avxSoU3JIJDwSR1Ix0qK5BjRbgMSsnIU/dB6fgeKxnNSl7qOec+aXum/cot/D5Nsqxqw2IGOOKffW9xD9q80RplVUdxwn8qqaZJ51rG8ZweD9K0PE75upld9uIY2wfUjpWMptPQuppHmRzIgjMLGVcnHH1rnra8+z35DZCHKnNdJAiNMEaRijD5t38P41Tv9JilmOY1XAyxBJFUq3SRzqrrqaE1z/a2q6XDGR9nK7HAPAAbLfyFb/i24GrXEOmQzBIYfnJ3fxdh+Arm9IsHtv3sm3ftyo+vX+YNWrO3eEM+13lfIyVzioeuxu6t4O3Uk0bRpEu1kl3OFLKhXnI969P8AA1+ND1VJVPyNw4/xrB8PBLKyJu9iTvz7DB9PatLbvRSoOM8MvKnvWijZGEfdZ9Ax6xp7Rq3mRjIBorx6K9uliQZ6ACisvaz7HXyrucF4D1eTxGt9FeRQI9uiMpQHnJOc/kK3Z9Ixk7Fdc9Vrkvg/cxNr95CjZaW1OQwwTtYH+temPGyEtEePSvTnTVzlUjmV0ZJshCqnoVY4NWYfD88eNuwCt3d5y4eFGYdiKLebkoYXK+inpUchVzJXSnQgyM7DPIRgK2dOFnCWMMMxduDnJxU6C335a0fd6kVdU/L+7i2/hilyhcbs8wAAbfauG+MiSR+H7NIiQguAzYHUhTj+v5V6DDFnl2C/0rgPjJM40GzZBujN0OvfCtj8+afLoUmeY2pWdNp7jmtPRBK8cyopFxZtnGfvJ2/z9KykK27xzIc28y74z/MfgeK2dMvlguUubZY5JcFWViRvXuP8+1c99TTzOkurKLVNNaJiQHGVYdVbsRXJ32l3FkyrcrkMMB+z1t6HrcM1/JDtaGN2+RW/gb0rqHihuojBdRiSMjlSOKyas7M0nTVWN+p5K9oYJQUiZQzfMyn+Hr/Orc4WKwlTgq44yeh9a6LWNHuLVmkiDSW2CSVXJT61iXqxPAsaffXPI7/WmpOEjjScJbC+CLd7yd0JwqMNxHIxW74jijGryGVQ67F49OOKh+HQW3jv/tJEaoQQzcZHrVbxDfW0+ti6sRdzuQoG1PkJHHHrUz1lodNSHNCxFq/h+SDSoL+KZAZ2BW3bJkZP72B0X0z17Uyysmnb99xBwCe59fwrqNP8M3Wth7jUr2WGVjuIx87n37ADFdB4a8NwWusQPdKZ4I2DFH4DD3qVZsxjQ6sraV4UuIdOivJISBLkxBupHXOPpRqEMVmiBZUb5SzIhDHd2U8Y9eld58UHvGjVNLjVoEh83auRkYxxj27V4xc3MzvuIYntk8V0JLZF+zVi5id4JpMfvmIVRuzitLQNI1DUrxY7dnjVSGkkUYCj+pqXwzoWoarcILiNoYF+ZpGXHHsO5r1rRLCGygWC1TbGOp7sfU1cYEuKRlJ4bmVQBdyYAxyBn+VFdoAuOlFPkHznyN8L55Lbxrp+8qVmEkOR3ypx+oFe1F8SEe9fPPh26+x69plyCcRXUbHntuAP6Gvoy8iAlZcDriuuRiiMvGGDEgGhpoGf5XCyfXFEIRl2yKCR6irCW0L/ACsgx6ipGSRmbAIwRU6yyEbdtQpaywnMMxx6GrKTNtxKoBHpSGhG3KvzE5rzv4zXWPD9pDgGR7kEL6BVb/Gu+nnODjrXl/xdZXg08ZBYSMT+QqWNHFeEbm0vY7rQtQeKJpm8yzmkOFWXuhPYMO/rW7BpkunzFb2CRAcqVZeh/D8wRXmdyMytjg54rsfC/jTVY447MkXKDjEnOB757VyVKct4m8JIu3CQnUFSIuryfKjsuMNnj9a7HTdajlSKB1llugAHMa5XPrk8Vd0+ya/gjlu3gXC8BYlBA64FW9J0K1nuGlS5Yhf4MVyyq6WZvFPdGn/ZwaNP3jB34wBkD61iJpTT3csMsaRojYyij5q63VENhp6XKkFFB3ccmqFlcxrbmeVi0jY2r/Ws1UlbUpxVxNM0uxiR0eJNzDBJ9PesuTSLa11NJIE+b+GtDUJoncPHw+MZB61paDah2WaZQT23dcVjKs4K7ZfKifRNJkmceawhg7seCB610d7pdokyvpse2FF2ljyZPc/570n2eO4C7/MVR/dOBWxJNp9rpyJdGWNscMg3AjtWVOtJyuEopIxjcRGOOK63bAdgkHJA5OMenNQeHvD2ireSzTW0Zmc71Z13AA9wO1NgurWSeRXBKE8Z4KkdDUuqXnltElu2yQKFUgelelGo4yUjJxurFrUUjS7dbZdtvnCg+3+PWr2mzBIpEKDc2Npx0P8A+qsKVnuI90+9X7OjcGprVWicESO4B6Zrs9quxzeyZuliDjp9aKr+bH/z0/NaKrmJ5GfEO9kBZeo5HPpzX05b3QutOsrscieBJM/VQa+dNa09LG5kWGTzoM4WTGM+31r2b4fTSXvgvTCTkwq0BP8AusQP0xXTJ3RgjqEYZzVqJwDnNZ0cTdyKsopXqRUlGh5vFRvKMc1AHGOtRTyACgBlzOBuya8y+J0geKzOc/vH/wDQRXdXU4ORXn3xFYGKzH+25/QVMthnll4cTtjsalsr+SyYtGqtFJjepHp0OeopLpP37kjj1qvGgaTys4DZwT6+lZplnr/hrXF1KCAQuBMigEHt2r0jTLi2tbSMMQWUc47mvmHSb2WxulaOQq6HgivVPCurvqLR73zt4kH9a48RQ5tTanV6Hp8uoQyIZbp/kHSPHBq3LDZ6nY7Y18pyuVJG05rP02SLaAQG9iK25PKdopyi7lHFeVKfKzsjqjgII7iPWHguD8qDKnsecV6Zotg0gtpFcMVXzinsD+v0968z126MWrMwOATj9a6nQ9cQWgEr5C8cNyo9qua9pa4PQ7LWtRiURIuFcAh8Drk5Dfpisx5DNN5c5bymG+LI4zg8fTP5fhWVeX0V3dCFSJZZtzQsBw5P3kPpn+ddN4e003WmRJeK262bzIDnJCn7yN69z+frTUEncm+hwml3U02qskK+b5/Ij5DIeflPboK3IYzcXon3EuP4SeB9RXUeIfC1jeWiysnkzuT5cifI4ckdT3HU4rmJFuNImjg1FZJZt/7yUDJI5Ofeu6jUjNaEO/Q6Cxnh5+0oBj+70P1FSPFuYPAwOB9BVe0uNPmh+VmBJOTjpzxmtjT9O8+MvDKA46KehFHt1ezQnEwD9qyeGorpDZygkGLkcdaKvmQHyVbtbyxESKs0TKyjGDyQcH65xXdfCZtugahaHg29yHx7OoP9K8b8IvMbmVVUi3Ze/r2xXqHw1uvL1q+tycfaLYSAe6Nz+jV6KVjzz0GRsGkEmeCajkbmq7SENmmBdMg7VBLJkYpqvuFRTHk0AVZxwa89+IbEz2i+isf1Fd9cuQDXnXjmTzLqHP8ACp/nSlsNHDXK5c+9UJl/AjuO1aNx9+qMo5NZIdyOdxIqyL8so4cds1v+FNWaxuo5N3yfdce1c0wG6rOngi54+6RRJXQ07M+itHvlEaSZB3DqOhHrWzPrCNGsMbDex2ivHPDWuuIUs5W+ZRhD6j0rpdKufM1JC7HavzdO9eVUwu7OuE+h6lpHh6xnNtc3SmSQn5ge9TfEDw7a3en7rSJoZ40JVogFyR0U+xrU8LTx3dukcaFrhDu6gArj+ea27x74afLKlqHAUMV8vzPpkDmuagpykmjZy0PLfhwI47F2mR2Ej8lzkgDjP1r1OyvIrGS2VJnZJ25kkHAbsK8c0vUZLK4uIbox2772bZ9nZOCeoFas3iC7kKLFeK8UR3LHjj8q2rU5qd5ImLT2PZ9SktjYLvJZWbei+h5/lXFvHaXb3JuQDjABL4xWC/ie4u7VTdHZsXGB0Arn9IvybmaV3P7xiQM9PSsIOSu0UtDvoI7SK22STRMTjAiQ8DtVKK++z3b7RvKZUEvgYrFF+FcDP3h+lXraASZlYZLcZ9q2pp1Nwky6dRvs8QE++5eaKcEGBzRXZ7JGPMfNmnqqoAoAAHAArofBXHi6xx3hm/8AQRRRXoo4T0iXrULdaKKoCWGicfLRRQBlXfQ15x41/wCP2P8A3aKKmWwzjLj79VJ+tFFZoZUb71WdO/1p+hoopvYaNq04ubcjr5qfzr0HTeL1R2xRRXNW+Bmsd0et+HiVMW3j5H6f7teg6f8ALpkLrw3mYyOv3aKK48Fsjar8J478TnZpYpGYmT7c8e4nnb5edufTPOK5GwJE0uCR92iiunH/ABkYX4DYu2b+zR8x5ODz71NpoGU4/ioorz18J0F9ueT1L9a7S1UeVDwP9XRRW2HCWxbCjA4FFFFdhzH/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defRPr sz="3200">
                <a:solidFill>
                  <a:srgbClr val="604A7B"/>
                </a:solidFill>
                <a:latin typeface="Arial" panose="020B0604020202020204" pitchFamily="34" charset="0"/>
              </a:defRPr>
            </a:lvl1pPr>
            <a:lvl2pPr marL="742950" indent="-285750">
              <a:spcBef>
                <a:spcPct val="20000"/>
              </a:spcBef>
              <a:buFont typeface="Arial" panose="020B0604020202020204" pitchFamily="34" charset="0"/>
              <a:buChar char="–"/>
              <a:defRPr sz="2800">
                <a:solidFill>
                  <a:srgbClr val="604A7B"/>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rgbClr val="604A7B"/>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rgbClr val="604A7B"/>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rgbClr val="604A7B"/>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9pPr>
          </a:lstStyle>
          <a:p>
            <a:pPr>
              <a:spcBef>
                <a:spcPct val="0"/>
              </a:spcBef>
              <a:buFontTx/>
              <a:buNone/>
            </a:pPr>
            <a:endParaRPr lang="en-GB" altLang="en-US" sz="1800">
              <a:solidFill>
                <a:schemeClr val="tx1"/>
              </a:solidFill>
            </a:endParaRPr>
          </a:p>
        </p:txBody>
      </p:sp>
      <p:pic>
        <p:nvPicPr>
          <p:cNvPr id="23581" name="Picture 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5161774"/>
            <a:ext cx="1695450" cy="1695450"/>
          </a:xfrm>
          <a:prstGeom prst="rect">
            <a:avLst/>
          </a:prstGeom>
          <a:ln>
            <a:noFill/>
          </a:ln>
          <a:effectLst>
            <a:softEdge rad="112500"/>
          </a:effectLst>
          <a:extLst/>
        </p:spPr>
      </p:pic>
    </p:spTree>
    <p:extLst>
      <p:ext uri="{BB962C8B-B14F-4D97-AF65-F5344CB8AC3E}">
        <p14:creationId xmlns:p14="http://schemas.microsoft.com/office/powerpoint/2010/main" val="42757289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852196" y="1521857"/>
            <a:ext cx="4291804" cy="5336143"/>
          </a:xfrm>
          <a:prstGeom prst="rect">
            <a:avLst/>
          </a:prstGeom>
        </p:spPr>
      </p:pic>
      <p:sp>
        <p:nvSpPr>
          <p:cNvPr id="2" name="Title 1"/>
          <p:cNvSpPr>
            <a:spLocks noGrp="1"/>
          </p:cNvSpPr>
          <p:nvPr>
            <p:ph type="ctrTitle"/>
          </p:nvPr>
        </p:nvSpPr>
        <p:spPr>
          <a:xfrm>
            <a:off x="151971" y="599588"/>
            <a:ext cx="8542903" cy="833297"/>
          </a:xfrm>
        </p:spPr>
        <p:txBody>
          <a:bodyPr>
            <a:noAutofit/>
          </a:bodyPr>
          <a:lstStyle/>
          <a:p>
            <a:pPr algn="l"/>
            <a:r>
              <a:rPr lang="en-US" sz="10000" b="1" dirty="0" smtClean="0">
                <a:latin typeface="Century Gothic"/>
                <a:cs typeface="Century Gothic"/>
              </a:rPr>
              <a:t>Headteacher</a:t>
            </a:r>
            <a:endParaRPr lang="en-US" sz="10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398966849"/>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2000"/>
            <a:ext cx="9144000" cy="6096000"/>
          </a:xfrm>
          <a:prstGeom prst="rect">
            <a:avLst/>
          </a:prstGeom>
        </p:spPr>
      </p:pic>
      <p:sp>
        <p:nvSpPr>
          <p:cNvPr id="2" name="Title 1"/>
          <p:cNvSpPr>
            <a:spLocks noGrp="1"/>
          </p:cNvSpPr>
          <p:nvPr>
            <p:ph type="ctrTitle"/>
          </p:nvPr>
        </p:nvSpPr>
        <p:spPr>
          <a:xfrm>
            <a:off x="282231" y="97233"/>
            <a:ext cx="8542903" cy="833297"/>
          </a:xfrm>
        </p:spPr>
        <p:txBody>
          <a:bodyPr>
            <a:noAutofit/>
          </a:bodyPr>
          <a:lstStyle/>
          <a:p>
            <a:pPr algn="l"/>
            <a:r>
              <a:rPr lang="en-US" sz="5400" b="1" dirty="0" smtClean="0">
                <a:latin typeface="Century Gothic"/>
                <a:cs typeface="Century Gothic"/>
              </a:rPr>
              <a:t>Bidding for Ingredients</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606127334"/>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954" y="182939"/>
            <a:ext cx="7784398" cy="833297"/>
          </a:xfrm>
        </p:spPr>
        <p:txBody>
          <a:bodyPr>
            <a:noAutofit/>
          </a:bodyPr>
          <a:lstStyle/>
          <a:p>
            <a:pPr algn="l"/>
            <a:r>
              <a:rPr lang="en-US" sz="5000" b="1" dirty="0" smtClean="0">
                <a:solidFill>
                  <a:srgbClr val="000000"/>
                </a:solidFill>
                <a:latin typeface="Century Gothic" panose="020B0502020202020204" pitchFamily="34" charset="0"/>
                <a:cs typeface="Impact"/>
              </a:rPr>
              <a:t>Career snapshot</a:t>
            </a:r>
            <a:endParaRPr lang="en-US" sz="5000" b="1" dirty="0">
              <a:solidFill>
                <a:srgbClr val="000000"/>
              </a:solidFill>
              <a:latin typeface="Century Gothic" panose="020B0502020202020204" pitchFamily="34" charset="0"/>
              <a:cs typeface="Impact"/>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3" name="Picture 2"/>
          <p:cNvPicPr>
            <a:picLocks noChangeAspect="1"/>
          </p:cNvPicPr>
          <p:nvPr/>
        </p:nvPicPr>
        <p:blipFill>
          <a:blip r:embed="rId4"/>
          <a:stretch>
            <a:fillRect/>
          </a:stretch>
        </p:blipFill>
        <p:spPr>
          <a:xfrm>
            <a:off x="6148699" y="1266520"/>
            <a:ext cx="2916375" cy="2281850"/>
          </a:xfrm>
          <a:prstGeom prst="rect">
            <a:avLst/>
          </a:prstGeom>
        </p:spPr>
      </p:pic>
      <p:sp>
        <p:nvSpPr>
          <p:cNvPr id="7" name="Rectangle 6"/>
          <p:cNvSpPr/>
          <p:nvPr/>
        </p:nvSpPr>
        <p:spPr>
          <a:xfrm>
            <a:off x="271435" y="953224"/>
            <a:ext cx="8492070" cy="5909310"/>
          </a:xfrm>
          <a:prstGeom prst="rect">
            <a:avLst/>
          </a:prstGeom>
        </p:spPr>
        <p:txBody>
          <a:bodyPr wrap="square">
            <a:spAutoFit/>
          </a:bodyPr>
          <a:lstStyle/>
          <a:p>
            <a:pPr marL="285750" indent="-285750">
              <a:lnSpc>
                <a:spcPct val="150000"/>
              </a:lnSpc>
              <a:buFont typeface="Arial"/>
              <a:buChar char="•"/>
            </a:pPr>
            <a:r>
              <a:rPr lang="en-US" dirty="0" smtClean="0"/>
              <a:t>2015 = </a:t>
            </a:r>
            <a:r>
              <a:rPr lang="en-US" dirty="0" err="1" smtClean="0"/>
              <a:t>Debretts</a:t>
            </a:r>
            <a:r>
              <a:rPr lang="en-US" dirty="0" smtClean="0"/>
              <a:t> – 500 Most Influential People in Britain</a:t>
            </a:r>
          </a:p>
          <a:p>
            <a:pPr marL="285750" indent="-285750">
              <a:lnSpc>
                <a:spcPct val="150000"/>
              </a:lnSpc>
              <a:buFont typeface="Arial"/>
              <a:buChar char="•"/>
            </a:pPr>
            <a:r>
              <a:rPr lang="en-US" dirty="0" smtClean="0"/>
              <a:t>2014 = Appointed Deputy </a:t>
            </a:r>
            <a:r>
              <a:rPr lang="en-US" dirty="0" smtClean="0"/>
              <a:t>Headteacher</a:t>
            </a:r>
            <a:endParaRPr lang="en-US" dirty="0"/>
          </a:p>
          <a:p>
            <a:pPr marL="285750" indent="-285750">
              <a:lnSpc>
                <a:spcPct val="150000"/>
              </a:lnSpc>
              <a:buFont typeface="Arial"/>
              <a:buChar char="•"/>
            </a:pPr>
            <a:r>
              <a:rPr lang="en-US" dirty="0" smtClean="0"/>
              <a:t>2013 = Blog openly about job-hunting via social-media.</a:t>
            </a:r>
            <a:endParaRPr lang="en-US" dirty="0"/>
          </a:p>
          <a:p>
            <a:pPr marL="285750" indent="-285750">
              <a:lnSpc>
                <a:spcPct val="150000"/>
              </a:lnSpc>
              <a:buFont typeface="Arial"/>
              <a:buChar char="•"/>
            </a:pPr>
            <a:r>
              <a:rPr lang="en-US" dirty="0" smtClean="0"/>
              <a:t>2013 = @SLTchat </a:t>
            </a:r>
            <a:r>
              <a:rPr lang="en-US" dirty="0" err="1" smtClean="0"/>
              <a:t>recognised</a:t>
            </a:r>
            <a:r>
              <a:rPr lang="en-US" dirty="0" smtClean="0"/>
              <a:t> by </a:t>
            </a:r>
            <a:r>
              <a:rPr lang="en-US" i="1" dirty="0" smtClean="0"/>
              <a:t>DfE. </a:t>
            </a:r>
            <a:r>
              <a:rPr lang="en-US" sz="1400" i="1" dirty="0" smtClean="0"/>
              <a:t>(trending across UK)</a:t>
            </a:r>
            <a:endParaRPr lang="en-US" sz="1400" i="1" dirty="0"/>
          </a:p>
          <a:p>
            <a:pPr marL="285750" indent="-285750">
              <a:lnSpc>
                <a:spcPct val="150000"/>
              </a:lnSpc>
              <a:buFont typeface="Arial"/>
              <a:buChar char="•"/>
            </a:pPr>
            <a:r>
              <a:rPr lang="en-US" dirty="0" smtClean="0"/>
              <a:t>2011 = Assistant Vice </a:t>
            </a:r>
            <a:r>
              <a:rPr lang="en-US" dirty="0" smtClean="0"/>
              <a:t>Principal</a:t>
            </a:r>
          </a:p>
          <a:p>
            <a:pPr marL="285750" indent="-285750">
              <a:lnSpc>
                <a:spcPct val="150000"/>
              </a:lnSpc>
              <a:buFont typeface="Arial"/>
              <a:buChar char="•"/>
            </a:pPr>
            <a:r>
              <a:rPr lang="en-US" dirty="0" smtClean="0"/>
              <a:t>2011 </a:t>
            </a:r>
            <a:r>
              <a:rPr lang="en-US" dirty="0" smtClean="0"/>
              <a:t>= Made redundant! Become a father.</a:t>
            </a:r>
          </a:p>
          <a:p>
            <a:pPr marL="285750" indent="-285750">
              <a:lnSpc>
                <a:spcPct val="150000"/>
              </a:lnSpc>
              <a:buFont typeface="Arial"/>
              <a:buChar char="•"/>
            </a:pPr>
            <a:r>
              <a:rPr lang="en-US" dirty="0" smtClean="0"/>
              <a:t>2010 = Joined Twitter professionally. </a:t>
            </a:r>
            <a:r>
              <a:rPr lang="en-US" sz="1400" i="1" dirty="0" smtClean="0"/>
              <a:t>(personally in 2008)</a:t>
            </a:r>
            <a:endParaRPr lang="en-US" sz="1400" i="1" dirty="0"/>
          </a:p>
          <a:p>
            <a:pPr marL="285750" indent="-285750">
              <a:lnSpc>
                <a:spcPct val="150000"/>
              </a:lnSpc>
              <a:buFont typeface="Arial"/>
              <a:buChar char="•"/>
            </a:pPr>
            <a:r>
              <a:rPr lang="en-US" dirty="0" smtClean="0"/>
              <a:t>2008 – Assistant </a:t>
            </a:r>
            <a:r>
              <a:rPr lang="en-US" dirty="0" smtClean="0"/>
              <a:t>Principal</a:t>
            </a:r>
            <a:endParaRPr lang="en-US" dirty="0"/>
          </a:p>
          <a:p>
            <a:pPr marL="285750" indent="-285750">
              <a:lnSpc>
                <a:spcPct val="150000"/>
              </a:lnSpc>
              <a:buFont typeface="Arial"/>
              <a:buChar char="•"/>
            </a:pPr>
            <a:r>
              <a:rPr lang="en-US" dirty="0" smtClean="0"/>
              <a:t>2007 = Head of Design Technology and ICT, </a:t>
            </a:r>
            <a:endParaRPr lang="en-US" dirty="0" smtClean="0"/>
          </a:p>
          <a:p>
            <a:pPr marL="285750" indent="-285750">
              <a:lnSpc>
                <a:spcPct val="150000"/>
              </a:lnSpc>
              <a:buFont typeface="Arial"/>
              <a:buChar char="•"/>
            </a:pPr>
            <a:r>
              <a:rPr lang="en-US" dirty="0" smtClean="0"/>
              <a:t>2004 </a:t>
            </a:r>
            <a:r>
              <a:rPr lang="en-US" dirty="0" smtClean="0"/>
              <a:t>= Teacher of the Year award in Secondary School in London</a:t>
            </a:r>
            <a:endParaRPr lang="en-US" dirty="0"/>
          </a:p>
          <a:p>
            <a:pPr marL="285750" indent="-285750">
              <a:lnSpc>
                <a:spcPct val="150000"/>
              </a:lnSpc>
              <a:buFont typeface="Arial"/>
              <a:buChar char="•"/>
            </a:pPr>
            <a:r>
              <a:rPr lang="en-US" dirty="0" smtClean="0"/>
              <a:t>2000 = Head of Design Technology. </a:t>
            </a:r>
            <a:endParaRPr lang="en-US" dirty="0" smtClean="0"/>
          </a:p>
          <a:p>
            <a:pPr marL="285750" indent="-285750">
              <a:lnSpc>
                <a:spcPct val="150000"/>
              </a:lnSpc>
              <a:buFont typeface="Arial"/>
              <a:buChar char="•"/>
            </a:pPr>
            <a:r>
              <a:rPr lang="en-US" dirty="0" smtClean="0"/>
              <a:t>1998 </a:t>
            </a:r>
            <a:r>
              <a:rPr lang="en-US" dirty="0" smtClean="0"/>
              <a:t>= Full time Technology teacher.</a:t>
            </a:r>
            <a:endParaRPr lang="en-US" dirty="0"/>
          </a:p>
          <a:p>
            <a:pPr marL="285750" indent="-285750">
              <a:lnSpc>
                <a:spcPct val="150000"/>
              </a:lnSpc>
              <a:buFont typeface="Arial"/>
              <a:buChar char="•"/>
            </a:pPr>
            <a:r>
              <a:rPr lang="en-US" dirty="0" smtClean="0"/>
              <a:t>1997 = Supply teaching in South and North London</a:t>
            </a:r>
            <a:endParaRPr lang="en-US" dirty="0"/>
          </a:p>
          <a:p>
            <a:pPr marL="285750" indent="-285750">
              <a:lnSpc>
                <a:spcPct val="150000"/>
              </a:lnSpc>
              <a:buFont typeface="Arial"/>
              <a:buChar char="•"/>
            </a:pPr>
            <a:r>
              <a:rPr lang="en-US" dirty="0" smtClean="0"/>
              <a:t>1997 = VSO: Nigeria as NQT / Head of Department</a:t>
            </a:r>
          </a:p>
        </p:txBody>
      </p:sp>
    </p:spTree>
    <p:extLst>
      <p:ext uri="{BB962C8B-B14F-4D97-AF65-F5344CB8AC3E}">
        <p14:creationId xmlns:p14="http://schemas.microsoft.com/office/powerpoint/2010/main" val="35435293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7">
                                            <p:txEl>
                                              <p:pRg st="13" end="13"/>
                                            </p:txEl>
                                          </p:spTgt>
                                        </p:tgtEl>
                                        <p:attrNameLst>
                                          <p:attrName>style.visibility</p:attrName>
                                        </p:attrNameLst>
                                      </p:cBhvr>
                                      <p:to>
                                        <p:strVal val="visible"/>
                                      </p:to>
                                    </p:set>
                                    <p:anim calcmode="lin" valueType="num">
                                      <p:cBhvr>
                                        <p:cTn id="7" dur="500" fill="hold"/>
                                        <p:tgtEl>
                                          <p:spTgt spid="7">
                                            <p:txEl>
                                              <p:pRg st="13" end="13"/>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13" end="13"/>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13" end="1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13" end="1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13" end="1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wd">
                                    <p:tmPct val="10000"/>
                                  </p:iterate>
                                  <p:childTnLst>
                                    <p:set>
                                      <p:cBhvr>
                                        <p:cTn id="15" dur="1" fill="hold">
                                          <p:stCondLst>
                                            <p:cond delay="0"/>
                                          </p:stCondLst>
                                        </p:cTn>
                                        <p:tgtEl>
                                          <p:spTgt spid="7">
                                            <p:txEl>
                                              <p:pRg st="12" end="12"/>
                                            </p:txEl>
                                          </p:spTgt>
                                        </p:tgtEl>
                                        <p:attrNameLst>
                                          <p:attrName>style.visibility</p:attrName>
                                        </p:attrNameLst>
                                      </p:cBhvr>
                                      <p:to>
                                        <p:strVal val="visible"/>
                                      </p:to>
                                    </p:set>
                                    <p:anim calcmode="lin" valueType="num">
                                      <p:cBhvr>
                                        <p:cTn id="16" dur="500" fill="hold"/>
                                        <p:tgtEl>
                                          <p:spTgt spid="7">
                                            <p:txEl>
                                              <p:pRg st="12" end="1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
                                            <p:txEl>
                                              <p:pRg st="12" end="12"/>
                                            </p:txEl>
                                          </p:spTgt>
                                        </p:tgtEl>
                                        <p:attrNameLst>
                                          <p:attrName>ppt_y</p:attrName>
                                        </p:attrNameLst>
                                      </p:cBhvr>
                                      <p:tavLst>
                                        <p:tav tm="0">
                                          <p:val>
                                            <p:strVal val="#ppt_y"/>
                                          </p:val>
                                        </p:tav>
                                        <p:tav tm="100000">
                                          <p:val>
                                            <p:strVal val="#ppt_y"/>
                                          </p:val>
                                        </p:tav>
                                      </p:tavLst>
                                    </p:anim>
                                    <p:anim calcmode="lin" valueType="num">
                                      <p:cBhvr>
                                        <p:cTn id="18" dur="500" fill="hold"/>
                                        <p:tgtEl>
                                          <p:spTgt spid="7">
                                            <p:txEl>
                                              <p:pRg st="12" end="1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
                                            <p:txEl>
                                              <p:pRg st="12" end="1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
                                            <p:txEl>
                                              <p:pRg st="12" end="1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wd">
                                    <p:tmPct val="10000"/>
                                  </p:iterate>
                                  <p:childTnLst>
                                    <p:set>
                                      <p:cBhvr>
                                        <p:cTn id="24" dur="1" fill="hold">
                                          <p:stCondLst>
                                            <p:cond delay="0"/>
                                          </p:stCondLst>
                                        </p:cTn>
                                        <p:tgtEl>
                                          <p:spTgt spid="7">
                                            <p:txEl>
                                              <p:pRg st="11" end="11"/>
                                            </p:txEl>
                                          </p:spTgt>
                                        </p:tgtEl>
                                        <p:attrNameLst>
                                          <p:attrName>style.visibility</p:attrName>
                                        </p:attrNameLst>
                                      </p:cBhvr>
                                      <p:to>
                                        <p:strVal val="visible"/>
                                      </p:to>
                                    </p:set>
                                    <p:anim calcmode="lin" valueType="num">
                                      <p:cBhvr>
                                        <p:cTn id="25" dur="500" fill="hold"/>
                                        <p:tgtEl>
                                          <p:spTgt spid="7">
                                            <p:txEl>
                                              <p:pRg st="11" end="1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7">
                                            <p:txEl>
                                              <p:pRg st="11" end="11"/>
                                            </p:txEl>
                                          </p:spTgt>
                                        </p:tgtEl>
                                        <p:attrNameLst>
                                          <p:attrName>ppt_y</p:attrName>
                                        </p:attrNameLst>
                                      </p:cBhvr>
                                      <p:tavLst>
                                        <p:tav tm="0">
                                          <p:val>
                                            <p:strVal val="#ppt_y"/>
                                          </p:val>
                                        </p:tav>
                                        <p:tav tm="100000">
                                          <p:val>
                                            <p:strVal val="#ppt_y"/>
                                          </p:val>
                                        </p:tav>
                                      </p:tavLst>
                                    </p:anim>
                                    <p:anim calcmode="lin" valueType="num">
                                      <p:cBhvr>
                                        <p:cTn id="27" dur="500" fill="hold"/>
                                        <p:tgtEl>
                                          <p:spTgt spid="7">
                                            <p:txEl>
                                              <p:pRg st="11" end="1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7">
                                            <p:txEl>
                                              <p:pRg st="11" end="1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7">
                                            <p:txEl>
                                              <p:pRg st="11" end="1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wd">
                                    <p:tmPct val="10000"/>
                                  </p:iterate>
                                  <p:childTnLst>
                                    <p:set>
                                      <p:cBhvr>
                                        <p:cTn id="33" dur="1" fill="hold">
                                          <p:stCondLst>
                                            <p:cond delay="0"/>
                                          </p:stCondLst>
                                        </p:cTn>
                                        <p:tgtEl>
                                          <p:spTgt spid="7">
                                            <p:txEl>
                                              <p:pRg st="10" end="10"/>
                                            </p:txEl>
                                          </p:spTgt>
                                        </p:tgtEl>
                                        <p:attrNameLst>
                                          <p:attrName>style.visibility</p:attrName>
                                        </p:attrNameLst>
                                      </p:cBhvr>
                                      <p:to>
                                        <p:strVal val="visible"/>
                                      </p:to>
                                    </p:set>
                                    <p:anim calcmode="lin" valueType="num">
                                      <p:cBhvr>
                                        <p:cTn id="34" dur="500" fill="hold"/>
                                        <p:tgtEl>
                                          <p:spTgt spid="7">
                                            <p:txEl>
                                              <p:pRg st="10" end="1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7">
                                            <p:txEl>
                                              <p:pRg st="10" end="10"/>
                                            </p:txEl>
                                          </p:spTgt>
                                        </p:tgtEl>
                                        <p:attrNameLst>
                                          <p:attrName>ppt_y</p:attrName>
                                        </p:attrNameLst>
                                      </p:cBhvr>
                                      <p:tavLst>
                                        <p:tav tm="0">
                                          <p:val>
                                            <p:strVal val="#ppt_y"/>
                                          </p:val>
                                        </p:tav>
                                        <p:tav tm="100000">
                                          <p:val>
                                            <p:strVal val="#ppt_y"/>
                                          </p:val>
                                        </p:tav>
                                      </p:tavLst>
                                    </p:anim>
                                    <p:anim calcmode="lin" valueType="num">
                                      <p:cBhvr>
                                        <p:cTn id="36" dur="500" fill="hold"/>
                                        <p:tgtEl>
                                          <p:spTgt spid="7">
                                            <p:txEl>
                                              <p:pRg st="10" end="1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7">
                                            <p:txEl>
                                              <p:pRg st="10" end="1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7">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wd">
                                    <p:tmPct val="10000"/>
                                  </p:iterate>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p:cTn id="43" dur="500" fill="hold"/>
                                        <p:tgtEl>
                                          <p:spTgt spid="7">
                                            <p:txEl>
                                              <p:pRg st="9" end="9"/>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7">
                                            <p:txEl>
                                              <p:pRg st="9" end="9"/>
                                            </p:txEl>
                                          </p:spTgt>
                                        </p:tgtEl>
                                        <p:attrNameLst>
                                          <p:attrName>ppt_y</p:attrName>
                                        </p:attrNameLst>
                                      </p:cBhvr>
                                      <p:tavLst>
                                        <p:tav tm="0">
                                          <p:val>
                                            <p:strVal val="#ppt_y"/>
                                          </p:val>
                                        </p:tav>
                                        <p:tav tm="100000">
                                          <p:val>
                                            <p:strVal val="#ppt_y"/>
                                          </p:val>
                                        </p:tav>
                                      </p:tavLst>
                                    </p:anim>
                                    <p:anim calcmode="lin" valueType="num">
                                      <p:cBhvr>
                                        <p:cTn id="45" dur="500" fill="hold"/>
                                        <p:tgtEl>
                                          <p:spTgt spid="7">
                                            <p:txEl>
                                              <p:pRg st="9" end="9"/>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7">
                                            <p:txEl>
                                              <p:pRg st="9" end="9"/>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7">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wd">
                                    <p:tmPct val="10000"/>
                                  </p:iterate>
                                  <p:childTnLst>
                                    <p:set>
                                      <p:cBhvr>
                                        <p:cTn id="51" dur="1" fill="hold">
                                          <p:stCondLst>
                                            <p:cond delay="0"/>
                                          </p:stCondLst>
                                        </p:cTn>
                                        <p:tgtEl>
                                          <p:spTgt spid="7">
                                            <p:txEl>
                                              <p:pRg st="8" end="8"/>
                                            </p:txEl>
                                          </p:spTgt>
                                        </p:tgtEl>
                                        <p:attrNameLst>
                                          <p:attrName>style.visibility</p:attrName>
                                        </p:attrNameLst>
                                      </p:cBhvr>
                                      <p:to>
                                        <p:strVal val="visible"/>
                                      </p:to>
                                    </p:set>
                                    <p:anim calcmode="lin" valueType="num">
                                      <p:cBhvr>
                                        <p:cTn id="52" dur="500" fill="hold"/>
                                        <p:tgtEl>
                                          <p:spTgt spid="7">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7">
                                            <p:txEl>
                                              <p:pRg st="8" end="8"/>
                                            </p:txEl>
                                          </p:spTgt>
                                        </p:tgtEl>
                                        <p:attrNameLst>
                                          <p:attrName>ppt_y</p:attrName>
                                        </p:attrNameLst>
                                      </p:cBhvr>
                                      <p:tavLst>
                                        <p:tav tm="0">
                                          <p:val>
                                            <p:strVal val="#ppt_y"/>
                                          </p:val>
                                        </p:tav>
                                        <p:tav tm="100000">
                                          <p:val>
                                            <p:strVal val="#ppt_y"/>
                                          </p:val>
                                        </p:tav>
                                      </p:tavLst>
                                    </p:anim>
                                    <p:anim calcmode="lin" valueType="num">
                                      <p:cBhvr>
                                        <p:cTn id="54" dur="500" fill="hold"/>
                                        <p:tgtEl>
                                          <p:spTgt spid="7">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7">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7">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41" presetClass="entr" presetSubtype="0" fill="hold" grpId="0" nodeType="clickEffect">
                                  <p:stCondLst>
                                    <p:cond delay="0"/>
                                  </p:stCondLst>
                                  <p:iterate type="wd">
                                    <p:tmPct val="10000"/>
                                  </p:iterate>
                                  <p:childTnLst>
                                    <p:set>
                                      <p:cBhvr>
                                        <p:cTn id="60" dur="1" fill="hold">
                                          <p:stCondLst>
                                            <p:cond delay="0"/>
                                          </p:stCondLst>
                                        </p:cTn>
                                        <p:tgtEl>
                                          <p:spTgt spid="7">
                                            <p:txEl>
                                              <p:pRg st="7" end="7"/>
                                            </p:txEl>
                                          </p:spTgt>
                                        </p:tgtEl>
                                        <p:attrNameLst>
                                          <p:attrName>style.visibility</p:attrName>
                                        </p:attrNameLst>
                                      </p:cBhvr>
                                      <p:to>
                                        <p:strVal val="visible"/>
                                      </p:to>
                                    </p:set>
                                    <p:anim calcmode="lin" valueType="num">
                                      <p:cBhvr>
                                        <p:cTn id="61" dur="500" fill="hold"/>
                                        <p:tgtEl>
                                          <p:spTgt spid="7">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7">
                                            <p:txEl>
                                              <p:pRg st="7" end="7"/>
                                            </p:txEl>
                                          </p:spTgt>
                                        </p:tgtEl>
                                        <p:attrNameLst>
                                          <p:attrName>ppt_y</p:attrName>
                                        </p:attrNameLst>
                                      </p:cBhvr>
                                      <p:tavLst>
                                        <p:tav tm="0">
                                          <p:val>
                                            <p:strVal val="#ppt_y"/>
                                          </p:val>
                                        </p:tav>
                                        <p:tav tm="100000">
                                          <p:val>
                                            <p:strVal val="#ppt_y"/>
                                          </p:val>
                                        </p:tav>
                                      </p:tavLst>
                                    </p:anim>
                                    <p:anim calcmode="lin" valueType="num">
                                      <p:cBhvr>
                                        <p:cTn id="63" dur="500" fill="hold"/>
                                        <p:tgtEl>
                                          <p:spTgt spid="7">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7">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7">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41" presetClass="entr" presetSubtype="0" fill="hold" grpId="0" nodeType="clickEffect">
                                  <p:stCondLst>
                                    <p:cond delay="0"/>
                                  </p:stCondLst>
                                  <p:iterate type="wd">
                                    <p:tmPct val="10000"/>
                                  </p:iterate>
                                  <p:childTnLst>
                                    <p:set>
                                      <p:cBhvr>
                                        <p:cTn id="69" dur="1" fill="hold">
                                          <p:stCondLst>
                                            <p:cond delay="0"/>
                                          </p:stCondLst>
                                        </p:cTn>
                                        <p:tgtEl>
                                          <p:spTgt spid="7">
                                            <p:txEl>
                                              <p:pRg st="6" end="6"/>
                                            </p:txEl>
                                          </p:spTgt>
                                        </p:tgtEl>
                                        <p:attrNameLst>
                                          <p:attrName>style.visibility</p:attrName>
                                        </p:attrNameLst>
                                      </p:cBhvr>
                                      <p:to>
                                        <p:strVal val="visible"/>
                                      </p:to>
                                    </p:set>
                                    <p:anim calcmode="lin" valueType="num">
                                      <p:cBhvr>
                                        <p:cTn id="70" dur="500" fill="hold"/>
                                        <p:tgtEl>
                                          <p:spTgt spid="7">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7">
                                            <p:txEl>
                                              <p:pRg st="6" end="6"/>
                                            </p:txEl>
                                          </p:spTgt>
                                        </p:tgtEl>
                                        <p:attrNameLst>
                                          <p:attrName>ppt_y</p:attrName>
                                        </p:attrNameLst>
                                      </p:cBhvr>
                                      <p:tavLst>
                                        <p:tav tm="0">
                                          <p:val>
                                            <p:strVal val="#ppt_y"/>
                                          </p:val>
                                        </p:tav>
                                        <p:tav tm="100000">
                                          <p:val>
                                            <p:strVal val="#ppt_y"/>
                                          </p:val>
                                        </p:tav>
                                      </p:tavLst>
                                    </p:anim>
                                    <p:anim calcmode="lin" valueType="num">
                                      <p:cBhvr>
                                        <p:cTn id="72" dur="500" fill="hold"/>
                                        <p:tgtEl>
                                          <p:spTgt spid="7">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7">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7">
                                            <p:txEl>
                                              <p:pRg st="6" end="6"/>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41" presetClass="entr" presetSubtype="0" fill="hold" grpId="0" nodeType="clickEffect">
                                  <p:stCondLst>
                                    <p:cond delay="0"/>
                                  </p:stCondLst>
                                  <p:iterate type="wd">
                                    <p:tmPct val="10000"/>
                                  </p:iterate>
                                  <p:childTnLst>
                                    <p:set>
                                      <p:cBhvr>
                                        <p:cTn id="78" dur="1" fill="hold">
                                          <p:stCondLst>
                                            <p:cond delay="0"/>
                                          </p:stCondLst>
                                        </p:cTn>
                                        <p:tgtEl>
                                          <p:spTgt spid="7">
                                            <p:txEl>
                                              <p:pRg st="5" end="5"/>
                                            </p:txEl>
                                          </p:spTgt>
                                        </p:tgtEl>
                                        <p:attrNameLst>
                                          <p:attrName>style.visibility</p:attrName>
                                        </p:attrNameLst>
                                      </p:cBhvr>
                                      <p:to>
                                        <p:strVal val="visible"/>
                                      </p:to>
                                    </p:set>
                                    <p:anim calcmode="lin" valueType="num">
                                      <p:cBhvr>
                                        <p:cTn id="79" dur="500" fill="hold"/>
                                        <p:tgtEl>
                                          <p:spTgt spid="7">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80" dur="500" fill="hold"/>
                                        <p:tgtEl>
                                          <p:spTgt spid="7">
                                            <p:txEl>
                                              <p:pRg st="5" end="5"/>
                                            </p:txEl>
                                          </p:spTgt>
                                        </p:tgtEl>
                                        <p:attrNameLst>
                                          <p:attrName>ppt_y</p:attrName>
                                        </p:attrNameLst>
                                      </p:cBhvr>
                                      <p:tavLst>
                                        <p:tav tm="0">
                                          <p:val>
                                            <p:strVal val="#ppt_y"/>
                                          </p:val>
                                        </p:tav>
                                        <p:tav tm="100000">
                                          <p:val>
                                            <p:strVal val="#ppt_y"/>
                                          </p:val>
                                        </p:tav>
                                      </p:tavLst>
                                    </p:anim>
                                    <p:anim calcmode="lin" valueType="num">
                                      <p:cBhvr>
                                        <p:cTn id="81" dur="500" fill="hold"/>
                                        <p:tgtEl>
                                          <p:spTgt spid="7">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2" dur="500" fill="hold"/>
                                        <p:tgtEl>
                                          <p:spTgt spid="7">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3" dur="500" tmFilter="0,0; .5, 1; 1, 1"/>
                                        <p:tgtEl>
                                          <p:spTgt spid="7">
                                            <p:txEl>
                                              <p:pRg st="5" end="5"/>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41" presetClass="entr" presetSubtype="0" fill="hold" grpId="0" nodeType="clickEffect">
                                  <p:stCondLst>
                                    <p:cond delay="0"/>
                                  </p:stCondLst>
                                  <p:iterate type="wd">
                                    <p:tmPct val="10000"/>
                                  </p:iterate>
                                  <p:childTnLst>
                                    <p:set>
                                      <p:cBhvr>
                                        <p:cTn id="87" dur="1" fill="hold">
                                          <p:stCondLst>
                                            <p:cond delay="0"/>
                                          </p:stCondLst>
                                        </p:cTn>
                                        <p:tgtEl>
                                          <p:spTgt spid="7">
                                            <p:txEl>
                                              <p:pRg st="4" end="4"/>
                                            </p:txEl>
                                          </p:spTgt>
                                        </p:tgtEl>
                                        <p:attrNameLst>
                                          <p:attrName>style.visibility</p:attrName>
                                        </p:attrNameLst>
                                      </p:cBhvr>
                                      <p:to>
                                        <p:strVal val="visible"/>
                                      </p:to>
                                    </p:set>
                                    <p:anim calcmode="lin" valueType="num">
                                      <p:cBhvr>
                                        <p:cTn id="88" dur="500" fill="hold"/>
                                        <p:tgtEl>
                                          <p:spTgt spid="7">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89" dur="500" fill="hold"/>
                                        <p:tgtEl>
                                          <p:spTgt spid="7">
                                            <p:txEl>
                                              <p:pRg st="4" end="4"/>
                                            </p:txEl>
                                          </p:spTgt>
                                        </p:tgtEl>
                                        <p:attrNameLst>
                                          <p:attrName>ppt_y</p:attrName>
                                        </p:attrNameLst>
                                      </p:cBhvr>
                                      <p:tavLst>
                                        <p:tav tm="0">
                                          <p:val>
                                            <p:strVal val="#ppt_y"/>
                                          </p:val>
                                        </p:tav>
                                        <p:tav tm="100000">
                                          <p:val>
                                            <p:strVal val="#ppt_y"/>
                                          </p:val>
                                        </p:tav>
                                      </p:tavLst>
                                    </p:anim>
                                    <p:anim calcmode="lin" valueType="num">
                                      <p:cBhvr>
                                        <p:cTn id="90" dur="500" fill="hold"/>
                                        <p:tgtEl>
                                          <p:spTgt spid="7">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91" dur="500" fill="hold"/>
                                        <p:tgtEl>
                                          <p:spTgt spid="7">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92" dur="500" tmFilter="0,0; .5, 1; 1, 1"/>
                                        <p:tgtEl>
                                          <p:spTgt spid="7">
                                            <p:txEl>
                                              <p:pRg st="4" end="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41" presetClass="entr" presetSubtype="0" fill="hold" grpId="0" nodeType="clickEffect">
                                  <p:stCondLst>
                                    <p:cond delay="0"/>
                                  </p:stCondLst>
                                  <p:iterate type="wd">
                                    <p:tmPct val="10000"/>
                                  </p:iterate>
                                  <p:childTnLst>
                                    <p:set>
                                      <p:cBhvr>
                                        <p:cTn id="96" dur="1" fill="hold">
                                          <p:stCondLst>
                                            <p:cond delay="0"/>
                                          </p:stCondLst>
                                        </p:cTn>
                                        <p:tgtEl>
                                          <p:spTgt spid="7">
                                            <p:txEl>
                                              <p:pRg st="3" end="3"/>
                                            </p:txEl>
                                          </p:spTgt>
                                        </p:tgtEl>
                                        <p:attrNameLst>
                                          <p:attrName>style.visibility</p:attrName>
                                        </p:attrNameLst>
                                      </p:cBhvr>
                                      <p:to>
                                        <p:strVal val="visible"/>
                                      </p:to>
                                    </p:set>
                                    <p:anim calcmode="lin" valueType="num">
                                      <p:cBhvr>
                                        <p:cTn id="97" dur="500" fill="hold"/>
                                        <p:tgtEl>
                                          <p:spTgt spid="7">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98" dur="500" fill="hold"/>
                                        <p:tgtEl>
                                          <p:spTgt spid="7">
                                            <p:txEl>
                                              <p:pRg st="3" end="3"/>
                                            </p:txEl>
                                          </p:spTgt>
                                        </p:tgtEl>
                                        <p:attrNameLst>
                                          <p:attrName>ppt_y</p:attrName>
                                        </p:attrNameLst>
                                      </p:cBhvr>
                                      <p:tavLst>
                                        <p:tav tm="0">
                                          <p:val>
                                            <p:strVal val="#ppt_y"/>
                                          </p:val>
                                        </p:tav>
                                        <p:tav tm="100000">
                                          <p:val>
                                            <p:strVal val="#ppt_y"/>
                                          </p:val>
                                        </p:tav>
                                      </p:tavLst>
                                    </p:anim>
                                    <p:anim calcmode="lin" valueType="num">
                                      <p:cBhvr>
                                        <p:cTn id="99" dur="500" fill="hold"/>
                                        <p:tgtEl>
                                          <p:spTgt spid="7">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0" dur="500" fill="hold"/>
                                        <p:tgtEl>
                                          <p:spTgt spid="7">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01" dur="500" tmFilter="0,0; .5, 1; 1, 1"/>
                                        <p:tgtEl>
                                          <p:spTgt spid="7">
                                            <p:txEl>
                                              <p:pRg st="3" end="3"/>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41" presetClass="entr" presetSubtype="0" fill="hold" grpId="0" nodeType="clickEffect">
                                  <p:stCondLst>
                                    <p:cond delay="0"/>
                                  </p:stCondLst>
                                  <p:iterate type="wd">
                                    <p:tmPct val="10000"/>
                                  </p:iterate>
                                  <p:childTnLst>
                                    <p:set>
                                      <p:cBhvr>
                                        <p:cTn id="105" dur="1" fill="hold">
                                          <p:stCondLst>
                                            <p:cond delay="0"/>
                                          </p:stCondLst>
                                        </p:cTn>
                                        <p:tgtEl>
                                          <p:spTgt spid="7">
                                            <p:txEl>
                                              <p:pRg st="2" end="2"/>
                                            </p:txEl>
                                          </p:spTgt>
                                        </p:tgtEl>
                                        <p:attrNameLst>
                                          <p:attrName>style.visibility</p:attrName>
                                        </p:attrNameLst>
                                      </p:cBhvr>
                                      <p:to>
                                        <p:strVal val="visible"/>
                                      </p:to>
                                    </p:set>
                                    <p:anim calcmode="lin" valueType="num">
                                      <p:cBhvr>
                                        <p:cTn id="106" dur="500" fill="hold"/>
                                        <p:tgtEl>
                                          <p:spTgt spid="7">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7" dur="500" fill="hold"/>
                                        <p:tgtEl>
                                          <p:spTgt spid="7">
                                            <p:txEl>
                                              <p:pRg st="2" end="2"/>
                                            </p:txEl>
                                          </p:spTgt>
                                        </p:tgtEl>
                                        <p:attrNameLst>
                                          <p:attrName>ppt_y</p:attrName>
                                        </p:attrNameLst>
                                      </p:cBhvr>
                                      <p:tavLst>
                                        <p:tav tm="0">
                                          <p:val>
                                            <p:strVal val="#ppt_y"/>
                                          </p:val>
                                        </p:tav>
                                        <p:tav tm="100000">
                                          <p:val>
                                            <p:strVal val="#ppt_y"/>
                                          </p:val>
                                        </p:tav>
                                      </p:tavLst>
                                    </p:anim>
                                    <p:anim calcmode="lin" valueType="num">
                                      <p:cBhvr>
                                        <p:cTn id="108" dur="500" fill="hold"/>
                                        <p:tgtEl>
                                          <p:spTgt spid="7">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9" dur="500" fill="hold"/>
                                        <p:tgtEl>
                                          <p:spTgt spid="7">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0" dur="500" tmFilter="0,0; .5, 1; 1, 1"/>
                                        <p:tgtEl>
                                          <p:spTgt spid="7">
                                            <p:txEl>
                                              <p:pRg st="2" end="2"/>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41" presetClass="entr" presetSubtype="0" fill="hold" grpId="0" nodeType="clickEffect">
                                  <p:stCondLst>
                                    <p:cond delay="0"/>
                                  </p:stCondLst>
                                  <p:iterate type="wd">
                                    <p:tmPct val="10000"/>
                                  </p:iterate>
                                  <p:childTnLst>
                                    <p:set>
                                      <p:cBhvr>
                                        <p:cTn id="114" dur="1" fill="hold">
                                          <p:stCondLst>
                                            <p:cond delay="0"/>
                                          </p:stCondLst>
                                        </p:cTn>
                                        <p:tgtEl>
                                          <p:spTgt spid="7">
                                            <p:txEl>
                                              <p:pRg st="1" end="1"/>
                                            </p:txEl>
                                          </p:spTgt>
                                        </p:tgtEl>
                                        <p:attrNameLst>
                                          <p:attrName>style.visibility</p:attrName>
                                        </p:attrNameLst>
                                      </p:cBhvr>
                                      <p:to>
                                        <p:strVal val="visible"/>
                                      </p:to>
                                    </p:set>
                                    <p:anim calcmode="lin" valueType="num">
                                      <p:cBhvr>
                                        <p:cTn id="115" dur="500" fill="hold"/>
                                        <p:tgtEl>
                                          <p:spTgt spid="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16" dur="500" fill="hold"/>
                                        <p:tgtEl>
                                          <p:spTgt spid="7">
                                            <p:txEl>
                                              <p:pRg st="1" end="1"/>
                                            </p:txEl>
                                          </p:spTgt>
                                        </p:tgtEl>
                                        <p:attrNameLst>
                                          <p:attrName>ppt_y</p:attrName>
                                        </p:attrNameLst>
                                      </p:cBhvr>
                                      <p:tavLst>
                                        <p:tav tm="0">
                                          <p:val>
                                            <p:strVal val="#ppt_y"/>
                                          </p:val>
                                        </p:tav>
                                        <p:tav tm="100000">
                                          <p:val>
                                            <p:strVal val="#ppt_y"/>
                                          </p:val>
                                        </p:tav>
                                      </p:tavLst>
                                    </p:anim>
                                    <p:anim calcmode="lin" valueType="num">
                                      <p:cBhvr>
                                        <p:cTn id="117" dur="500" fill="hold"/>
                                        <p:tgtEl>
                                          <p:spTgt spid="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18" dur="500" fill="hold"/>
                                        <p:tgtEl>
                                          <p:spTgt spid="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9" dur="500" tmFilter="0,0; .5, 1; 1, 1"/>
                                        <p:tgtEl>
                                          <p:spTgt spid="7">
                                            <p:txEl>
                                              <p:pRg st="1" end="1"/>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41" presetClass="entr" presetSubtype="0" fill="hold" grpId="0" nodeType="clickEffect">
                                  <p:stCondLst>
                                    <p:cond delay="0"/>
                                  </p:stCondLst>
                                  <p:iterate type="wd">
                                    <p:tmPct val="10000"/>
                                  </p:iterate>
                                  <p:childTnLst>
                                    <p:set>
                                      <p:cBhvr>
                                        <p:cTn id="123" dur="1" fill="hold">
                                          <p:stCondLst>
                                            <p:cond delay="0"/>
                                          </p:stCondLst>
                                        </p:cTn>
                                        <p:tgtEl>
                                          <p:spTgt spid="7">
                                            <p:txEl>
                                              <p:pRg st="0" end="0"/>
                                            </p:txEl>
                                          </p:spTgt>
                                        </p:tgtEl>
                                        <p:attrNameLst>
                                          <p:attrName>style.visibility</p:attrName>
                                        </p:attrNameLst>
                                      </p:cBhvr>
                                      <p:to>
                                        <p:strVal val="visible"/>
                                      </p:to>
                                    </p:set>
                                    <p:anim calcmode="lin" valueType="num">
                                      <p:cBhvr>
                                        <p:cTn id="124"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5"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126"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27"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28" dur="500" tmFilter="0,0; .5, 1; 1, 1"/>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rev="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771" y="2472969"/>
            <a:ext cx="8206014" cy="833297"/>
          </a:xfrm>
        </p:spPr>
        <p:txBody>
          <a:bodyPr>
            <a:noAutofit/>
          </a:bodyPr>
          <a:lstStyle/>
          <a:p>
            <a:pPr algn="l"/>
            <a:r>
              <a:rPr lang="en-US" sz="4500" b="1" dirty="0" smtClean="0">
                <a:solidFill>
                  <a:srgbClr val="000000"/>
                </a:solidFill>
                <a:latin typeface="Century Gothic"/>
                <a:cs typeface="Century Gothic"/>
              </a:rPr>
              <a:t>Costs:</a:t>
            </a:r>
            <a:br>
              <a:rPr lang="en-US" sz="4500" b="1" dirty="0" smtClean="0">
                <a:solidFill>
                  <a:srgbClr val="000000"/>
                </a:solidFill>
                <a:latin typeface="Century Gothic"/>
                <a:cs typeface="Century Gothic"/>
              </a:rPr>
            </a:br>
            <a:r>
              <a:rPr lang="en-US" sz="4500" b="1" dirty="0" smtClean="0">
                <a:solidFill>
                  <a:srgbClr val="000000"/>
                </a:solidFill>
                <a:latin typeface="Century Gothic"/>
                <a:cs typeface="Century Gothic"/>
              </a:rPr>
              <a:t/>
            </a:r>
            <a:br>
              <a:rPr lang="en-US" sz="4500" b="1" dirty="0" smtClean="0">
                <a:solidFill>
                  <a:srgbClr val="000000"/>
                </a:solidFill>
                <a:latin typeface="Century Gothic"/>
                <a:cs typeface="Century Gothic"/>
              </a:rPr>
            </a:br>
            <a:r>
              <a:rPr lang="en-US" sz="3500" b="1" dirty="0" smtClean="0">
                <a:solidFill>
                  <a:srgbClr val="000000"/>
                </a:solidFill>
                <a:latin typeface="Century Gothic"/>
                <a:cs typeface="Century Gothic"/>
              </a:rPr>
              <a:t>Per child.</a:t>
            </a:r>
            <a:br>
              <a:rPr lang="en-US" sz="3500" b="1" dirty="0" smtClean="0">
                <a:solidFill>
                  <a:srgbClr val="000000"/>
                </a:solidFill>
                <a:latin typeface="Century Gothic"/>
                <a:cs typeface="Century Gothic"/>
              </a:rPr>
            </a:br>
            <a:r>
              <a:rPr lang="en-US" sz="3500" b="1" dirty="0" smtClean="0">
                <a:solidFill>
                  <a:srgbClr val="000000"/>
                </a:solidFill>
                <a:latin typeface="Century Gothic"/>
                <a:cs typeface="Century Gothic"/>
              </a:rPr>
              <a:t>Per lesson / term.</a:t>
            </a:r>
            <a:br>
              <a:rPr lang="en-US" sz="3500" b="1" dirty="0" smtClean="0">
                <a:solidFill>
                  <a:srgbClr val="000000"/>
                </a:solidFill>
                <a:latin typeface="Century Gothic"/>
                <a:cs typeface="Century Gothic"/>
              </a:rPr>
            </a:br>
            <a:r>
              <a:rPr lang="en-US" sz="3500" b="1" dirty="0" smtClean="0">
                <a:solidFill>
                  <a:srgbClr val="000000"/>
                </a:solidFill>
                <a:latin typeface="Century Gothic"/>
                <a:cs typeface="Century Gothic"/>
              </a:rPr>
              <a:t>Per year.</a:t>
            </a:r>
            <a:br>
              <a:rPr lang="en-US" sz="3500" b="1" dirty="0" smtClean="0">
                <a:solidFill>
                  <a:srgbClr val="000000"/>
                </a:solidFill>
                <a:latin typeface="Century Gothic"/>
                <a:cs typeface="Century Gothic"/>
              </a:rPr>
            </a:br>
            <a:r>
              <a:rPr lang="en-US" sz="3500" b="1" dirty="0" smtClean="0">
                <a:solidFill>
                  <a:srgbClr val="000000"/>
                </a:solidFill>
                <a:latin typeface="Century Gothic"/>
                <a:cs typeface="Century Gothic"/>
              </a:rPr>
              <a:t>Costs vs. Impact.</a:t>
            </a:r>
            <a:br>
              <a:rPr lang="en-US" sz="3500" b="1" dirty="0" smtClean="0">
                <a:solidFill>
                  <a:srgbClr val="000000"/>
                </a:solidFill>
                <a:latin typeface="Century Gothic"/>
                <a:cs typeface="Century Gothic"/>
              </a:rPr>
            </a:br>
            <a:r>
              <a:rPr lang="en-US" sz="3500" b="1" dirty="0" smtClean="0">
                <a:solidFill>
                  <a:srgbClr val="FF0000"/>
                </a:solidFill>
                <a:latin typeface="Century Gothic"/>
                <a:cs typeface="Century Gothic"/>
              </a:rPr>
              <a:t>Rationale: </a:t>
            </a:r>
            <a:r>
              <a:rPr lang="en-US" sz="3500" b="1" dirty="0" smtClean="0">
                <a:solidFill>
                  <a:srgbClr val="000000"/>
                </a:solidFill>
                <a:latin typeface="Century Gothic"/>
                <a:cs typeface="Century Gothic"/>
              </a:rPr>
              <a:t>What? Why? How?</a:t>
            </a:r>
            <a:br>
              <a:rPr lang="en-US" sz="3500" b="1" dirty="0" smtClean="0">
                <a:solidFill>
                  <a:srgbClr val="000000"/>
                </a:solidFill>
                <a:latin typeface="Century Gothic"/>
                <a:cs typeface="Century Gothic"/>
              </a:rPr>
            </a:br>
            <a:r>
              <a:rPr lang="en-US" sz="3500" b="1" dirty="0" smtClean="0">
                <a:solidFill>
                  <a:srgbClr val="000000"/>
                </a:solidFill>
                <a:latin typeface="Century Gothic"/>
                <a:cs typeface="Century Gothic"/>
              </a:rPr>
              <a:t>Provide 2 solutions!</a:t>
            </a:r>
            <a:endParaRPr lang="en-US" sz="3500" b="1" dirty="0">
              <a:solidFill>
                <a:srgbClr val="FF0000"/>
              </a:solidFill>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3"/>
            <a:stretch>
              <a:fillRect/>
            </a:stretch>
          </p:blipFill>
          <p:spPr>
            <a:xfrm>
              <a:off x="8525872" y="60386"/>
              <a:ext cx="539202" cy="539202"/>
            </a:xfrm>
            <a:prstGeom prst="rect">
              <a:avLst/>
            </a:prstGeom>
          </p:spPr>
        </p:pic>
      </p:grpSp>
      <p:pic>
        <p:nvPicPr>
          <p:cNvPr id="6" name="Picture 5"/>
          <p:cNvPicPr>
            <a:picLocks noChangeAspect="1"/>
          </p:cNvPicPr>
          <p:nvPr/>
        </p:nvPicPr>
        <p:blipFill>
          <a:blip r:embed="rId4"/>
          <a:stretch>
            <a:fillRect/>
          </a:stretch>
        </p:blipFill>
        <p:spPr>
          <a:xfrm>
            <a:off x="5926425" y="5200904"/>
            <a:ext cx="2847975" cy="1600200"/>
          </a:xfrm>
          <a:prstGeom prst="rect">
            <a:avLst/>
          </a:prstGeom>
        </p:spPr>
      </p:pic>
      <p:sp>
        <p:nvSpPr>
          <p:cNvPr id="7" name="Rectangle 6"/>
          <p:cNvSpPr/>
          <p:nvPr/>
        </p:nvSpPr>
        <p:spPr>
          <a:xfrm>
            <a:off x="146904" y="6554883"/>
            <a:ext cx="1435008" cy="246221"/>
          </a:xfrm>
          <a:prstGeom prst="rect">
            <a:avLst/>
          </a:prstGeom>
        </p:spPr>
        <p:txBody>
          <a:bodyPr wrap="none">
            <a:spAutoFit/>
          </a:bodyPr>
          <a:lstStyle/>
          <a:p>
            <a:r>
              <a:rPr lang="en-GB" sz="1000" dirty="0">
                <a:solidFill>
                  <a:srgbClr val="7D7D7D"/>
                </a:solidFill>
                <a:latin typeface="arial" panose="020B0604020202020204" pitchFamily="34" charset="0"/>
                <a:hlinkClick r:id="rId5"/>
              </a:rPr>
              <a:t>www.shoemoney.com</a:t>
            </a:r>
            <a:endParaRPr lang="en-GB" sz="1000" dirty="0"/>
          </a:p>
        </p:txBody>
      </p:sp>
    </p:spTree>
    <p:extLst>
      <p:ext uri="{BB962C8B-B14F-4D97-AF65-F5344CB8AC3E}">
        <p14:creationId xmlns:p14="http://schemas.microsoft.com/office/powerpoint/2010/main" val="21953077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33960" y="355483"/>
            <a:ext cx="4901961" cy="707886"/>
          </a:xfrm>
          <a:prstGeom prst="rect">
            <a:avLst/>
          </a:prstGeom>
          <a:noFill/>
        </p:spPr>
        <p:txBody>
          <a:bodyPr wrap="square" rtlCol="0">
            <a:spAutoFit/>
          </a:bodyPr>
          <a:lstStyle/>
          <a:p>
            <a:pPr algn="ctr"/>
            <a:r>
              <a:rPr lang="en-US" sz="4000" b="1" spc="210" dirty="0" smtClean="0">
                <a:ln>
                  <a:solidFill>
                    <a:srgbClr val="FF0000"/>
                  </a:solidFill>
                </a:ln>
                <a:latin typeface="Century Gothic"/>
                <a:cs typeface="Century Gothic"/>
              </a:rPr>
              <a:t>Food Technology</a:t>
            </a:r>
            <a:endParaRPr lang="en-US" sz="4000" b="1" spc="210" dirty="0">
              <a:ln>
                <a:solidFill>
                  <a:srgbClr val="FF0000"/>
                </a:solidFill>
              </a:ln>
              <a:latin typeface="Century Gothic"/>
              <a:cs typeface="Century Gothic"/>
            </a:endParaRPr>
          </a:p>
        </p:txBody>
      </p:sp>
      <p:pic>
        <p:nvPicPr>
          <p:cNvPr id="30" name="Picture 29"/>
          <p:cNvPicPr>
            <a:picLocks noChangeAspect="1"/>
          </p:cNvPicPr>
          <p:nvPr/>
        </p:nvPicPr>
        <p:blipFill>
          <a:blip r:embed="rId3"/>
          <a:stretch>
            <a:fillRect/>
          </a:stretch>
        </p:blipFill>
        <p:spPr>
          <a:xfrm>
            <a:off x="7049650" y="2926527"/>
            <a:ext cx="2087884" cy="3037990"/>
          </a:xfrm>
          <a:prstGeom prst="rect">
            <a:avLst/>
          </a:prstGeom>
        </p:spPr>
      </p:pic>
      <p:sp>
        <p:nvSpPr>
          <p:cNvPr id="4" name="Isosceles Triangle 3"/>
          <p:cNvSpPr/>
          <p:nvPr/>
        </p:nvSpPr>
        <p:spPr>
          <a:xfrm>
            <a:off x="1500979" y="190170"/>
            <a:ext cx="7572601" cy="6309564"/>
          </a:xfrm>
          <a:prstGeom prst="triangle">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rapezoid 5"/>
          <p:cNvSpPr/>
          <p:nvPr/>
        </p:nvSpPr>
        <p:spPr>
          <a:xfrm>
            <a:off x="1500978" y="5779805"/>
            <a:ext cx="7572601" cy="719929"/>
          </a:xfrm>
          <a:prstGeom prst="trapezoid">
            <a:avLst>
              <a:gd name="adj" fmla="val 5801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31853" y="5835424"/>
            <a:ext cx="7124354" cy="430887"/>
          </a:xfrm>
          <a:prstGeom prst="rect">
            <a:avLst/>
          </a:prstGeom>
          <a:noFill/>
        </p:spPr>
        <p:txBody>
          <a:bodyPr wrap="square" rtlCol="0">
            <a:spAutoFit/>
          </a:bodyPr>
          <a:lstStyle/>
          <a:p>
            <a:pPr algn="ctr"/>
            <a:r>
              <a:rPr lang="en-US" sz="2200" b="1" dirty="0" smtClean="0">
                <a:latin typeface="Century Gothic" panose="020B0502020202020204" pitchFamily="34" charset="0"/>
                <a:cs typeface="Impact"/>
              </a:rPr>
              <a:t>Ingredients Provision</a:t>
            </a:r>
            <a:endParaRPr lang="en-US" sz="2200" b="1" dirty="0">
              <a:latin typeface="Century Gothic" panose="020B0502020202020204" pitchFamily="34" charset="0"/>
              <a:cs typeface="Impact"/>
            </a:endParaRPr>
          </a:p>
        </p:txBody>
      </p:sp>
      <p:sp>
        <p:nvSpPr>
          <p:cNvPr id="7" name="TextBox 6"/>
          <p:cNvSpPr txBox="1"/>
          <p:nvPr/>
        </p:nvSpPr>
        <p:spPr>
          <a:xfrm>
            <a:off x="33961" y="5779805"/>
            <a:ext cx="1697892" cy="369332"/>
          </a:xfrm>
          <a:prstGeom prst="rect">
            <a:avLst/>
          </a:prstGeom>
          <a:noFill/>
        </p:spPr>
        <p:txBody>
          <a:bodyPr wrap="square" rtlCol="0">
            <a:spAutoFit/>
          </a:bodyPr>
          <a:lstStyle/>
          <a:p>
            <a:pPr algn="ctr"/>
            <a:r>
              <a:rPr lang="en-US" b="1" dirty="0" smtClean="0">
                <a:ln w="3175">
                  <a:solidFill>
                    <a:schemeClr val="tx1"/>
                  </a:solidFill>
                </a:ln>
                <a:solidFill>
                  <a:srgbClr val="FF0000"/>
                </a:solidFill>
                <a:latin typeface="Century Gothic" panose="020B0502020202020204" pitchFamily="34" charset="0"/>
                <a:cs typeface="Impact"/>
              </a:rPr>
              <a:t>Physiological</a:t>
            </a:r>
            <a:endParaRPr lang="en-US" b="1" dirty="0">
              <a:ln w="3175">
                <a:solidFill>
                  <a:schemeClr val="tx1"/>
                </a:solidFill>
              </a:ln>
              <a:solidFill>
                <a:srgbClr val="FF0000"/>
              </a:solidFill>
              <a:latin typeface="Century Gothic" panose="020B0502020202020204" pitchFamily="34" charset="0"/>
              <a:cs typeface="Impact"/>
            </a:endParaRPr>
          </a:p>
        </p:txBody>
      </p:sp>
      <p:sp>
        <p:nvSpPr>
          <p:cNvPr id="9" name="Trapezoid 8"/>
          <p:cNvSpPr/>
          <p:nvPr/>
        </p:nvSpPr>
        <p:spPr>
          <a:xfrm>
            <a:off x="1928847" y="5032708"/>
            <a:ext cx="6710071" cy="719929"/>
          </a:xfrm>
          <a:prstGeom prst="trapezoid">
            <a:avLst>
              <a:gd name="adj" fmla="val 60848"/>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2140946" y="5098099"/>
            <a:ext cx="6246643" cy="430887"/>
          </a:xfrm>
          <a:prstGeom prst="rect">
            <a:avLst/>
          </a:prstGeom>
          <a:noFill/>
        </p:spPr>
        <p:txBody>
          <a:bodyPr wrap="square" rtlCol="0">
            <a:spAutoFit/>
          </a:bodyPr>
          <a:lstStyle/>
          <a:p>
            <a:pPr algn="ctr"/>
            <a:r>
              <a:rPr lang="en-US" sz="2200" b="1" dirty="0" smtClean="0">
                <a:latin typeface="Century Gothic" panose="020B0502020202020204" pitchFamily="34" charset="0"/>
                <a:cs typeface="Impact"/>
              </a:rPr>
              <a:t>Class Sizes</a:t>
            </a:r>
            <a:endParaRPr lang="en-US" sz="2200" b="1" dirty="0">
              <a:latin typeface="Century Gothic" panose="020B0502020202020204" pitchFamily="34" charset="0"/>
              <a:cs typeface="Impact"/>
            </a:endParaRPr>
          </a:p>
        </p:txBody>
      </p:sp>
      <p:sp>
        <p:nvSpPr>
          <p:cNvPr id="11" name="TextBox 10"/>
          <p:cNvSpPr txBox="1"/>
          <p:nvPr/>
        </p:nvSpPr>
        <p:spPr>
          <a:xfrm>
            <a:off x="676842" y="5021500"/>
            <a:ext cx="1464104" cy="400110"/>
          </a:xfrm>
          <a:prstGeom prst="rect">
            <a:avLst/>
          </a:prstGeom>
          <a:noFill/>
        </p:spPr>
        <p:txBody>
          <a:bodyPr wrap="square" rtlCol="0">
            <a:spAutoFit/>
          </a:bodyPr>
          <a:lstStyle/>
          <a:p>
            <a:pPr algn="ctr"/>
            <a:r>
              <a:rPr lang="en-US" sz="2000" b="1" spc="100" dirty="0" smtClean="0">
                <a:ln w="3175">
                  <a:solidFill>
                    <a:schemeClr val="tx1"/>
                  </a:solidFill>
                </a:ln>
                <a:solidFill>
                  <a:srgbClr val="FF6600"/>
                </a:solidFill>
                <a:latin typeface="Century Gothic" panose="020B0502020202020204" pitchFamily="34" charset="0"/>
                <a:cs typeface="Impact"/>
              </a:rPr>
              <a:t>Safety</a:t>
            </a:r>
            <a:endParaRPr lang="en-US" sz="2000" b="1" spc="100" dirty="0">
              <a:ln w="3175">
                <a:solidFill>
                  <a:schemeClr val="tx1"/>
                </a:solidFill>
              </a:ln>
              <a:solidFill>
                <a:srgbClr val="FF6600"/>
              </a:solidFill>
              <a:latin typeface="Century Gothic" panose="020B0502020202020204" pitchFamily="34" charset="0"/>
              <a:cs typeface="Impact"/>
            </a:endParaRPr>
          </a:p>
        </p:txBody>
      </p:sp>
      <p:sp>
        <p:nvSpPr>
          <p:cNvPr id="12" name="TextBox 11"/>
          <p:cNvSpPr txBox="1"/>
          <p:nvPr/>
        </p:nvSpPr>
        <p:spPr>
          <a:xfrm>
            <a:off x="939800" y="4288594"/>
            <a:ext cx="1632770" cy="400110"/>
          </a:xfrm>
          <a:prstGeom prst="rect">
            <a:avLst/>
          </a:prstGeom>
          <a:noFill/>
        </p:spPr>
        <p:txBody>
          <a:bodyPr wrap="square" rtlCol="0">
            <a:spAutoFit/>
          </a:bodyPr>
          <a:lstStyle/>
          <a:p>
            <a:r>
              <a:rPr lang="en-US" sz="2000" b="1" spc="100" dirty="0" smtClean="0">
                <a:ln w="3175">
                  <a:solidFill>
                    <a:schemeClr val="tx1"/>
                  </a:solidFill>
                </a:ln>
                <a:solidFill>
                  <a:srgbClr val="FFFF00"/>
                </a:solidFill>
                <a:latin typeface="Century Gothic" panose="020B0502020202020204" pitchFamily="34" charset="0"/>
                <a:cs typeface="Impact"/>
              </a:rPr>
              <a:t>Belonging</a:t>
            </a:r>
            <a:endParaRPr lang="en-US" sz="2000" b="1" spc="100" dirty="0">
              <a:ln w="3175">
                <a:solidFill>
                  <a:schemeClr val="tx1"/>
                </a:solidFill>
              </a:ln>
              <a:solidFill>
                <a:srgbClr val="FFFF00"/>
              </a:solidFill>
              <a:latin typeface="Century Gothic" panose="020B0502020202020204" pitchFamily="34" charset="0"/>
              <a:cs typeface="Impact"/>
            </a:endParaRPr>
          </a:p>
        </p:txBody>
      </p:sp>
      <p:sp>
        <p:nvSpPr>
          <p:cNvPr id="13" name="Trapezoid 12"/>
          <p:cNvSpPr/>
          <p:nvPr/>
        </p:nvSpPr>
        <p:spPr>
          <a:xfrm>
            <a:off x="2404217" y="4288594"/>
            <a:ext cx="5759250" cy="719929"/>
          </a:xfrm>
          <a:prstGeom prst="trapezoid">
            <a:avLst>
              <a:gd name="adj" fmla="val 6084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1840518" y="3509319"/>
            <a:ext cx="1464104" cy="400110"/>
          </a:xfrm>
          <a:prstGeom prst="rect">
            <a:avLst/>
          </a:prstGeom>
          <a:noFill/>
        </p:spPr>
        <p:txBody>
          <a:bodyPr wrap="square" rtlCol="0">
            <a:spAutoFit/>
          </a:bodyPr>
          <a:lstStyle/>
          <a:p>
            <a:r>
              <a:rPr lang="en-US" sz="2000" b="1" spc="100" dirty="0" smtClean="0">
                <a:ln w="3175">
                  <a:solidFill>
                    <a:schemeClr val="tx1"/>
                  </a:solidFill>
                </a:ln>
                <a:solidFill>
                  <a:srgbClr val="3366FF"/>
                </a:solidFill>
                <a:latin typeface="Century Gothic" panose="020B0502020202020204" pitchFamily="34" charset="0"/>
                <a:cs typeface="Impact"/>
              </a:rPr>
              <a:t>Esteem</a:t>
            </a:r>
            <a:endParaRPr lang="en-US" sz="2000" b="1" spc="100" dirty="0">
              <a:ln w="3175">
                <a:solidFill>
                  <a:schemeClr val="tx1"/>
                </a:solidFill>
              </a:ln>
              <a:solidFill>
                <a:srgbClr val="3366FF"/>
              </a:solidFill>
              <a:latin typeface="Century Gothic" panose="020B0502020202020204" pitchFamily="34" charset="0"/>
              <a:cs typeface="Impact"/>
            </a:endParaRPr>
          </a:p>
        </p:txBody>
      </p:sp>
      <p:sp>
        <p:nvSpPr>
          <p:cNvPr id="16" name="Trapezoid 15"/>
          <p:cNvSpPr/>
          <p:nvPr/>
        </p:nvSpPr>
        <p:spPr>
          <a:xfrm>
            <a:off x="2866205" y="3537688"/>
            <a:ext cx="4849019" cy="719929"/>
          </a:xfrm>
          <a:prstGeom prst="trapezoid">
            <a:avLst>
              <a:gd name="adj" fmla="val 60848"/>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66FF"/>
              </a:solidFill>
            </a:endParaRPr>
          </a:p>
        </p:txBody>
      </p:sp>
      <p:sp>
        <p:nvSpPr>
          <p:cNvPr id="17" name="TextBox 16"/>
          <p:cNvSpPr txBox="1"/>
          <p:nvPr/>
        </p:nvSpPr>
        <p:spPr>
          <a:xfrm>
            <a:off x="939800" y="2779989"/>
            <a:ext cx="2576032" cy="400110"/>
          </a:xfrm>
          <a:prstGeom prst="rect">
            <a:avLst/>
          </a:prstGeom>
          <a:noFill/>
        </p:spPr>
        <p:txBody>
          <a:bodyPr wrap="square" rtlCol="0">
            <a:spAutoFit/>
          </a:bodyPr>
          <a:lstStyle/>
          <a:p>
            <a:pPr algn="ctr"/>
            <a:r>
              <a:rPr lang="en-US" sz="2000" b="1" spc="100" dirty="0" smtClean="0">
                <a:ln w="3175">
                  <a:solidFill>
                    <a:schemeClr val="tx1"/>
                  </a:solidFill>
                </a:ln>
                <a:solidFill>
                  <a:schemeClr val="accent4">
                    <a:lumMod val="60000"/>
                    <a:lumOff val="40000"/>
                  </a:schemeClr>
                </a:solidFill>
                <a:latin typeface="Century Gothic" panose="020B0502020202020204" pitchFamily="34" charset="0"/>
                <a:cs typeface="Impact"/>
              </a:rPr>
              <a:t>Self-actualisation</a:t>
            </a:r>
            <a:endParaRPr lang="en-US" sz="2000" b="1" spc="100" dirty="0">
              <a:ln w="3175">
                <a:solidFill>
                  <a:schemeClr val="tx1"/>
                </a:solidFill>
              </a:ln>
              <a:solidFill>
                <a:schemeClr val="accent4">
                  <a:lumMod val="60000"/>
                  <a:lumOff val="40000"/>
                </a:schemeClr>
              </a:solidFill>
              <a:latin typeface="Century Gothic" panose="020B0502020202020204" pitchFamily="34" charset="0"/>
              <a:cs typeface="Impact"/>
            </a:endParaRPr>
          </a:p>
        </p:txBody>
      </p:sp>
      <p:sp>
        <p:nvSpPr>
          <p:cNvPr id="18" name="Trapezoid 17"/>
          <p:cNvSpPr/>
          <p:nvPr/>
        </p:nvSpPr>
        <p:spPr>
          <a:xfrm>
            <a:off x="3314278" y="2779989"/>
            <a:ext cx="3952701" cy="719929"/>
          </a:xfrm>
          <a:prstGeom prst="trapezoid">
            <a:avLst>
              <a:gd name="adj" fmla="val 60848"/>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B3A2C7"/>
              </a:solidFill>
            </a:endParaRPr>
          </a:p>
        </p:txBody>
      </p:sp>
      <p:sp>
        <p:nvSpPr>
          <p:cNvPr id="23" name="Rectangle 22"/>
          <p:cNvSpPr/>
          <p:nvPr/>
        </p:nvSpPr>
        <p:spPr>
          <a:xfrm>
            <a:off x="127106" y="51142"/>
            <a:ext cx="4602003" cy="477054"/>
          </a:xfrm>
          <a:prstGeom prst="rect">
            <a:avLst/>
          </a:prstGeom>
        </p:spPr>
        <p:txBody>
          <a:bodyPr wrap="none">
            <a:spAutoFit/>
          </a:bodyPr>
          <a:lstStyle/>
          <a:p>
            <a:r>
              <a:rPr lang="en-US" sz="2500" b="1" dirty="0" smtClean="0">
                <a:solidFill>
                  <a:srgbClr val="FF0000"/>
                </a:solidFill>
                <a:latin typeface="Century Gothic"/>
                <a:cs typeface="Century Gothic"/>
              </a:rPr>
              <a:t>Maslow's Hierarchy of Needs</a:t>
            </a:r>
            <a:endParaRPr lang="en-US" sz="2500" b="1" dirty="0">
              <a:solidFill>
                <a:srgbClr val="FF0000"/>
              </a:solidFill>
              <a:latin typeface="Century Gothic"/>
              <a:cs typeface="Century Gothic"/>
            </a:endParaRPr>
          </a:p>
        </p:txBody>
      </p:sp>
      <p:sp>
        <p:nvSpPr>
          <p:cNvPr id="28" name="Rectangle 27"/>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29" name="Picture 28"/>
          <p:cNvPicPr>
            <a:picLocks noChangeAspect="1"/>
          </p:cNvPicPr>
          <p:nvPr/>
        </p:nvPicPr>
        <p:blipFill>
          <a:blip r:embed="rId4"/>
          <a:stretch>
            <a:fillRect/>
          </a:stretch>
        </p:blipFill>
        <p:spPr>
          <a:xfrm>
            <a:off x="8525872" y="60386"/>
            <a:ext cx="539202" cy="539202"/>
          </a:xfrm>
          <a:prstGeom prst="rect">
            <a:avLst/>
          </a:prstGeom>
        </p:spPr>
      </p:pic>
      <p:sp>
        <p:nvSpPr>
          <p:cNvPr id="2" name="Rectangle 1"/>
          <p:cNvSpPr/>
          <p:nvPr/>
        </p:nvSpPr>
        <p:spPr>
          <a:xfrm>
            <a:off x="1500979" y="6498430"/>
            <a:ext cx="6886610" cy="338554"/>
          </a:xfrm>
          <a:prstGeom prst="rect">
            <a:avLst/>
          </a:prstGeom>
        </p:spPr>
        <p:txBody>
          <a:bodyPr wrap="square">
            <a:spAutoFit/>
          </a:bodyPr>
          <a:lstStyle/>
          <a:p>
            <a:pPr>
              <a:defRPr/>
            </a:pPr>
            <a:r>
              <a:rPr lang="en-US" sz="800" dirty="0"/>
              <a:t>This presentation by @TeacherToolkit ( </a:t>
            </a:r>
            <a:r>
              <a:rPr lang="en-US" sz="800" dirty="0">
                <a:hlinkClick r:id="rId5"/>
              </a:rPr>
              <a:t>Ross Morrison McGill</a:t>
            </a:r>
            <a:r>
              <a:rPr lang="en-US" sz="800" dirty="0"/>
              <a:t> ) and is licensed under a </a:t>
            </a:r>
            <a:r>
              <a:rPr lang="en-US" sz="800" dirty="0">
                <a:hlinkClick r:id="rId6"/>
              </a:rPr>
              <a:t>Creative Commons Attribution-NonCommercial-NoDerivs 3.0 Unported License</a:t>
            </a:r>
            <a:r>
              <a:rPr lang="en-US" sz="800" dirty="0"/>
              <a:t>. Based on all work published at </a:t>
            </a:r>
            <a:r>
              <a:rPr lang="en-US" sz="800" dirty="0" smtClean="0">
                <a:hlinkClick r:id="rId7"/>
              </a:rPr>
              <a:t>www.teachertoolkit.me</a:t>
            </a:r>
            <a:r>
              <a:rPr lang="en-US" sz="800" dirty="0" smtClean="0"/>
              <a:t> @</a:t>
            </a:r>
            <a:r>
              <a:rPr lang="en-US" sz="800" dirty="0"/>
              <a:t>TeacherToolkit Limited.</a:t>
            </a:r>
          </a:p>
        </p:txBody>
      </p:sp>
    </p:spTree>
    <p:extLst>
      <p:ext uri="{BB962C8B-B14F-4D97-AF65-F5344CB8AC3E}">
        <p14:creationId xmlns:p14="http://schemas.microsoft.com/office/powerpoint/2010/main" val="3027635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9588"/>
            <a:ext cx="8229600" cy="1143000"/>
          </a:xfrm>
        </p:spPr>
        <p:txBody>
          <a:bodyPr/>
          <a:lstStyle/>
          <a:p>
            <a:pPr algn="l"/>
            <a:r>
              <a:rPr lang="en-US" b="1" dirty="0" smtClean="0">
                <a:latin typeface="Century Gothic" panose="020B0502020202020204" pitchFamily="34" charset="0"/>
                <a:cs typeface="Impact"/>
              </a:rPr>
              <a:t>Recipe:</a:t>
            </a:r>
            <a:endParaRPr lang="en-US" b="1" dirty="0">
              <a:latin typeface="Century Gothic" panose="020B0502020202020204" pitchFamily="34" charset="0"/>
              <a:cs typeface="Impact"/>
            </a:endParaRPr>
          </a:p>
        </p:txBody>
      </p:sp>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3"/>
          <a:stretch>
            <a:fillRect/>
          </a:stretch>
        </p:blipFill>
        <p:spPr>
          <a:xfrm>
            <a:off x="8525872" y="60386"/>
            <a:ext cx="539202" cy="539202"/>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668571356"/>
              </p:ext>
            </p:extLst>
          </p:nvPr>
        </p:nvGraphicFramePr>
        <p:xfrm>
          <a:off x="457200" y="2281790"/>
          <a:ext cx="8101000" cy="3940246"/>
        </p:xfrm>
        <a:graphic>
          <a:graphicData uri="http://schemas.openxmlformats.org/drawingml/2006/table">
            <a:tbl>
              <a:tblPr firstRow="1" bandRow="1">
                <a:tableStyleId>{5C22544A-7EE6-4342-B048-85BDC9FD1C3A}</a:tableStyleId>
              </a:tblPr>
              <a:tblGrid>
                <a:gridCol w="2603916"/>
                <a:gridCol w="5497084"/>
              </a:tblGrid>
              <a:tr h="490468">
                <a:tc>
                  <a:txBody>
                    <a:bodyPr/>
                    <a:lstStyle/>
                    <a:p>
                      <a:r>
                        <a:rPr lang="en-GB" sz="2000" b="1" dirty="0" smtClean="0">
                          <a:solidFill>
                            <a:schemeClr val="tx1"/>
                          </a:solidFill>
                          <a:latin typeface="Century Gothic" panose="020B0502020202020204" pitchFamily="34" charset="0"/>
                        </a:rPr>
                        <a:t>Timings</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2000" b="1" dirty="0" smtClean="0">
                          <a:solidFill>
                            <a:schemeClr val="tx1"/>
                          </a:solidFill>
                          <a:latin typeface="Century Gothic" panose="020B0502020202020204" pitchFamily="34" charset="0"/>
                        </a:rPr>
                        <a:t>What content?</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506970">
                <a:tc>
                  <a:txBody>
                    <a:bodyPr/>
                    <a:lstStyle/>
                    <a:p>
                      <a:r>
                        <a:rPr lang="en-US" sz="2000" b="1" dirty="0" smtClean="0">
                          <a:solidFill>
                            <a:schemeClr val="tx1"/>
                          </a:solidFill>
                          <a:effectLst/>
                          <a:latin typeface="Century Gothic" panose="020B0502020202020204" pitchFamily="34" charset="0"/>
                          <a:cs typeface="Impact"/>
                        </a:rPr>
                        <a:t>3pm – 3.15pm: </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Century Gothic" panose="020B0502020202020204" pitchFamily="34" charset="0"/>
                          <a:cs typeface="Impact"/>
                        </a:rPr>
                        <a:t>Introductions</a:t>
                      </a:r>
                      <a:r>
                        <a:rPr lang="en-US" sz="2000" b="1" baseline="0" dirty="0" smtClean="0">
                          <a:solidFill>
                            <a:schemeClr val="tx1"/>
                          </a:solidFill>
                          <a:latin typeface="Century Gothic" panose="020B0502020202020204" pitchFamily="34" charset="0"/>
                          <a:cs typeface="Impact"/>
                        </a:rPr>
                        <a:t> / Starter</a:t>
                      </a:r>
                      <a:endParaRPr lang="en-US" sz="2000" b="1" dirty="0" smtClean="0">
                        <a:solidFill>
                          <a:schemeClr val="tx1"/>
                        </a:solidFill>
                        <a:effectLst/>
                        <a:latin typeface="Century Gothic" panose="020B0502020202020204" pitchFamily="34" charset="0"/>
                        <a:cs typeface="Impac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US" sz="2000" b="1" dirty="0" smtClean="0">
                          <a:solidFill>
                            <a:schemeClr val="tx1"/>
                          </a:solidFill>
                          <a:latin typeface="Century Gothic" panose="020B0502020202020204" pitchFamily="34" charset="0"/>
                          <a:cs typeface="Impact"/>
                        </a:rPr>
                        <a:t>3.15pm – 3.30pm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Century Gothic" panose="020B0502020202020204" pitchFamily="34" charset="0"/>
                          <a:cs typeface="Impact"/>
                        </a:rPr>
                        <a:t>No. 5 – Ingredients Provision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3.30pm – 3.45pm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000" b="1" dirty="0" smtClean="0">
                          <a:solidFill>
                            <a:srgbClr val="FF0000"/>
                          </a:solidFill>
                          <a:latin typeface="Century Gothic" panose="020B0502020202020204" pitchFamily="34" charset="0"/>
                        </a:rPr>
                        <a:t>No. 4 – </a:t>
                      </a:r>
                      <a:r>
                        <a:rPr lang="en-GB" sz="2000" b="1" dirty="0" smtClean="0">
                          <a:solidFill>
                            <a:srgbClr val="FF0000"/>
                          </a:solidFill>
                          <a:latin typeface="Century Gothic" panose="020B0502020202020204" pitchFamily="34" charset="0"/>
                        </a:rPr>
                        <a:t>Class Sizes</a:t>
                      </a:r>
                      <a:endParaRPr lang="en-GB" sz="2000" b="1" dirty="0">
                        <a:solidFill>
                          <a:srgbClr val="FF000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3.45pm – 4.00pm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Century Gothic" panose="020B0502020202020204" pitchFamily="34" charset="0"/>
                          <a:cs typeface="Impact"/>
                        </a:rPr>
                        <a:t>Challenge</a:t>
                      </a:r>
                      <a:r>
                        <a:rPr lang="en-US" sz="2000" b="1" baseline="0" dirty="0" smtClean="0">
                          <a:solidFill>
                            <a:schemeClr val="tx1"/>
                          </a:solidFill>
                          <a:latin typeface="Century Gothic" panose="020B0502020202020204" pitchFamily="34" charset="0"/>
                          <a:cs typeface="Impact"/>
                        </a:rPr>
                        <a:t> 3</a:t>
                      </a:r>
                      <a:endParaRPr lang="en-US" sz="2000" b="1" dirty="0" smtClean="0">
                        <a:solidFill>
                          <a:schemeClr val="tx1"/>
                        </a:solidFill>
                        <a:latin typeface="Century Gothic" panose="020B0502020202020204" pitchFamily="34" charset="0"/>
                        <a:cs typeface="Impac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4.00pm – 4.15pm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Century Gothic" panose="020B0502020202020204" pitchFamily="34" charset="0"/>
                          <a:cs typeface="Impact"/>
                        </a:rPr>
                        <a:t>Challenge</a:t>
                      </a:r>
                      <a:r>
                        <a:rPr lang="en-US" sz="2000" b="1" baseline="0" dirty="0" smtClean="0">
                          <a:solidFill>
                            <a:schemeClr val="tx1"/>
                          </a:solidFill>
                          <a:latin typeface="Century Gothic" panose="020B0502020202020204" pitchFamily="34" charset="0"/>
                          <a:cs typeface="Impact"/>
                        </a:rPr>
                        <a:t> 4</a:t>
                      </a:r>
                      <a:endParaRPr lang="en-US" sz="2000" b="1" dirty="0" smtClean="0">
                        <a:solidFill>
                          <a:schemeClr val="tx1"/>
                        </a:solidFill>
                        <a:latin typeface="Century Gothic" panose="020B0502020202020204" pitchFamily="34" charset="0"/>
                        <a:cs typeface="Impac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4.15pm – 4.25pm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Century Gothic" panose="020B0502020202020204" pitchFamily="34" charset="0"/>
                          <a:cs typeface="Impact"/>
                        </a:rPr>
                        <a:t>Advice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4.25pm – 4.30pm</a:t>
                      </a:r>
                      <a:endParaRPr lang="en-GB" sz="20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2000" b="1" dirty="0" smtClean="0">
                          <a:solidFill>
                            <a:schemeClr val="tx1"/>
                          </a:solidFill>
                          <a:latin typeface="Century Gothic" panose="020B0502020202020204" pitchFamily="34" charset="0"/>
                        </a:rPr>
                        <a:t>Further</a:t>
                      </a:r>
                      <a:r>
                        <a:rPr lang="en-GB" sz="2000" b="1" baseline="0" dirty="0" smtClean="0">
                          <a:solidFill>
                            <a:schemeClr val="tx1"/>
                          </a:solidFill>
                          <a:latin typeface="Century Gothic" panose="020B0502020202020204" pitchFamily="34" charset="0"/>
                        </a:rPr>
                        <a:t> Information</a:t>
                      </a:r>
                      <a:endParaRPr lang="en-GB" sz="2000" b="1" dirty="0" smtClean="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12" name="Picture 11"/>
          <p:cNvPicPr>
            <a:picLocks noChangeAspect="1"/>
          </p:cNvPicPr>
          <p:nvPr/>
        </p:nvPicPr>
        <p:blipFill>
          <a:blip r:embed="rId4"/>
          <a:stretch>
            <a:fillRect/>
          </a:stretch>
        </p:blipFill>
        <p:spPr>
          <a:xfrm>
            <a:off x="6339642" y="329987"/>
            <a:ext cx="1332243" cy="1751653"/>
          </a:xfrm>
          <a:prstGeom prst="rect">
            <a:avLst/>
          </a:prstGeom>
        </p:spPr>
      </p:pic>
    </p:spTree>
    <p:extLst>
      <p:ext uri="{BB962C8B-B14F-4D97-AF65-F5344CB8AC3E}">
        <p14:creationId xmlns:p14="http://schemas.microsoft.com/office/powerpoint/2010/main" val="6148741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5651" y="1629310"/>
            <a:ext cx="8542903" cy="833297"/>
          </a:xfrm>
        </p:spPr>
        <p:txBody>
          <a:bodyPr>
            <a:noAutofit/>
          </a:bodyPr>
          <a:lstStyle/>
          <a:p>
            <a:r>
              <a:rPr lang="en-US" sz="15000" b="1" dirty="0" smtClean="0">
                <a:latin typeface="Century Gothic"/>
                <a:cs typeface="Century Gothic"/>
              </a:rPr>
              <a:t>Scenario </a:t>
            </a:r>
            <a:endParaRPr lang="en-US" sz="1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3" name="Picture 2"/>
          <p:cNvPicPr>
            <a:picLocks noChangeAspect="1"/>
          </p:cNvPicPr>
          <p:nvPr/>
        </p:nvPicPr>
        <p:blipFill>
          <a:blip r:embed="rId4"/>
          <a:stretch>
            <a:fillRect/>
          </a:stretch>
        </p:blipFill>
        <p:spPr>
          <a:xfrm>
            <a:off x="2366394" y="3151158"/>
            <a:ext cx="4363493" cy="3272620"/>
          </a:xfrm>
          <a:prstGeom prst="rect">
            <a:avLst/>
          </a:prstGeom>
        </p:spPr>
      </p:pic>
    </p:spTree>
    <p:extLst>
      <p:ext uri="{BB962C8B-B14F-4D97-AF65-F5344CB8AC3E}">
        <p14:creationId xmlns:p14="http://schemas.microsoft.com/office/powerpoint/2010/main" val="3869590683"/>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379592" y="2655121"/>
            <a:ext cx="2801919" cy="4202879"/>
          </a:xfrm>
          <a:prstGeom prst="rect">
            <a:avLst/>
          </a:prstGeom>
        </p:spPr>
      </p:pic>
      <p:sp>
        <p:nvSpPr>
          <p:cNvPr id="8" name="Rectangle 4"/>
          <p:cNvSpPr>
            <a:spLocks noChangeArrowheads="1"/>
          </p:cNvSpPr>
          <p:nvPr/>
        </p:nvSpPr>
        <p:spPr bwMode="auto">
          <a:xfrm>
            <a:off x="649592" y="604490"/>
            <a:ext cx="786625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4000" b="1" dirty="0" smtClean="0">
                <a:latin typeface="Century Gothic"/>
                <a:cs typeface="Century Gothic"/>
              </a:rPr>
              <a:t>The full time classroom teacher</a:t>
            </a:r>
            <a:endParaRPr lang="en-US" sz="4000" b="1" dirty="0">
              <a:latin typeface="Century Gothic"/>
              <a:cs typeface="Century Gothic"/>
            </a:endParaRPr>
          </a:p>
        </p:txBody>
      </p:sp>
      <p:sp>
        <p:nvSpPr>
          <p:cNvPr id="4" name="Rectangle 3"/>
          <p:cNvSpPr/>
          <p:nvPr/>
        </p:nvSpPr>
        <p:spPr>
          <a:xfrm>
            <a:off x="410692" y="1916457"/>
            <a:ext cx="8534375" cy="1477328"/>
          </a:xfrm>
          <a:prstGeom prst="rect">
            <a:avLst/>
          </a:prstGeom>
        </p:spPr>
        <p:txBody>
          <a:bodyPr wrap="square">
            <a:spAutoFit/>
          </a:bodyPr>
          <a:lstStyle/>
          <a:p>
            <a:pPr marL="514350" indent="-514350">
              <a:buFont typeface="+mj-lt"/>
              <a:buAutoNum type="arabicPeriod"/>
            </a:pPr>
            <a:r>
              <a:rPr lang="en-US" sz="3000" b="1" dirty="0" smtClean="0">
                <a:latin typeface="Century Gothic"/>
                <a:cs typeface="Century Gothic"/>
              </a:rPr>
              <a:t>Teaches on average </a:t>
            </a:r>
            <a:r>
              <a:rPr lang="en-US" sz="3000" b="1" dirty="0" smtClean="0">
                <a:solidFill>
                  <a:srgbClr val="FF0000"/>
                </a:solidFill>
                <a:latin typeface="Century Gothic"/>
                <a:cs typeface="Century Gothic"/>
              </a:rPr>
              <a:t>20</a:t>
            </a:r>
            <a:r>
              <a:rPr lang="en-US" sz="3000" b="1" dirty="0" smtClean="0">
                <a:latin typeface="Century Gothic"/>
                <a:cs typeface="Century Gothic"/>
              </a:rPr>
              <a:t> hours per week.</a:t>
            </a:r>
          </a:p>
          <a:p>
            <a:pPr marL="514350" indent="-514350">
              <a:buFont typeface="+mj-lt"/>
              <a:buAutoNum type="arabicPeriod"/>
            </a:pPr>
            <a:r>
              <a:rPr lang="en-US" sz="3000" b="1" dirty="0" smtClean="0">
                <a:latin typeface="Century Gothic"/>
                <a:cs typeface="Century Gothic"/>
              </a:rPr>
              <a:t>Teaches for </a:t>
            </a:r>
            <a:r>
              <a:rPr lang="en-US" sz="3000" b="1" dirty="0" smtClean="0">
                <a:solidFill>
                  <a:srgbClr val="FF0000"/>
                </a:solidFill>
                <a:latin typeface="Century Gothic"/>
                <a:cs typeface="Century Gothic"/>
              </a:rPr>
              <a:t>38</a:t>
            </a:r>
            <a:r>
              <a:rPr lang="en-US" sz="3000" b="1" dirty="0" smtClean="0">
                <a:latin typeface="Century Gothic"/>
                <a:cs typeface="Century Gothic"/>
              </a:rPr>
              <a:t> weeks per year.</a:t>
            </a:r>
          </a:p>
          <a:p>
            <a:pPr marL="514350" indent="-514350">
              <a:buFont typeface="+mj-lt"/>
              <a:buAutoNum type="arabicPeriod"/>
            </a:pPr>
            <a:r>
              <a:rPr lang="en-US" sz="3000" b="1" dirty="0" smtClean="0">
                <a:latin typeface="Century Gothic"/>
                <a:cs typeface="Century Gothic"/>
              </a:rPr>
              <a:t>This equates to </a:t>
            </a:r>
            <a:r>
              <a:rPr lang="en-US" sz="3000" b="1" dirty="0" smtClean="0">
                <a:solidFill>
                  <a:srgbClr val="FF0000"/>
                </a:solidFill>
                <a:latin typeface="Century Gothic"/>
                <a:cs typeface="Century Gothic"/>
              </a:rPr>
              <a:t>760</a:t>
            </a:r>
            <a:r>
              <a:rPr lang="en-US" sz="3000" b="1" dirty="0" smtClean="0">
                <a:latin typeface="Century Gothic"/>
                <a:cs typeface="Century Gothic"/>
              </a:rPr>
              <a:t> hours per year!</a:t>
            </a:r>
            <a:endParaRPr lang="en-US" sz="3000" b="1" dirty="0">
              <a:latin typeface="Century Gothic"/>
              <a:cs typeface="Century Gothic"/>
            </a:endParaRPr>
          </a:p>
        </p:txBody>
      </p:sp>
      <p:sp>
        <p:nvSpPr>
          <p:cNvPr id="5" name="Rectangle 4"/>
          <p:cNvSpPr>
            <a:spLocks noChangeArrowheads="1"/>
          </p:cNvSpPr>
          <p:nvPr/>
        </p:nvSpPr>
        <p:spPr bwMode="auto">
          <a:xfrm>
            <a:off x="281711" y="4556904"/>
            <a:ext cx="5359159"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3500" b="1" dirty="0" smtClean="0">
                <a:latin typeface="Century Gothic"/>
                <a:cs typeface="Century Gothic"/>
              </a:rPr>
              <a:t>That’s a lot of resources!</a:t>
            </a:r>
          </a:p>
          <a:p>
            <a:r>
              <a:rPr lang="en-US" sz="3500" b="1" dirty="0" smtClean="0">
                <a:latin typeface="Century Gothic"/>
                <a:cs typeface="Century Gothic"/>
              </a:rPr>
              <a:t>That’s a lot of students!</a:t>
            </a:r>
            <a:endParaRPr lang="en-US" sz="3500" b="1" dirty="0">
              <a:latin typeface="Century Gothic"/>
              <a:cs typeface="Century Gothic"/>
            </a:endParaRPr>
          </a:p>
        </p:txBody>
      </p:sp>
      <p:grpSp>
        <p:nvGrpSpPr>
          <p:cNvPr id="6" name="Group 5"/>
          <p:cNvGrpSpPr/>
          <p:nvPr/>
        </p:nvGrpSpPr>
        <p:grpSpPr>
          <a:xfrm>
            <a:off x="8150141"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9" name="Picture 8"/>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773841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719356"/>
            <a:ext cx="9144000" cy="5140990"/>
          </a:xfrm>
          <a:prstGeom prst="rect">
            <a:avLst/>
          </a:prstGeom>
        </p:spPr>
      </p:pic>
      <p:sp>
        <p:nvSpPr>
          <p:cNvPr id="2" name="Title 1"/>
          <p:cNvSpPr>
            <a:spLocks noGrp="1"/>
          </p:cNvSpPr>
          <p:nvPr>
            <p:ph type="ctrTitle"/>
          </p:nvPr>
        </p:nvSpPr>
        <p:spPr>
          <a:xfrm>
            <a:off x="300548" y="823988"/>
            <a:ext cx="8542903" cy="833297"/>
          </a:xfrm>
        </p:spPr>
        <p:txBody>
          <a:bodyPr>
            <a:noAutofit/>
          </a:bodyPr>
          <a:lstStyle/>
          <a:p>
            <a:pPr algn="l"/>
            <a:r>
              <a:rPr lang="en-US" sz="5400" b="1" dirty="0" smtClean="0">
                <a:latin typeface="Century Gothic"/>
                <a:cs typeface="Century Gothic"/>
              </a:rPr>
              <a:t>Thoughts:</a:t>
            </a:r>
            <a:br>
              <a:rPr lang="en-US" sz="5400" b="1" dirty="0" smtClean="0">
                <a:latin typeface="Century Gothic"/>
                <a:cs typeface="Century Gothic"/>
              </a:rPr>
            </a:br>
            <a:r>
              <a:rPr lang="en-US" sz="5400" b="1" dirty="0">
                <a:latin typeface="Century Gothic"/>
                <a:cs typeface="Century Gothic"/>
              </a:rPr>
              <a:t/>
            </a:r>
            <a:br>
              <a:rPr lang="en-US" sz="5400" b="1" dirty="0">
                <a:latin typeface="Century Gothic"/>
                <a:cs typeface="Century Gothic"/>
              </a:rPr>
            </a:br>
            <a:r>
              <a:rPr lang="en-US" sz="4000" b="1" dirty="0" smtClean="0">
                <a:latin typeface="Century Gothic"/>
                <a:cs typeface="Century Gothic"/>
              </a:rPr>
              <a:t>Small or large class?</a:t>
            </a:r>
            <a:endParaRPr lang="en-US" sz="4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487472503"/>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1651" y="927786"/>
            <a:ext cx="8803423" cy="833297"/>
          </a:xfrm>
        </p:spPr>
        <p:txBody>
          <a:bodyPr>
            <a:noAutofit/>
          </a:bodyPr>
          <a:lstStyle/>
          <a:p>
            <a:r>
              <a:rPr lang="en-US" sz="10000" b="1" dirty="0" smtClean="0">
                <a:latin typeface="Century Gothic"/>
                <a:cs typeface="Century Gothic"/>
              </a:rPr>
              <a:t>Expert Advice </a:t>
            </a:r>
            <a:endParaRPr lang="en-US" sz="10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4" name="Picture 3"/>
          <p:cNvPicPr>
            <a:picLocks noChangeAspect="1"/>
          </p:cNvPicPr>
          <p:nvPr/>
        </p:nvPicPr>
        <p:blipFill>
          <a:blip r:embed="rId4"/>
          <a:stretch>
            <a:fillRect/>
          </a:stretch>
        </p:blipFill>
        <p:spPr>
          <a:xfrm>
            <a:off x="3538737" y="2131268"/>
            <a:ext cx="5526337" cy="4726732"/>
          </a:xfrm>
          <a:prstGeom prst="rect">
            <a:avLst/>
          </a:prstGeom>
        </p:spPr>
      </p:pic>
      <p:sp>
        <p:nvSpPr>
          <p:cNvPr id="3" name="Rectangle 2"/>
          <p:cNvSpPr/>
          <p:nvPr/>
        </p:nvSpPr>
        <p:spPr>
          <a:xfrm>
            <a:off x="86148" y="6585133"/>
            <a:ext cx="1689235" cy="246221"/>
          </a:xfrm>
          <a:prstGeom prst="rect">
            <a:avLst/>
          </a:prstGeom>
        </p:spPr>
        <p:txBody>
          <a:bodyPr wrap="none">
            <a:spAutoFit/>
          </a:bodyPr>
          <a:lstStyle/>
          <a:p>
            <a:r>
              <a:rPr lang="en-US" sz="1000" dirty="0" smtClean="0">
                <a:hlinkClick r:id="rId5"/>
              </a:rPr>
              <a:t>www.visionsmartcenter.com</a:t>
            </a:r>
            <a:r>
              <a:rPr lang="en-US" sz="1000" dirty="0" smtClean="0"/>
              <a:t> </a:t>
            </a:r>
            <a:endParaRPr lang="en-US" sz="1000" dirty="0"/>
          </a:p>
        </p:txBody>
      </p:sp>
      <p:sp>
        <p:nvSpPr>
          <p:cNvPr id="5" name="Rectangle 4"/>
          <p:cNvSpPr/>
          <p:nvPr/>
        </p:nvSpPr>
        <p:spPr>
          <a:xfrm>
            <a:off x="7423050" y="2080181"/>
            <a:ext cx="1454181" cy="369332"/>
          </a:xfrm>
          <a:prstGeom prst="rect">
            <a:avLst/>
          </a:prstGeom>
        </p:spPr>
        <p:txBody>
          <a:bodyPr wrap="none">
            <a:spAutoFit/>
          </a:bodyPr>
          <a:lstStyle/>
          <a:p>
            <a:r>
              <a:rPr lang="en-GB" altLang="en-US" dirty="0">
                <a:solidFill>
                  <a:srgbClr val="604A7B"/>
                </a:solidFill>
              </a:rPr>
              <a:t>Suzanne </a:t>
            </a:r>
            <a:r>
              <a:rPr lang="en-GB" altLang="en-US" dirty="0" err="1">
                <a:solidFill>
                  <a:srgbClr val="604A7B"/>
                </a:solidFill>
              </a:rPr>
              <a:t>Gray</a:t>
            </a:r>
            <a:endParaRPr lang="en-GB" dirty="0"/>
          </a:p>
        </p:txBody>
      </p:sp>
    </p:spTree>
    <p:extLst>
      <p:ext uri="{BB962C8B-B14F-4D97-AF65-F5344CB8AC3E}">
        <p14:creationId xmlns:p14="http://schemas.microsoft.com/office/powerpoint/2010/main" val="1896253311"/>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539750" y="1268413"/>
            <a:ext cx="8147050" cy="3248025"/>
          </a:xfrm>
        </p:spPr>
        <p:txBody>
          <a:bodyPr/>
          <a:lstStyle/>
          <a:p>
            <a:pPr algn="ctr" eaLnBrk="1" hangingPunct="1"/>
            <a:r>
              <a:rPr lang="en-GB" altLang="en-US" sz="5400" b="1" dirty="0" smtClean="0">
                <a:solidFill>
                  <a:srgbClr val="604A7B"/>
                </a:solidFill>
              </a:rPr>
              <a:t>The great class size </a:t>
            </a:r>
            <a:br>
              <a:rPr lang="en-GB" altLang="en-US" sz="5400" b="1" dirty="0" smtClean="0">
                <a:solidFill>
                  <a:srgbClr val="604A7B"/>
                </a:solidFill>
              </a:rPr>
            </a:br>
            <a:r>
              <a:rPr lang="en-GB" altLang="en-US" sz="5400" b="1" dirty="0" smtClean="0">
                <a:solidFill>
                  <a:srgbClr val="604A7B"/>
                </a:solidFill>
              </a:rPr>
              <a:t>debate</a:t>
            </a:r>
            <a:br>
              <a:rPr lang="en-GB" altLang="en-US" sz="5400" b="1" dirty="0" smtClean="0">
                <a:solidFill>
                  <a:srgbClr val="604A7B"/>
                </a:solidFill>
              </a:rPr>
            </a:br>
            <a:r>
              <a:rPr lang="en-GB" altLang="en-US" sz="4000" dirty="0" smtClean="0">
                <a:solidFill>
                  <a:srgbClr val="604A7B"/>
                </a:solidFill>
              </a:rPr>
              <a:t>Suzanne </a:t>
            </a:r>
            <a:r>
              <a:rPr lang="en-GB" altLang="en-US" sz="4000" dirty="0" err="1" smtClean="0">
                <a:solidFill>
                  <a:srgbClr val="604A7B"/>
                </a:solidFill>
              </a:rPr>
              <a:t>Gray</a:t>
            </a:r>
            <a:endParaRPr lang="en-GB" altLang="en-US" sz="4000" dirty="0" smtClean="0">
              <a:solidFill>
                <a:srgbClr val="604A7B"/>
              </a:solidFill>
            </a:endParaRPr>
          </a:p>
        </p:txBody>
      </p:sp>
    </p:spTree>
    <p:extLst>
      <p:ext uri="{BB962C8B-B14F-4D97-AF65-F5344CB8AC3E}">
        <p14:creationId xmlns:p14="http://schemas.microsoft.com/office/powerpoint/2010/main" val="32842052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ctrTitle"/>
          </p:nvPr>
        </p:nvSpPr>
        <p:spPr/>
        <p:txBody>
          <a:bodyPr/>
          <a:lstStyle/>
          <a:p>
            <a:pPr eaLnBrk="1" hangingPunct="1"/>
            <a:endParaRPr lang="en-GB" alt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defRPr/>
            </a:pPr>
            <a:endParaRPr lang="en-GB"/>
          </a:p>
        </p:txBody>
      </p:sp>
      <p:pic>
        <p:nvPicPr>
          <p:cNvPr id="111620" name="Picture 3" descr="FTC slid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2" descr="Food Teachers Centre BETTER FOOD TEACHING  3rd to 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73688"/>
            <a:ext cx="18859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4" descr="http://www.aspire-he.co.uk/live/imgs/UEL-logo-bubble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5516563"/>
            <a:ext cx="28479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3" name="Picture 2" descr="http://www.newlywedsonabudget.com/wp-content/uploads/2011/10/thinking-cap-2-259x300.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4000500"/>
            <a:ext cx="24669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7"/>
          <p:cNvSpPr/>
          <p:nvPr/>
        </p:nvSpPr>
        <p:spPr>
          <a:xfrm>
            <a:off x="5364163" y="2852738"/>
            <a:ext cx="3384550" cy="2592387"/>
          </a:xfrm>
          <a:prstGeom prst="cloudCallout">
            <a:avLst>
              <a:gd name="adj1" fmla="val -37256"/>
              <a:gd name="adj2" fmla="val 68725"/>
            </a:avLst>
          </a:prstGeom>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endParaRPr lang="en-GB" dirty="0">
              <a:solidFill>
                <a:prstClr val="black"/>
              </a:solidFill>
            </a:endParaRPr>
          </a:p>
        </p:txBody>
      </p:sp>
      <p:sp>
        <p:nvSpPr>
          <p:cNvPr id="9" name="Cloud Callout 8"/>
          <p:cNvSpPr/>
          <p:nvPr/>
        </p:nvSpPr>
        <p:spPr>
          <a:xfrm rot="16200000">
            <a:off x="558007" y="2475706"/>
            <a:ext cx="3024188" cy="3203575"/>
          </a:xfrm>
          <a:prstGeom prst="cloudCallout">
            <a:avLst>
              <a:gd name="adj1" fmla="val -67667"/>
              <a:gd name="adj2" fmla="val 44595"/>
            </a:avLst>
          </a:prstGeom>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endParaRPr lang="en-GB">
              <a:solidFill>
                <a:prstClr val="black"/>
              </a:solidFill>
            </a:endParaRPr>
          </a:p>
        </p:txBody>
      </p:sp>
      <p:sp>
        <p:nvSpPr>
          <p:cNvPr id="11" name="Cloud Callout 10"/>
          <p:cNvSpPr/>
          <p:nvPr/>
        </p:nvSpPr>
        <p:spPr>
          <a:xfrm>
            <a:off x="3203575" y="1484313"/>
            <a:ext cx="3024188" cy="2232025"/>
          </a:xfrm>
          <a:prstGeom prst="cloudCallout">
            <a:avLst>
              <a:gd name="adj1" fmla="val -1862"/>
              <a:gd name="adj2" fmla="val 70468"/>
            </a:avLst>
          </a:prstGeom>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endParaRPr lang="en-GB">
              <a:solidFill>
                <a:prstClr val="black"/>
              </a:solidFill>
            </a:endParaRPr>
          </a:p>
        </p:txBody>
      </p:sp>
      <p:sp>
        <p:nvSpPr>
          <p:cNvPr id="111627" name="TextBox 11"/>
          <p:cNvSpPr txBox="1">
            <a:spLocks noChangeArrowheads="1"/>
          </p:cNvSpPr>
          <p:nvPr/>
        </p:nvSpPr>
        <p:spPr bwMode="auto">
          <a:xfrm>
            <a:off x="107950" y="260350"/>
            <a:ext cx="8896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a:solidFill>
                  <a:srgbClr val="604A7B"/>
                </a:solidFill>
                <a:latin typeface="Arial" panose="020B0604020202020204" pitchFamily="34" charset="0"/>
                <a:cs typeface="Arial" panose="020B0604020202020204" pitchFamily="34" charset="0"/>
              </a:rPr>
              <a:t>The Great Food Class Size Debate</a:t>
            </a:r>
          </a:p>
        </p:txBody>
      </p:sp>
      <p:sp>
        <p:nvSpPr>
          <p:cNvPr id="111628" name="TextBox 12"/>
          <p:cNvSpPr txBox="1">
            <a:spLocks noChangeArrowheads="1"/>
          </p:cNvSpPr>
          <p:nvPr/>
        </p:nvSpPr>
        <p:spPr bwMode="auto">
          <a:xfrm>
            <a:off x="3635375" y="2060575"/>
            <a:ext cx="24495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solidFill>
                  <a:srgbClr val="604A7B"/>
                </a:solidFill>
              </a:rPr>
              <a:t>How big should a class be legally?</a:t>
            </a:r>
          </a:p>
        </p:txBody>
      </p:sp>
      <p:sp>
        <p:nvSpPr>
          <p:cNvPr id="111629" name="TextBox 14"/>
          <p:cNvSpPr txBox="1">
            <a:spLocks noChangeArrowheads="1"/>
          </p:cNvSpPr>
          <p:nvPr/>
        </p:nvSpPr>
        <p:spPr bwMode="auto">
          <a:xfrm>
            <a:off x="5651500" y="3573463"/>
            <a:ext cx="30241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solidFill>
                  <a:srgbClr val="604A7B"/>
                </a:solidFill>
              </a:rPr>
              <a:t>What can teachers do if they think their  classes are too big?</a:t>
            </a:r>
          </a:p>
        </p:txBody>
      </p:sp>
      <p:sp>
        <p:nvSpPr>
          <p:cNvPr id="111630" name="TextBox 15"/>
          <p:cNvSpPr txBox="1">
            <a:spLocks noChangeArrowheads="1"/>
          </p:cNvSpPr>
          <p:nvPr/>
        </p:nvSpPr>
        <p:spPr bwMode="auto">
          <a:xfrm>
            <a:off x="755650" y="3573463"/>
            <a:ext cx="28082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solidFill>
                  <a:srgbClr val="604A7B"/>
                </a:solidFill>
              </a:rPr>
              <a:t>Where can teachers             go to get help              </a:t>
            </a:r>
          </a:p>
          <a:p>
            <a:pPr eaLnBrk="1" hangingPunct="1">
              <a:spcBef>
                <a:spcPct val="0"/>
              </a:spcBef>
              <a:buFontTx/>
              <a:buNone/>
            </a:pPr>
            <a:r>
              <a:rPr lang="en-GB" altLang="en-US" sz="2400">
                <a:solidFill>
                  <a:srgbClr val="604A7B"/>
                </a:solidFill>
              </a:rPr>
              <a:t>       and support? </a:t>
            </a:r>
          </a:p>
        </p:txBody>
      </p:sp>
    </p:spTree>
    <p:extLst>
      <p:ext uri="{BB962C8B-B14F-4D97-AF65-F5344CB8AC3E}">
        <p14:creationId xmlns:p14="http://schemas.microsoft.com/office/powerpoint/2010/main" val="3275228124"/>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ctrTitle"/>
          </p:nvPr>
        </p:nvSpPr>
        <p:spPr/>
        <p:txBody>
          <a:bodyPr/>
          <a:lstStyle/>
          <a:p>
            <a:pPr eaLnBrk="1" hangingPunct="1"/>
            <a:endParaRPr lang="en-GB" alt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defRPr/>
            </a:pPr>
            <a:endParaRPr lang="en-GB"/>
          </a:p>
        </p:txBody>
      </p:sp>
      <p:pic>
        <p:nvPicPr>
          <p:cNvPr id="112644" name="Picture 3" descr="FTC slid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38"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2" descr="Food Teachers Centre BETTER FOOD TEACHING  3rd to 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73688"/>
            <a:ext cx="18859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4" descr="http://www.aspire-he.co.uk/live/imgs/UEL-logo-bubble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5516563"/>
            <a:ext cx="28479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TextBox 6"/>
          <p:cNvSpPr txBox="1">
            <a:spLocks noChangeArrowheads="1"/>
          </p:cNvSpPr>
          <p:nvPr/>
        </p:nvSpPr>
        <p:spPr bwMode="auto">
          <a:xfrm>
            <a:off x="395288" y="115888"/>
            <a:ext cx="83534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400">
                <a:solidFill>
                  <a:srgbClr val="604A7B"/>
                </a:solidFill>
              </a:rPr>
              <a:t>Using recommendations</a:t>
            </a:r>
          </a:p>
        </p:txBody>
      </p:sp>
      <p:sp>
        <p:nvSpPr>
          <p:cNvPr id="8" name="Rounded Rectangle 7"/>
          <p:cNvSpPr/>
          <p:nvPr/>
        </p:nvSpPr>
        <p:spPr>
          <a:xfrm>
            <a:off x="468313" y="760413"/>
            <a:ext cx="8280400" cy="1584325"/>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endParaRPr lang="en-GB">
              <a:solidFill>
                <a:prstClr val="black"/>
              </a:solidFill>
            </a:endParaRPr>
          </a:p>
        </p:txBody>
      </p:sp>
      <p:sp>
        <p:nvSpPr>
          <p:cNvPr id="112649" name="TextBox 8"/>
          <p:cNvSpPr txBox="1">
            <a:spLocks noChangeArrowheads="1"/>
          </p:cNvSpPr>
          <p:nvPr/>
        </p:nvSpPr>
        <p:spPr bwMode="auto">
          <a:xfrm>
            <a:off x="549275" y="908050"/>
            <a:ext cx="813752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solidFill>
                  <a:srgbClr val="604A7B"/>
                </a:solidFill>
              </a:rPr>
              <a:t>Different agencies have differing recommendations. There are currently NO legislations. Some Local Authorities have their own rules about maximum class sizes.</a:t>
            </a:r>
          </a:p>
        </p:txBody>
      </p:sp>
      <p:sp>
        <p:nvSpPr>
          <p:cNvPr id="10" name="Rounded Rectangle 9"/>
          <p:cNvSpPr/>
          <p:nvPr/>
        </p:nvSpPr>
        <p:spPr>
          <a:xfrm>
            <a:off x="468313" y="2636838"/>
            <a:ext cx="2447925" cy="1008062"/>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endParaRPr lang="en-GB">
              <a:solidFill>
                <a:prstClr val="black"/>
              </a:solidFill>
            </a:endParaRPr>
          </a:p>
        </p:txBody>
      </p:sp>
      <p:sp>
        <p:nvSpPr>
          <p:cNvPr id="112651" name="TextBox 10"/>
          <p:cNvSpPr txBox="1">
            <a:spLocks noChangeArrowheads="1"/>
          </p:cNvSpPr>
          <p:nvPr/>
        </p:nvSpPr>
        <p:spPr bwMode="auto">
          <a:xfrm>
            <a:off x="477838" y="2636838"/>
            <a:ext cx="23764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a:solidFill>
                  <a:srgbClr val="604A7B"/>
                </a:solidFill>
              </a:rPr>
              <a:t>NUT</a:t>
            </a:r>
            <a:r>
              <a:rPr lang="en-GB" altLang="en-US" sz="1800">
                <a:solidFill>
                  <a:srgbClr val="604A7B"/>
                </a:solidFill>
              </a:rPr>
              <a:t>: their policy is a maximum of </a:t>
            </a:r>
            <a:r>
              <a:rPr lang="en-GB" altLang="en-US" sz="1800" b="1">
                <a:solidFill>
                  <a:srgbClr val="604A7B"/>
                </a:solidFill>
              </a:rPr>
              <a:t>20 pupils.      </a:t>
            </a:r>
          </a:p>
          <a:p>
            <a:pPr eaLnBrk="1" hangingPunct="1">
              <a:spcBef>
                <a:spcPct val="0"/>
              </a:spcBef>
              <a:buFontTx/>
              <a:buNone/>
            </a:pPr>
            <a:r>
              <a:rPr lang="en-GB" altLang="en-US" sz="1800">
                <a:solidFill>
                  <a:srgbClr val="604A7B"/>
                </a:solidFill>
              </a:rPr>
              <a:t>          </a:t>
            </a:r>
          </a:p>
        </p:txBody>
      </p:sp>
      <p:sp>
        <p:nvSpPr>
          <p:cNvPr id="12" name="Rounded Rectangle 11"/>
          <p:cNvSpPr/>
          <p:nvPr/>
        </p:nvSpPr>
        <p:spPr>
          <a:xfrm>
            <a:off x="3068638" y="2589213"/>
            <a:ext cx="3168650" cy="2376487"/>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GB" b="1" dirty="0" err="1">
                <a:solidFill>
                  <a:srgbClr val="8064A2">
                    <a:lumMod val="75000"/>
                  </a:srgbClr>
                </a:solidFill>
              </a:rPr>
              <a:t>DfE</a:t>
            </a:r>
            <a:r>
              <a:rPr lang="en-GB" b="1" dirty="0">
                <a:solidFill>
                  <a:srgbClr val="8064A2">
                    <a:lumMod val="75000"/>
                  </a:srgbClr>
                </a:solidFill>
              </a:rPr>
              <a:t>: </a:t>
            </a:r>
            <a:r>
              <a:rPr lang="en-GB" dirty="0">
                <a:solidFill>
                  <a:srgbClr val="8064A2">
                    <a:lumMod val="75000"/>
                  </a:srgbClr>
                </a:solidFill>
              </a:rPr>
              <a:t>maximum of </a:t>
            </a:r>
            <a:r>
              <a:rPr lang="en-GB" b="1" dirty="0">
                <a:solidFill>
                  <a:srgbClr val="8064A2">
                    <a:lumMod val="75000"/>
                  </a:srgbClr>
                </a:solidFill>
              </a:rPr>
              <a:t>21 in approximately 100sq.m. </a:t>
            </a:r>
            <a:r>
              <a:rPr lang="en-GB" dirty="0">
                <a:solidFill>
                  <a:srgbClr val="8064A2">
                    <a:lumMod val="75000"/>
                  </a:srgbClr>
                </a:solidFill>
              </a:rPr>
              <a:t>Classroom. </a:t>
            </a:r>
          </a:p>
          <a:p>
            <a:pPr eaLnBrk="1" fontAlgn="auto" hangingPunct="1">
              <a:spcBef>
                <a:spcPts val="0"/>
              </a:spcBef>
              <a:spcAft>
                <a:spcPts val="0"/>
              </a:spcAft>
              <a:defRPr/>
            </a:pPr>
            <a:r>
              <a:rPr lang="en-GB" dirty="0">
                <a:solidFill>
                  <a:srgbClr val="8064A2">
                    <a:lumMod val="75000"/>
                  </a:srgbClr>
                </a:solidFill>
              </a:rPr>
              <a:t>1985 guidance suggested 4sq.m per pupil , for planning purposes. </a:t>
            </a:r>
            <a:r>
              <a:rPr lang="en-GB" b="1" dirty="0">
                <a:solidFill>
                  <a:srgbClr val="8064A2">
                    <a:lumMod val="75000"/>
                  </a:srgbClr>
                </a:solidFill>
              </a:rPr>
              <a:t>20 pupils at KS3 and 15 at KS4.</a:t>
            </a:r>
          </a:p>
        </p:txBody>
      </p:sp>
      <p:sp>
        <p:nvSpPr>
          <p:cNvPr id="13" name="Rounded Rectangle 12"/>
          <p:cNvSpPr/>
          <p:nvPr/>
        </p:nvSpPr>
        <p:spPr>
          <a:xfrm>
            <a:off x="6372225" y="2708275"/>
            <a:ext cx="2303463" cy="1008063"/>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GB" b="1" dirty="0">
                <a:solidFill>
                  <a:srgbClr val="8064A2">
                    <a:lumMod val="75000"/>
                  </a:srgbClr>
                </a:solidFill>
              </a:rPr>
              <a:t>1918 Education Act</a:t>
            </a:r>
            <a:r>
              <a:rPr lang="en-GB" dirty="0">
                <a:solidFill>
                  <a:srgbClr val="8064A2">
                    <a:lumMod val="75000"/>
                  </a:srgbClr>
                </a:solidFill>
              </a:rPr>
              <a:t>: limit of </a:t>
            </a:r>
            <a:r>
              <a:rPr lang="en-GB" b="1" dirty="0">
                <a:solidFill>
                  <a:srgbClr val="8064A2">
                    <a:lumMod val="75000"/>
                  </a:srgbClr>
                </a:solidFill>
              </a:rPr>
              <a:t>20 pupils</a:t>
            </a:r>
          </a:p>
        </p:txBody>
      </p:sp>
      <p:sp>
        <p:nvSpPr>
          <p:cNvPr id="14" name="Rounded Rectangle 13"/>
          <p:cNvSpPr/>
          <p:nvPr/>
        </p:nvSpPr>
        <p:spPr>
          <a:xfrm>
            <a:off x="477838" y="3860800"/>
            <a:ext cx="2447925" cy="1223963"/>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GB" b="1" dirty="0">
                <a:solidFill>
                  <a:srgbClr val="8064A2">
                    <a:lumMod val="75000"/>
                  </a:srgbClr>
                </a:solidFill>
              </a:rPr>
              <a:t>BS4163:2014</a:t>
            </a:r>
            <a:r>
              <a:rPr lang="en-GB" dirty="0">
                <a:solidFill>
                  <a:srgbClr val="8064A2">
                    <a:lumMod val="75000"/>
                  </a:srgbClr>
                </a:solidFill>
              </a:rPr>
              <a:t>: safety in D&amp;T rooms; </a:t>
            </a:r>
          </a:p>
          <a:p>
            <a:pPr eaLnBrk="1" fontAlgn="auto" hangingPunct="1">
              <a:spcBef>
                <a:spcPts val="0"/>
              </a:spcBef>
              <a:spcAft>
                <a:spcPts val="0"/>
              </a:spcAft>
              <a:defRPr/>
            </a:pPr>
            <a:r>
              <a:rPr lang="en-GB" b="1" dirty="0">
                <a:solidFill>
                  <a:srgbClr val="8064A2">
                    <a:lumMod val="75000"/>
                  </a:srgbClr>
                </a:solidFill>
              </a:rPr>
              <a:t>21 pupils</a:t>
            </a:r>
          </a:p>
        </p:txBody>
      </p:sp>
      <p:sp>
        <p:nvSpPr>
          <p:cNvPr id="15" name="Rounded Rectangle 14"/>
          <p:cNvSpPr/>
          <p:nvPr/>
        </p:nvSpPr>
        <p:spPr>
          <a:xfrm>
            <a:off x="6372225" y="3860800"/>
            <a:ext cx="2376488" cy="1152525"/>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GB" b="1" dirty="0">
                <a:solidFill>
                  <a:srgbClr val="8064A2">
                    <a:lumMod val="75000"/>
                  </a:srgbClr>
                </a:solidFill>
              </a:rPr>
              <a:t>DATA</a:t>
            </a:r>
            <a:r>
              <a:rPr lang="en-GB" dirty="0">
                <a:solidFill>
                  <a:srgbClr val="8064A2">
                    <a:lumMod val="75000"/>
                  </a:srgbClr>
                </a:solidFill>
              </a:rPr>
              <a:t>: </a:t>
            </a:r>
            <a:r>
              <a:rPr lang="en-GB" b="1" dirty="0">
                <a:solidFill>
                  <a:srgbClr val="8064A2">
                    <a:lumMod val="75000"/>
                  </a:srgbClr>
                </a:solidFill>
              </a:rPr>
              <a:t>20 pupils at KS3 18 at KS4</a:t>
            </a:r>
          </a:p>
        </p:txBody>
      </p:sp>
      <p:sp>
        <p:nvSpPr>
          <p:cNvPr id="16" name="Rounded Rectangle 15"/>
          <p:cNvSpPr/>
          <p:nvPr/>
        </p:nvSpPr>
        <p:spPr>
          <a:xfrm>
            <a:off x="2347913" y="5211763"/>
            <a:ext cx="4608512" cy="1368425"/>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GB" dirty="0">
                <a:solidFill>
                  <a:srgbClr val="8064A2">
                    <a:lumMod val="75000"/>
                  </a:srgbClr>
                </a:solidFill>
              </a:rPr>
              <a:t>           </a:t>
            </a:r>
            <a:r>
              <a:rPr lang="en-GB" b="1" dirty="0">
                <a:solidFill>
                  <a:srgbClr val="8064A2">
                    <a:lumMod val="75000"/>
                  </a:srgbClr>
                </a:solidFill>
              </a:rPr>
              <a:t>HSE</a:t>
            </a:r>
            <a:r>
              <a:rPr lang="en-GB" dirty="0">
                <a:solidFill>
                  <a:srgbClr val="8064A2">
                    <a:lumMod val="75000"/>
                  </a:srgbClr>
                </a:solidFill>
              </a:rPr>
              <a:t>: indicate </a:t>
            </a:r>
            <a:r>
              <a:rPr lang="en-GB" b="1" dirty="0">
                <a:solidFill>
                  <a:srgbClr val="8064A2">
                    <a:lumMod val="75000"/>
                  </a:srgbClr>
                </a:solidFill>
              </a:rPr>
              <a:t>they would prosecute if </a:t>
            </a:r>
          </a:p>
          <a:p>
            <a:pPr eaLnBrk="1" fontAlgn="auto" hangingPunct="1">
              <a:spcBef>
                <a:spcPts val="0"/>
              </a:spcBef>
              <a:spcAft>
                <a:spcPts val="0"/>
              </a:spcAft>
              <a:defRPr/>
            </a:pPr>
            <a:r>
              <a:rPr lang="en-GB" b="1" dirty="0">
                <a:solidFill>
                  <a:srgbClr val="8064A2">
                    <a:lumMod val="75000"/>
                  </a:srgbClr>
                </a:solidFill>
              </a:rPr>
              <a:t>            overcrowding were contributory to </a:t>
            </a:r>
          </a:p>
          <a:p>
            <a:pPr eaLnBrk="1" fontAlgn="auto" hangingPunct="1">
              <a:spcBef>
                <a:spcPts val="0"/>
              </a:spcBef>
              <a:spcAft>
                <a:spcPts val="0"/>
              </a:spcAft>
              <a:defRPr/>
            </a:pPr>
            <a:r>
              <a:rPr lang="en-GB" b="1" dirty="0">
                <a:solidFill>
                  <a:srgbClr val="8064A2">
                    <a:lumMod val="75000"/>
                  </a:srgbClr>
                </a:solidFill>
              </a:rPr>
              <a:t>            an accident</a:t>
            </a:r>
            <a:r>
              <a:rPr lang="en-GB" dirty="0">
                <a:solidFill>
                  <a:srgbClr val="8064A2">
                    <a:lumMod val="75000"/>
                  </a:srgbClr>
                </a:solidFill>
              </a:rPr>
              <a:t>, but give no guidance     </a:t>
            </a:r>
          </a:p>
          <a:p>
            <a:pPr eaLnBrk="1" fontAlgn="auto" hangingPunct="1">
              <a:spcBef>
                <a:spcPts val="0"/>
              </a:spcBef>
              <a:spcAft>
                <a:spcPts val="0"/>
              </a:spcAft>
              <a:defRPr/>
            </a:pPr>
            <a:r>
              <a:rPr lang="en-GB" dirty="0">
                <a:solidFill>
                  <a:srgbClr val="8064A2">
                    <a:lumMod val="75000"/>
                  </a:srgbClr>
                </a:solidFill>
              </a:rPr>
              <a:t>            on  numbers per sq. m</a:t>
            </a:r>
          </a:p>
        </p:txBody>
      </p:sp>
    </p:spTree>
    <p:extLst>
      <p:ext uri="{BB962C8B-B14F-4D97-AF65-F5344CB8AC3E}">
        <p14:creationId xmlns:p14="http://schemas.microsoft.com/office/powerpoint/2010/main" val="477260229"/>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211" r="11211"/>
          <a:stretch/>
        </p:blipFill>
        <p:spPr>
          <a:xfrm>
            <a:off x="4957200" y="2209800"/>
            <a:ext cx="4165600" cy="4648200"/>
          </a:xfrm>
          <a:prstGeom prst="rect">
            <a:avLst/>
          </a:prstGeom>
        </p:spPr>
      </p:pic>
      <p:sp>
        <p:nvSpPr>
          <p:cNvPr id="2" name="Title 1"/>
          <p:cNvSpPr>
            <a:spLocks noGrp="1"/>
          </p:cNvSpPr>
          <p:nvPr>
            <p:ph type="ctrTitle"/>
          </p:nvPr>
        </p:nvSpPr>
        <p:spPr>
          <a:xfrm>
            <a:off x="571954" y="182939"/>
            <a:ext cx="7784398" cy="833297"/>
          </a:xfrm>
        </p:spPr>
        <p:txBody>
          <a:bodyPr>
            <a:noAutofit/>
          </a:bodyPr>
          <a:lstStyle/>
          <a:p>
            <a:pPr algn="l"/>
            <a:r>
              <a:rPr lang="en-US" sz="5000" b="1" dirty="0" smtClean="0">
                <a:solidFill>
                  <a:srgbClr val="000000"/>
                </a:solidFill>
                <a:latin typeface="Century Gothic" panose="020B0502020202020204" pitchFamily="34" charset="0"/>
                <a:cs typeface="Impact"/>
              </a:rPr>
              <a:t>Subject snapshot</a:t>
            </a:r>
            <a:endParaRPr lang="en-US" sz="5000" b="1" dirty="0">
              <a:solidFill>
                <a:srgbClr val="000000"/>
              </a:solidFill>
              <a:latin typeface="Century Gothic" panose="020B0502020202020204" pitchFamily="34" charset="0"/>
              <a:cs typeface="Impact"/>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4"/>
            <a:stretch>
              <a:fillRect/>
            </a:stretch>
          </p:blipFill>
          <p:spPr>
            <a:xfrm>
              <a:off x="8525872" y="60386"/>
              <a:ext cx="539202" cy="539202"/>
            </a:xfrm>
            <a:prstGeom prst="rect">
              <a:avLst/>
            </a:prstGeom>
          </p:spPr>
        </p:pic>
      </p:grpSp>
      <p:sp>
        <p:nvSpPr>
          <p:cNvPr id="7" name="Rectangle 6"/>
          <p:cNvSpPr/>
          <p:nvPr/>
        </p:nvSpPr>
        <p:spPr>
          <a:xfrm>
            <a:off x="271435" y="1034869"/>
            <a:ext cx="8492070" cy="5267597"/>
          </a:xfrm>
          <a:prstGeom prst="rect">
            <a:avLst/>
          </a:prstGeom>
        </p:spPr>
        <p:txBody>
          <a:bodyPr wrap="square">
            <a:spAutoFit/>
          </a:bodyPr>
          <a:lstStyle/>
          <a:p>
            <a:pPr>
              <a:lnSpc>
                <a:spcPct val="110000"/>
              </a:lnSpc>
            </a:pPr>
            <a:r>
              <a:rPr lang="en-US" b="1" dirty="0" smtClean="0"/>
              <a:t>1993 – 2008:</a:t>
            </a:r>
          </a:p>
          <a:p>
            <a:pPr marL="285750" indent="-285750">
              <a:lnSpc>
                <a:spcPct val="110000"/>
              </a:lnSpc>
              <a:buFont typeface="Arial"/>
              <a:buChar char="•"/>
            </a:pPr>
            <a:r>
              <a:rPr lang="en-US" dirty="0" smtClean="0"/>
              <a:t>Graphics</a:t>
            </a:r>
          </a:p>
          <a:p>
            <a:pPr marL="285750" indent="-285750">
              <a:lnSpc>
                <a:spcPct val="110000"/>
              </a:lnSpc>
              <a:buFont typeface="Arial"/>
              <a:buChar char="•"/>
            </a:pPr>
            <a:r>
              <a:rPr lang="en-US" dirty="0" smtClean="0"/>
              <a:t>Resistant Materials</a:t>
            </a:r>
          </a:p>
          <a:p>
            <a:pPr marL="285750" indent="-285750">
              <a:lnSpc>
                <a:spcPct val="110000"/>
              </a:lnSpc>
              <a:buFont typeface="Arial"/>
              <a:buChar char="•"/>
            </a:pPr>
            <a:r>
              <a:rPr lang="en-US" dirty="0" smtClean="0"/>
              <a:t>Art</a:t>
            </a:r>
          </a:p>
          <a:p>
            <a:pPr>
              <a:lnSpc>
                <a:spcPct val="110000"/>
              </a:lnSpc>
            </a:pPr>
            <a:r>
              <a:rPr lang="en-US" b="1" dirty="0" smtClean="0"/>
              <a:t>2000+ :</a:t>
            </a:r>
          </a:p>
          <a:p>
            <a:pPr marL="285750" indent="-285750">
              <a:lnSpc>
                <a:spcPct val="110000"/>
              </a:lnSpc>
              <a:buFont typeface="Arial"/>
              <a:buChar char="•"/>
            </a:pPr>
            <a:r>
              <a:rPr lang="en-US" dirty="0" smtClean="0"/>
              <a:t>Food Technology</a:t>
            </a:r>
          </a:p>
          <a:p>
            <a:pPr marL="285750" indent="-285750">
              <a:lnSpc>
                <a:spcPct val="110000"/>
              </a:lnSpc>
              <a:buFont typeface="Arial"/>
              <a:buChar char="•"/>
            </a:pPr>
            <a:r>
              <a:rPr lang="en-US" dirty="0" smtClean="0"/>
              <a:t>Textiles</a:t>
            </a:r>
          </a:p>
          <a:p>
            <a:pPr marL="285750" indent="-285750">
              <a:lnSpc>
                <a:spcPct val="110000"/>
              </a:lnSpc>
              <a:buFont typeface="Arial"/>
              <a:buChar char="•"/>
            </a:pPr>
            <a:r>
              <a:rPr lang="en-US" dirty="0" smtClean="0"/>
              <a:t>Electronics</a:t>
            </a:r>
          </a:p>
          <a:p>
            <a:pPr marL="285750" indent="-285750">
              <a:lnSpc>
                <a:spcPct val="110000"/>
              </a:lnSpc>
              <a:buFont typeface="Arial"/>
              <a:buChar char="•"/>
            </a:pPr>
            <a:r>
              <a:rPr lang="en-US" dirty="0" smtClean="0"/>
              <a:t>Systems and Control</a:t>
            </a:r>
          </a:p>
          <a:p>
            <a:pPr>
              <a:lnSpc>
                <a:spcPct val="110000"/>
              </a:lnSpc>
            </a:pPr>
            <a:r>
              <a:rPr lang="en-US" b="1" dirty="0" smtClean="0"/>
              <a:t>2007+ :</a:t>
            </a:r>
          </a:p>
          <a:p>
            <a:pPr marL="285750" indent="-285750">
              <a:lnSpc>
                <a:spcPct val="110000"/>
              </a:lnSpc>
              <a:buFont typeface="Arial"/>
              <a:buChar char="•"/>
            </a:pPr>
            <a:r>
              <a:rPr lang="en-US" dirty="0" smtClean="0"/>
              <a:t>ICT</a:t>
            </a:r>
          </a:p>
          <a:p>
            <a:pPr>
              <a:lnSpc>
                <a:spcPct val="110000"/>
              </a:lnSpc>
            </a:pPr>
            <a:r>
              <a:rPr lang="en-US" b="1" dirty="0" smtClean="0"/>
              <a:t>2011+ :</a:t>
            </a:r>
          </a:p>
          <a:p>
            <a:pPr marL="285750" indent="-285750">
              <a:lnSpc>
                <a:spcPct val="110000"/>
              </a:lnSpc>
              <a:buFont typeface="Arial"/>
              <a:buChar char="•"/>
            </a:pPr>
            <a:r>
              <a:rPr lang="en-US" dirty="0" smtClean="0"/>
              <a:t>Food Technology; Art; History; ICT</a:t>
            </a:r>
          </a:p>
          <a:p>
            <a:pPr>
              <a:lnSpc>
                <a:spcPct val="110000"/>
              </a:lnSpc>
            </a:pPr>
            <a:r>
              <a:rPr lang="en-US" b="1" dirty="0" smtClean="0"/>
              <a:t>2013+ :</a:t>
            </a:r>
          </a:p>
          <a:p>
            <a:pPr marL="285750" indent="-285750">
              <a:lnSpc>
                <a:spcPct val="110000"/>
              </a:lnSpc>
              <a:buFont typeface="Arial"/>
              <a:buChar char="•"/>
            </a:pPr>
            <a:r>
              <a:rPr lang="en-US" dirty="0" smtClean="0"/>
              <a:t>Food; Media </a:t>
            </a:r>
            <a:r>
              <a:rPr lang="en-US" dirty="0" smtClean="0"/>
              <a:t>Studies; Psychology; Textiles</a:t>
            </a:r>
          </a:p>
          <a:p>
            <a:pPr>
              <a:lnSpc>
                <a:spcPct val="110000"/>
              </a:lnSpc>
            </a:pPr>
            <a:r>
              <a:rPr lang="en-US" b="1" dirty="0" smtClean="0"/>
              <a:t>Cover lessons!</a:t>
            </a:r>
          </a:p>
          <a:p>
            <a:pPr marL="285750" indent="-285750">
              <a:lnSpc>
                <a:spcPct val="110000"/>
              </a:lnSpc>
              <a:buFont typeface="Arial"/>
              <a:buChar char="•"/>
            </a:pPr>
            <a:r>
              <a:rPr lang="en-US" dirty="0" err="1" smtClean="0"/>
              <a:t>Maths</a:t>
            </a:r>
            <a:r>
              <a:rPr lang="en-US" dirty="0" smtClean="0"/>
              <a:t>; English; PE; Drama; Music; Business; MFL! </a:t>
            </a:r>
          </a:p>
        </p:txBody>
      </p:sp>
      <p:sp>
        <p:nvSpPr>
          <p:cNvPr id="5" name="Rectangle 4"/>
          <p:cNvSpPr/>
          <p:nvPr/>
        </p:nvSpPr>
        <p:spPr>
          <a:xfrm>
            <a:off x="131491" y="6511548"/>
            <a:ext cx="1651226" cy="246221"/>
          </a:xfrm>
          <a:prstGeom prst="rect">
            <a:avLst/>
          </a:prstGeom>
        </p:spPr>
        <p:txBody>
          <a:bodyPr wrap="none">
            <a:spAutoFit/>
          </a:bodyPr>
          <a:lstStyle/>
          <a:p>
            <a:r>
              <a:rPr lang="en-US" sz="1000" dirty="0" smtClean="0"/>
              <a:t>Image: </a:t>
            </a:r>
            <a:r>
              <a:rPr lang="en-US" sz="1000" dirty="0" smtClean="0">
                <a:hlinkClick r:id="rId5"/>
              </a:rPr>
              <a:t>www.joejuggler.com</a:t>
            </a:r>
            <a:r>
              <a:rPr lang="en-US" sz="1000" dirty="0" smtClean="0"/>
              <a:t> </a:t>
            </a:r>
            <a:endParaRPr lang="en-US" sz="1000" dirty="0"/>
          </a:p>
        </p:txBody>
      </p:sp>
    </p:spTree>
    <p:extLst>
      <p:ext uri="{BB962C8B-B14F-4D97-AF65-F5344CB8AC3E}">
        <p14:creationId xmlns:p14="http://schemas.microsoft.com/office/powerpoint/2010/main" val="190493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wd">
                                    <p:tmPct val="10000"/>
                                  </p:iterate>
                                  <p:childTnLst>
                                    <p:set>
                                      <p:cBhvr>
                                        <p:cTn id="15" dur="1" fill="hold">
                                          <p:stCondLst>
                                            <p:cond delay="0"/>
                                          </p:stCondLst>
                                        </p:cTn>
                                        <p:tgtEl>
                                          <p:spTgt spid="7">
                                            <p:txEl>
                                              <p:pRg st="1" end="1"/>
                                            </p:txEl>
                                          </p:spTgt>
                                        </p:tgtEl>
                                        <p:attrNameLst>
                                          <p:attrName>style.visibility</p:attrName>
                                        </p:attrNameLst>
                                      </p:cBhvr>
                                      <p:to>
                                        <p:strVal val="visible"/>
                                      </p:to>
                                    </p:set>
                                    <p:anim calcmode="lin" valueType="num">
                                      <p:cBhvr>
                                        <p:cTn id="16" dur="500" fill="hold"/>
                                        <p:tgtEl>
                                          <p:spTgt spid="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wd">
                                    <p:tmPct val="10000"/>
                                  </p:iterate>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p:cTn id="25" dur="500" fill="hold"/>
                                        <p:tgtEl>
                                          <p:spTgt spid="7">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7">
                                            <p:txEl>
                                              <p:pRg st="2" end="2"/>
                                            </p:txEl>
                                          </p:spTgt>
                                        </p:tgtEl>
                                        <p:attrNameLst>
                                          <p:attrName>ppt_y</p:attrName>
                                        </p:attrNameLst>
                                      </p:cBhvr>
                                      <p:tavLst>
                                        <p:tav tm="0">
                                          <p:val>
                                            <p:strVal val="#ppt_y"/>
                                          </p:val>
                                        </p:tav>
                                        <p:tav tm="100000">
                                          <p:val>
                                            <p:strVal val="#ppt_y"/>
                                          </p:val>
                                        </p:tav>
                                      </p:tavLst>
                                    </p:anim>
                                    <p:anim calcmode="lin" valueType="num">
                                      <p:cBhvr>
                                        <p:cTn id="27" dur="500" fill="hold"/>
                                        <p:tgtEl>
                                          <p:spTgt spid="7">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7">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wd">
                                    <p:tmPct val="10000"/>
                                  </p:iterate>
                                  <p:childTnLst>
                                    <p:set>
                                      <p:cBhvr>
                                        <p:cTn id="33" dur="1" fill="hold">
                                          <p:stCondLst>
                                            <p:cond delay="0"/>
                                          </p:stCondLst>
                                        </p:cTn>
                                        <p:tgtEl>
                                          <p:spTgt spid="7">
                                            <p:txEl>
                                              <p:pRg st="3" end="3"/>
                                            </p:txEl>
                                          </p:spTgt>
                                        </p:tgtEl>
                                        <p:attrNameLst>
                                          <p:attrName>style.visibility</p:attrName>
                                        </p:attrNameLst>
                                      </p:cBhvr>
                                      <p:to>
                                        <p:strVal val="visible"/>
                                      </p:to>
                                    </p:set>
                                    <p:anim calcmode="lin" valueType="num">
                                      <p:cBhvr>
                                        <p:cTn id="34" dur="500" fill="hold"/>
                                        <p:tgtEl>
                                          <p:spTgt spid="7">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7">
                                            <p:txEl>
                                              <p:pRg st="3" end="3"/>
                                            </p:txEl>
                                          </p:spTgt>
                                        </p:tgtEl>
                                        <p:attrNameLst>
                                          <p:attrName>ppt_y</p:attrName>
                                        </p:attrNameLst>
                                      </p:cBhvr>
                                      <p:tavLst>
                                        <p:tav tm="0">
                                          <p:val>
                                            <p:strVal val="#ppt_y"/>
                                          </p:val>
                                        </p:tav>
                                        <p:tav tm="100000">
                                          <p:val>
                                            <p:strVal val="#ppt_y"/>
                                          </p:val>
                                        </p:tav>
                                      </p:tavLst>
                                    </p:anim>
                                    <p:anim calcmode="lin" valueType="num">
                                      <p:cBhvr>
                                        <p:cTn id="36" dur="500" fill="hold"/>
                                        <p:tgtEl>
                                          <p:spTgt spid="7">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7">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7">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wd">
                                    <p:tmPct val="10000"/>
                                  </p:iterate>
                                  <p:childTnLst>
                                    <p:set>
                                      <p:cBhvr>
                                        <p:cTn id="42" dur="1" fill="hold">
                                          <p:stCondLst>
                                            <p:cond delay="0"/>
                                          </p:stCondLst>
                                        </p:cTn>
                                        <p:tgtEl>
                                          <p:spTgt spid="7">
                                            <p:txEl>
                                              <p:pRg st="4" end="4"/>
                                            </p:txEl>
                                          </p:spTgt>
                                        </p:tgtEl>
                                        <p:attrNameLst>
                                          <p:attrName>style.visibility</p:attrName>
                                        </p:attrNameLst>
                                      </p:cBhvr>
                                      <p:to>
                                        <p:strVal val="visible"/>
                                      </p:to>
                                    </p:set>
                                    <p:anim calcmode="lin" valueType="num">
                                      <p:cBhvr>
                                        <p:cTn id="43" dur="500" fill="hold"/>
                                        <p:tgtEl>
                                          <p:spTgt spid="7">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7">
                                            <p:txEl>
                                              <p:pRg st="4" end="4"/>
                                            </p:txEl>
                                          </p:spTgt>
                                        </p:tgtEl>
                                        <p:attrNameLst>
                                          <p:attrName>ppt_y</p:attrName>
                                        </p:attrNameLst>
                                      </p:cBhvr>
                                      <p:tavLst>
                                        <p:tav tm="0">
                                          <p:val>
                                            <p:strVal val="#ppt_y"/>
                                          </p:val>
                                        </p:tav>
                                        <p:tav tm="100000">
                                          <p:val>
                                            <p:strVal val="#ppt_y"/>
                                          </p:val>
                                        </p:tav>
                                      </p:tavLst>
                                    </p:anim>
                                    <p:anim calcmode="lin" valueType="num">
                                      <p:cBhvr>
                                        <p:cTn id="45" dur="500" fill="hold"/>
                                        <p:tgtEl>
                                          <p:spTgt spid="7">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7">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7">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wd">
                                    <p:tmPct val="10000"/>
                                  </p:iterate>
                                  <p:childTnLst>
                                    <p:set>
                                      <p:cBhvr>
                                        <p:cTn id="51" dur="1" fill="hold">
                                          <p:stCondLst>
                                            <p:cond delay="0"/>
                                          </p:stCondLst>
                                        </p:cTn>
                                        <p:tgtEl>
                                          <p:spTgt spid="7">
                                            <p:txEl>
                                              <p:pRg st="5" end="5"/>
                                            </p:txEl>
                                          </p:spTgt>
                                        </p:tgtEl>
                                        <p:attrNameLst>
                                          <p:attrName>style.visibility</p:attrName>
                                        </p:attrNameLst>
                                      </p:cBhvr>
                                      <p:to>
                                        <p:strVal val="visible"/>
                                      </p:to>
                                    </p:set>
                                    <p:anim calcmode="lin" valueType="num">
                                      <p:cBhvr>
                                        <p:cTn id="52" dur="500" fill="hold"/>
                                        <p:tgtEl>
                                          <p:spTgt spid="7">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7">
                                            <p:txEl>
                                              <p:pRg st="5" end="5"/>
                                            </p:txEl>
                                          </p:spTgt>
                                        </p:tgtEl>
                                        <p:attrNameLst>
                                          <p:attrName>ppt_y</p:attrName>
                                        </p:attrNameLst>
                                      </p:cBhvr>
                                      <p:tavLst>
                                        <p:tav tm="0">
                                          <p:val>
                                            <p:strVal val="#ppt_y"/>
                                          </p:val>
                                        </p:tav>
                                        <p:tav tm="100000">
                                          <p:val>
                                            <p:strVal val="#ppt_y"/>
                                          </p:val>
                                        </p:tav>
                                      </p:tavLst>
                                    </p:anim>
                                    <p:anim calcmode="lin" valueType="num">
                                      <p:cBhvr>
                                        <p:cTn id="54" dur="500" fill="hold"/>
                                        <p:tgtEl>
                                          <p:spTgt spid="7">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7">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7">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41" presetClass="entr" presetSubtype="0" fill="hold" grpId="0" nodeType="clickEffect">
                                  <p:stCondLst>
                                    <p:cond delay="0"/>
                                  </p:stCondLst>
                                  <p:iterate type="wd">
                                    <p:tmPct val="10000"/>
                                  </p:iterate>
                                  <p:childTnLst>
                                    <p:set>
                                      <p:cBhvr>
                                        <p:cTn id="60" dur="1" fill="hold">
                                          <p:stCondLst>
                                            <p:cond delay="0"/>
                                          </p:stCondLst>
                                        </p:cTn>
                                        <p:tgtEl>
                                          <p:spTgt spid="7">
                                            <p:txEl>
                                              <p:pRg st="6" end="6"/>
                                            </p:txEl>
                                          </p:spTgt>
                                        </p:tgtEl>
                                        <p:attrNameLst>
                                          <p:attrName>style.visibility</p:attrName>
                                        </p:attrNameLst>
                                      </p:cBhvr>
                                      <p:to>
                                        <p:strVal val="visible"/>
                                      </p:to>
                                    </p:set>
                                    <p:anim calcmode="lin" valueType="num">
                                      <p:cBhvr>
                                        <p:cTn id="61" dur="500" fill="hold"/>
                                        <p:tgtEl>
                                          <p:spTgt spid="7">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7">
                                            <p:txEl>
                                              <p:pRg st="6" end="6"/>
                                            </p:txEl>
                                          </p:spTgt>
                                        </p:tgtEl>
                                        <p:attrNameLst>
                                          <p:attrName>ppt_y</p:attrName>
                                        </p:attrNameLst>
                                      </p:cBhvr>
                                      <p:tavLst>
                                        <p:tav tm="0">
                                          <p:val>
                                            <p:strVal val="#ppt_y"/>
                                          </p:val>
                                        </p:tav>
                                        <p:tav tm="100000">
                                          <p:val>
                                            <p:strVal val="#ppt_y"/>
                                          </p:val>
                                        </p:tav>
                                      </p:tavLst>
                                    </p:anim>
                                    <p:anim calcmode="lin" valueType="num">
                                      <p:cBhvr>
                                        <p:cTn id="63" dur="500" fill="hold"/>
                                        <p:tgtEl>
                                          <p:spTgt spid="7">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7">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7">
                                            <p:txEl>
                                              <p:pRg st="6" end="6"/>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41" presetClass="entr" presetSubtype="0" fill="hold" grpId="0" nodeType="clickEffect">
                                  <p:stCondLst>
                                    <p:cond delay="0"/>
                                  </p:stCondLst>
                                  <p:iterate type="wd">
                                    <p:tmPct val="10000"/>
                                  </p:iterate>
                                  <p:childTnLst>
                                    <p:set>
                                      <p:cBhvr>
                                        <p:cTn id="69" dur="1" fill="hold">
                                          <p:stCondLst>
                                            <p:cond delay="0"/>
                                          </p:stCondLst>
                                        </p:cTn>
                                        <p:tgtEl>
                                          <p:spTgt spid="7">
                                            <p:txEl>
                                              <p:pRg st="7" end="7"/>
                                            </p:txEl>
                                          </p:spTgt>
                                        </p:tgtEl>
                                        <p:attrNameLst>
                                          <p:attrName>style.visibility</p:attrName>
                                        </p:attrNameLst>
                                      </p:cBhvr>
                                      <p:to>
                                        <p:strVal val="visible"/>
                                      </p:to>
                                    </p:set>
                                    <p:anim calcmode="lin" valueType="num">
                                      <p:cBhvr>
                                        <p:cTn id="70" dur="500" fill="hold"/>
                                        <p:tgtEl>
                                          <p:spTgt spid="7">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7">
                                            <p:txEl>
                                              <p:pRg st="7" end="7"/>
                                            </p:txEl>
                                          </p:spTgt>
                                        </p:tgtEl>
                                        <p:attrNameLst>
                                          <p:attrName>ppt_y</p:attrName>
                                        </p:attrNameLst>
                                      </p:cBhvr>
                                      <p:tavLst>
                                        <p:tav tm="0">
                                          <p:val>
                                            <p:strVal val="#ppt_y"/>
                                          </p:val>
                                        </p:tav>
                                        <p:tav tm="100000">
                                          <p:val>
                                            <p:strVal val="#ppt_y"/>
                                          </p:val>
                                        </p:tav>
                                      </p:tavLst>
                                    </p:anim>
                                    <p:anim calcmode="lin" valueType="num">
                                      <p:cBhvr>
                                        <p:cTn id="72" dur="500" fill="hold"/>
                                        <p:tgtEl>
                                          <p:spTgt spid="7">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7">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7">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41" presetClass="entr" presetSubtype="0" fill="hold" grpId="0" nodeType="clickEffect">
                                  <p:stCondLst>
                                    <p:cond delay="0"/>
                                  </p:stCondLst>
                                  <p:iterate type="wd">
                                    <p:tmPct val="10000"/>
                                  </p:iterate>
                                  <p:childTnLst>
                                    <p:set>
                                      <p:cBhvr>
                                        <p:cTn id="78" dur="1" fill="hold">
                                          <p:stCondLst>
                                            <p:cond delay="0"/>
                                          </p:stCondLst>
                                        </p:cTn>
                                        <p:tgtEl>
                                          <p:spTgt spid="7">
                                            <p:txEl>
                                              <p:pRg st="8" end="8"/>
                                            </p:txEl>
                                          </p:spTgt>
                                        </p:tgtEl>
                                        <p:attrNameLst>
                                          <p:attrName>style.visibility</p:attrName>
                                        </p:attrNameLst>
                                      </p:cBhvr>
                                      <p:to>
                                        <p:strVal val="visible"/>
                                      </p:to>
                                    </p:set>
                                    <p:anim calcmode="lin" valueType="num">
                                      <p:cBhvr>
                                        <p:cTn id="79" dur="500" fill="hold"/>
                                        <p:tgtEl>
                                          <p:spTgt spid="7">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80" dur="500" fill="hold"/>
                                        <p:tgtEl>
                                          <p:spTgt spid="7">
                                            <p:txEl>
                                              <p:pRg st="8" end="8"/>
                                            </p:txEl>
                                          </p:spTgt>
                                        </p:tgtEl>
                                        <p:attrNameLst>
                                          <p:attrName>ppt_y</p:attrName>
                                        </p:attrNameLst>
                                      </p:cBhvr>
                                      <p:tavLst>
                                        <p:tav tm="0">
                                          <p:val>
                                            <p:strVal val="#ppt_y"/>
                                          </p:val>
                                        </p:tav>
                                        <p:tav tm="100000">
                                          <p:val>
                                            <p:strVal val="#ppt_y"/>
                                          </p:val>
                                        </p:tav>
                                      </p:tavLst>
                                    </p:anim>
                                    <p:anim calcmode="lin" valueType="num">
                                      <p:cBhvr>
                                        <p:cTn id="81" dur="500" fill="hold"/>
                                        <p:tgtEl>
                                          <p:spTgt spid="7">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2" dur="500" fill="hold"/>
                                        <p:tgtEl>
                                          <p:spTgt spid="7">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3" dur="500" tmFilter="0,0; .5, 1; 1, 1"/>
                                        <p:tgtEl>
                                          <p:spTgt spid="7">
                                            <p:txEl>
                                              <p:pRg st="8" end="8"/>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41" presetClass="entr" presetSubtype="0" fill="hold" grpId="0" nodeType="clickEffect">
                                  <p:stCondLst>
                                    <p:cond delay="0"/>
                                  </p:stCondLst>
                                  <p:iterate type="wd">
                                    <p:tmPct val="10000"/>
                                  </p:iterate>
                                  <p:childTnLst>
                                    <p:set>
                                      <p:cBhvr>
                                        <p:cTn id="87" dur="1" fill="hold">
                                          <p:stCondLst>
                                            <p:cond delay="0"/>
                                          </p:stCondLst>
                                        </p:cTn>
                                        <p:tgtEl>
                                          <p:spTgt spid="7">
                                            <p:txEl>
                                              <p:pRg st="9" end="9"/>
                                            </p:txEl>
                                          </p:spTgt>
                                        </p:tgtEl>
                                        <p:attrNameLst>
                                          <p:attrName>style.visibility</p:attrName>
                                        </p:attrNameLst>
                                      </p:cBhvr>
                                      <p:to>
                                        <p:strVal val="visible"/>
                                      </p:to>
                                    </p:set>
                                    <p:anim calcmode="lin" valueType="num">
                                      <p:cBhvr>
                                        <p:cTn id="88" dur="500" fill="hold"/>
                                        <p:tgtEl>
                                          <p:spTgt spid="7">
                                            <p:txEl>
                                              <p:pRg st="9" end="9"/>
                                            </p:txEl>
                                          </p:spTgt>
                                        </p:tgtEl>
                                        <p:attrNameLst>
                                          <p:attrName>ppt_x</p:attrName>
                                        </p:attrNameLst>
                                      </p:cBhvr>
                                      <p:tavLst>
                                        <p:tav tm="0">
                                          <p:val>
                                            <p:strVal val="#ppt_x"/>
                                          </p:val>
                                        </p:tav>
                                        <p:tav tm="50000">
                                          <p:val>
                                            <p:strVal val="#ppt_x+.1"/>
                                          </p:val>
                                        </p:tav>
                                        <p:tav tm="100000">
                                          <p:val>
                                            <p:strVal val="#ppt_x"/>
                                          </p:val>
                                        </p:tav>
                                      </p:tavLst>
                                    </p:anim>
                                    <p:anim calcmode="lin" valueType="num">
                                      <p:cBhvr>
                                        <p:cTn id="89" dur="500" fill="hold"/>
                                        <p:tgtEl>
                                          <p:spTgt spid="7">
                                            <p:txEl>
                                              <p:pRg st="9" end="9"/>
                                            </p:txEl>
                                          </p:spTgt>
                                        </p:tgtEl>
                                        <p:attrNameLst>
                                          <p:attrName>ppt_y</p:attrName>
                                        </p:attrNameLst>
                                      </p:cBhvr>
                                      <p:tavLst>
                                        <p:tav tm="0">
                                          <p:val>
                                            <p:strVal val="#ppt_y"/>
                                          </p:val>
                                        </p:tav>
                                        <p:tav tm="100000">
                                          <p:val>
                                            <p:strVal val="#ppt_y"/>
                                          </p:val>
                                        </p:tav>
                                      </p:tavLst>
                                    </p:anim>
                                    <p:anim calcmode="lin" valueType="num">
                                      <p:cBhvr>
                                        <p:cTn id="90" dur="500" fill="hold"/>
                                        <p:tgtEl>
                                          <p:spTgt spid="7">
                                            <p:txEl>
                                              <p:pRg st="9" end="9"/>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91" dur="500" fill="hold"/>
                                        <p:tgtEl>
                                          <p:spTgt spid="7">
                                            <p:txEl>
                                              <p:pRg st="9" end="9"/>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92" dur="500" tmFilter="0,0; .5, 1; 1, 1"/>
                                        <p:tgtEl>
                                          <p:spTgt spid="7">
                                            <p:txEl>
                                              <p:pRg st="9" end="9"/>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41" presetClass="entr" presetSubtype="0" fill="hold" grpId="0" nodeType="clickEffect">
                                  <p:stCondLst>
                                    <p:cond delay="0"/>
                                  </p:stCondLst>
                                  <p:iterate type="wd">
                                    <p:tmPct val="10000"/>
                                  </p:iterate>
                                  <p:childTnLst>
                                    <p:set>
                                      <p:cBhvr>
                                        <p:cTn id="96" dur="1" fill="hold">
                                          <p:stCondLst>
                                            <p:cond delay="0"/>
                                          </p:stCondLst>
                                        </p:cTn>
                                        <p:tgtEl>
                                          <p:spTgt spid="7">
                                            <p:txEl>
                                              <p:pRg st="10" end="10"/>
                                            </p:txEl>
                                          </p:spTgt>
                                        </p:tgtEl>
                                        <p:attrNameLst>
                                          <p:attrName>style.visibility</p:attrName>
                                        </p:attrNameLst>
                                      </p:cBhvr>
                                      <p:to>
                                        <p:strVal val="visible"/>
                                      </p:to>
                                    </p:set>
                                    <p:anim calcmode="lin" valueType="num">
                                      <p:cBhvr>
                                        <p:cTn id="97" dur="500" fill="hold"/>
                                        <p:tgtEl>
                                          <p:spTgt spid="7">
                                            <p:txEl>
                                              <p:pRg st="10" end="10"/>
                                            </p:txEl>
                                          </p:spTgt>
                                        </p:tgtEl>
                                        <p:attrNameLst>
                                          <p:attrName>ppt_x</p:attrName>
                                        </p:attrNameLst>
                                      </p:cBhvr>
                                      <p:tavLst>
                                        <p:tav tm="0">
                                          <p:val>
                                            <p:strVal val="#ppt_x"/>
                                          </p:val>
                                        </p:tav>
                                        <p:tav tm="50000">
                                          <p:val>
                                            <p:strVal val="#ppt_x+.1"/>
                                          </p:val>
                                        </p:tav>
                                        <p:tav tm="100000">
                                          <p:val>
                                            <p:strVal val="#ppt_x"/>
                                          </p:val>
                                        </p:tav>
                                      </p:tavLst>
                                    </p:anim>
                                    <p:anim calcmode="lin" valueType="num">
                                      <p:cBhvr>
                                        <p:cTn id="98" dur="500" fill="hold"/>
                                        <p:tgtEl>
                                          <p:spTgt spid="7">
                                            <p:txEl>
                                              <p:pRg st="10" end="10"/>
                                            </p:txEl>
                                          </p:spTgt>
                                        </p:tgtEl>
                                        <p:attrNameLst>
                                          <p:attrName>ppt_y</p:attrName>
                                        </p:attrNameLst>
                                      </p:cBhvr>
                                      <p:tavLst>
                                        <p:tav tm="0">
                                          <p:val>
                                            <p:strVal val="#ppt_y"/>
                                          </p:val>
                                        </p:tav>
                                        <p:tav tm="100000">
                                          <p:val>
                                            <p:strVal val="#ppt_y"/>
                                          </p:val>
                                        </p:tav>
                                      </p:tavLst>
                                    </p:anim>
                                    <p:anim calcmode="lin" valueType="num">
                                      <p:cBhvr>
                                        <p:cTn id="99" dur="500" fill="hold"/>
                                        <p:tgtEl>
                                          <p:spTgt spid="7">
                                            <p:txEl>
                                              <p:pRg st="10" end="1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0" dur="500" fill="hold"/>
                                        <p:tgtEl>
                                          <p:spTgt spid="7">
                                            <p:txEl>
                                              <p:pRg st="10" end="1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01" dur="500" tmFilter="0,0; .5, 1; 1, 1"/>
                                        <p:tgtEl>
                                          <p:spTgt spid="7">
                                            <p:txEl>
                                              <p:pRg st="10" end="10"/>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41" presetClass="entr" presetSubtype="0" fill="hold" grpId="0" nodeType="clickEffect">
                                  <p:stCondLst>
                                    <p:cond delay="0"/>
                                  </p:stCondLst>
                                  <p:iterate type="wd">
                                    <p:tmPct val="10000"/>
                                  </p:iterate>
                                  <p:childTnLst>
                                    <p:set>
                                      <p:cBhvr>
                                        <p:cTn id="105" dur="1" fill="hold">
                                          <p:stCondLst>
                                            <p:cond delay="0"/>
                                          </p:stCondLst>
                                        </p:cTn>
                                        <p:tgtEl>
                                          <p:spTgt spid="7">
                                            <p:txEl>
                                              <p:pRg st="11" end="11"/>
                                            </p:txEl>
                                          </p:spTgt>
                                        </p:tgtEl>
                                        <p:attrNameLst>
                                          <p:attrName>style.visibility</p:attrName>
                                        </p:attrNameLst>
                                      </p:cBhvr>
                                      <p:to>
                                        <p:strVal val="visible"/>
                                      </p:to>
                                    </p:set>
                                    <p:anim calcmode="lin" valueType="num">
                                      <p:cBhvr>
                                        <p:cTn id="106" dur="500" fill="hold"/>
                                        <p:tgtEl>
                                          <p:spTgt spid="7">
                                            <p:txEl>
                                              <p:pRg st="11" end="1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7" dur="500" fill="hold"/>
                                        <p:tgtEl>
                                          <p:spTgt spid="7">
                                            <p:txEl>
                                              <p:pRg st="11" end="11"/>
                                            </p:txEl>
                                          </p:spTgt>
                                        </p:tgtEl>
                                        <p:attrNameLst>
                                          <p:attrName>ppt_y</p:attrName>
                                        </p:attrNameLst>
                                      </p:cBhvr>
                                      <p:tavLst>
                                        <p:tav tm="0">
                                          <p:val>
                                            <p:strVal val="#ppt_y"/>
                                          </p:val>
                                        </p:tav>
                                        <p:tav tm="100000">
                                          <p:val>
                                            <p:strVal val="#ppt_y"/>
                                          </p:val>
                                        </p:tav>
                                      </p:tavLst>
                                    </p:anim>
                                    <p:anim calcmode="lin" valueType="num">
                                      <p:cBhvr>
                                        <p:cTn id="108" dur="500" fill="hold"/>
                                        <p:tgtEl>
                                          <p:spTgt spid="7">
                                            <p:txEl>
                                              <p:pRg st="11" end="1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9" dur="500" fill="hold"/>
                                        <p:tgtEl>
                                          <p:spTgt spid="7">
                                            <p:txEl>
                                              <p:pRg st="11" end="1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0" dur="500" tmFilter="0,0; .5, 1; 1, 1"/>
                                        <p:tgtEl>
                                          <p:spTgt spid="7">
                                            <p:txEl>
                                              <p:pRg st="11" end="11"/>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41" presetClass="entr" presetSubtype="0" fill="hold" grpId="0" nodeType="clickEffect">
                                  <p:stCondLst>
                                    <p:cond delay="0"/>
                                  </p:stCondLst>
                                  <p:iterate type="wd">
                                    <p:tmPct val="10000"/>
                                  </p:iterate>
                                  <p:childTnLst>
                                    <p:set>
                                      <p:cBhvr>
                                        <p:cTn id="114" dur="1" fill="hold">
                                          <p:stCondLst>
                                            <p:cond delay="0"/>
                                          </p:stCondLst>
                                        </p:cTn>
                                        <p:tgtEl>
                                          <p:spTgt spid="7">
                                            <p:txEl>
                                              <p:pRg st="12" end="12"/>
                                            </p:txEl>
                                          </p:spTgt>
                                        </p:tgtEl>
                                        <p:attrNameLst>
                                          <p:attrName>style.visibility</p:attrName>
                                        </p:attrNameLst>
                                      </p:cBhvr>
                                      <p:to>
                                        <p:strVal val="visible"/>
                                      </p:to>
                                    </p:set>
                                    <p:anim calcmode="lin" valueType="num">
                                      <p:cBhvr>
                                        <p:cTn id="115" dur="500" fill="hold"/>
                                        <p:tgtEl>
                                          <p:spTgt spid="7">
                                            <p:txEl>
                                              <p:pRg st="12" end="1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16" dur="500" fill="hold"/>
                                        <p:tgtEl>
                                          <p:spTgt spid="7">
                                            <p:txEl>
                                              <p:pRg st="12" end="12"/>
                                            </p:txEl>
                                          </p:spTgt>
                                        </p:tgtEl>
                                        <p:attrNameLst>
                                          <p:attrName>ppt_y</p:attrName>
                                        </p:attrNameLst>
                                      </p:cBhvr>
                                      <p:tavLst>
                                        <p:tav tm="0">
                                          <p:val>
                                            <p:strVal val="#ppt_y"/>
                                          </p:val>
                                        </p:tav>
                                        <p:tav tm="100000">
                                          <p:val>
                                            <p:strVal val="#ppt_y"/>
                                          </p:val>
                                        </p:tav>
                                      </p:tavLst>
                                    </p:anim>
                                    <p:anim calcmode="lin" valueType="num">
                                      <p:cBhvr>
                                        <p:cTn id="117" dur="500" fill="hold"/>
                                        <p:tgtEl>
                                          <p:spTgt spid="7">
                                            <p:txEl>
                                              <p:pRg st="12" end="1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18" dur="500" fill="hold"/>
                                        <p:tgtEl>
                                          <p:spTgt spid="7">
                                            <p:txEl>
                                              <p:pRg st="12" end="1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9" dur="500" tmFilter="0,0; .5, 1; 1, 1"/>
                                        <p:tgtEl>
                                          <p:spTgt spid="7">
                                            <p:txEl>
                                              <p:pRg st="12" end="12"/>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41" presetClass="entr" presetSubtype="0" fill="hold" grpId="0" nodeType="clickEffect">
                                  <p:stCondLst>
                                    <p:cond delay="0"/>
                                  </p:stCondLst>
                                  <p:iterate type="wd">
                                    <p:tmPct val="10000"/>
                                  </p:iterate>
                                  <p:childTnLst>
                                    <p:set>
                                      <p:cBhvr>
                                        <p:cTn id="123" dur="1" fill="hold">
                                          <p:stCondLst>
                                            <p:cond delay="0"/>
                                          </p:stCondLst>
                                        </p:cTn>
                                        <p:tgtEl>
                                          <p:spTgt spid="7">
                                            <p:txEl>
                                              <p:pRg st="13" end="13"/>
                                            </p:txEl>
                                          </p:spTgt>
                                        </p:tgtEl>
                                        <p:attrNameLst>
                                          <p:attrName>style.visibility</p:attrName>
                                        </p:attrNameLst>
                                      </p:cBhvr>
                                      <p:to>
                                        <p:strVal val="visible"/>
                                      </p:to>
                                    </p:set>
                                    <p:anim calcmode="lin" valueType="num">
                                      <p:cBhvr>
                                        <p:cTn id="124" dur="500" fill="hold"/>
                                        <p:tgtEl>
                                          <p:spTgt spid="7">
                                            <p:txEl>
                                              <p:pRg st="13" end="13"/>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5" dur="500" fill="hold"/>
                                        <p:tgtEl>
                                          <p:spTgt spid="7">
                                            <p:txEl>
                                              <p:pRg st="13" end="13"/>
                                            </p:txEl>
                                          </p:spTgt>
                                        </p:tgtEl>
                                        <p:attrNameLst>
                                          <p:attrName>ppt_y</p:attrName>
                                        </p:attrNameLst>
                                      </p:cBhvr>
                                      <p:tavLst>
                                        <p:tav tm="0">
                                          <p:val>
                                            <p:strVal val="#ppt_y"/>
                                          </p:val>
                                        </p:tav>
                                        <p:tav tm="100000">
                                          <p:val>
                                            <p:strVal val="#ppt_y"/>
                                          </p:val>
                                        </p:tav>
                                      </p:tavLst>
                                    </p:anim>
                                    <p:anim calcmode="lin" valueType="num">
                                      <p:cBhvr>
                                        <p:cTn id="126" dur="500" fill="hold"/>
                                        <p:tgtEl>
                                          <p:spTgt spid="7">
                                            <p:txEl>
                                              <p:pRg st="13" end="1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27" dur="500" fill="hold"/>
                                        <p:tgtEl>
                                          <p:spTgt spid="7">
                                            <p:txEl>
                                              <p:pRg st="13" end="1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28" dur="500" tmFilter="0,0; .5, 1; 1, 1"/>
                                        <p:tgtEl>
                                          <p:spTgt spid="7">
                                            <p:txEl>
                                              <p:pRg st="13" end="13"/>
                                            </p:txEl>
                                          </p:spTgt>
                                        </p:tgtEl>
                                      </p:cBhvr>
                                    </p:animEffect>
                                  </p:childTnLst>
                                </p:cTn>
                              </p:par>
                            </p:childTnLst>
                          </p:cTn>
                        </p:par>
                      </p:childTnLst>
                    </p:cTn>
                  </p:par>
                  <p:par>
                    <p:cTn id="129" fill="hold">
                      <p:stCondLst>
                        <p:cond delay="indefinite"/>
                      </p:stCondLst>
                      <p:childTnLst>
                        <p:par>
                          <p:cTn id="130" fill="hold">
                            <p:stCondLst>
                              <p:cond delay="0"/>
                            </p:stCondLst>
                            <p:childTnLst>
                              <p:par>
                                <p:cTn id="131" presetID="41" presetClass="entr" presetSubtype="0" fill="hold" grpId="0" nodeType="clickEffect">
                                  <p:stCondLst>
                                    <p:cond delay="0"/>
                                  </p:stCondLst>
                                  <p:iterate type="wd">
                                    <p:tmPct val="10000"/>
                                  </p:iterate>
                                  <p:childTnLst>
                                    <p:set>
                                      <p:cBhvr>
                                        <p:cTn id="132" dur="1" fill="hold">
                                          <p:stCondLst>
                                            <p:cond delay="0"/>
                                          </p:stCondLst>
                                        </p:cTn>
                                        <p:tgtEl>
                                          <p:spTgt spid="7">
                                            <p:txEl>
                                              <p:pRg st="14" end="14"/>
                                            </p:txEl>
                                          </p:spTgt>
                                        </p:tgtEl>
                                        <p:attrNameLst>
                                          <p:attrName>style.visibility</p:attrName>
                                        </p:attrNameLst>
                                      </p:cBhvr>
                                      <p:to>
                                        <p:strVal val="visible"/>
                                      </p:to>
                                    </p:set>
                                    <p:anim calcmode="lin" valueType="num">
                                      <p:cBhvr>
                                        <p:cTn id="133" dur="500" fill="hold"/>
                                        <p:tgtEl>
                                          <p:spTgt spid="7">
                                            <p:txEl>
                                              <p:pRg st="14" end="14"/>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4" dur="500" fill="hold"/>
                                        <p:tgtEl>
                                          <p:spTgt spid="7">
                                            <p:txEl>
                                              <p:pRg st="14" end="14"/>
                                            </p:txEl>
                                          </p:spTgt>
                                        </p:tgtEl>
                                        <p:attrNameLst>
                                          <p:attrName>ppt_y</p:attrName>
                                        </p:attrNameLst>
                                      </p:cBhvr>
                                      <p:tavLst>
                                        <p:tav tm="0">
                                          <p:val>
                                            <p:strVal val="#ppt_y"/>
                                          </p:val>
                                        </p:tav>
                                        <p:tav tm="100000">
                                          <p:val>
                                            <p:strVal val="#ppt_y"/>
                                          </p:val>
                                        </p:tav>
                                      </p:tavLst>
                                    </p:anim>
                                    <p:anim calcmode="lin" valueType="num">
                                      <p:cBhvr>
                                        <p:cTn id="135" dur="500" fill="hold"/>
                                        <p:tgtEl>
                                          <p:spTgt spid="7">
                                            <p:txEl>
                                              <p:pRg st="14" end="1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36" dur="500" fill="hold"/>
                                        <p:tgtEl>
                                          <p:spTgt spid="7">
                                            <p:txEl>
                                              <p:pRg st="14" end="1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37" dur="500" tmFilter="0,0; .5, 1; 1, 1"/>
                                        <p:tgtEl>
                                          <p:spTgt spid="7">
                                            <p:txEl>
                                              <p:pRg st="14" end="14"/>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41" presetClass="entr" presetSubtype="0" fill="hold" grpId="0" nodeType="clickEffect">
                                  <p:stCondLst>
                                    <p:cond delay="0"/>
                                  </p:stCondLst>
                                  <p:iterate type="wd">
                                    <p:tmPct val="10000"/>
                                  </p:iterate>
                                  <p:childTnLst>
                                    <p:set>
                                      <p:cBhvr>
                                        <p:cTn id="141" dur="1" fill="hold">
                                          <p:stCondLst>
                                            <p:cond delay="0"/>
                                          </p:stCondLst>
                                        </p:cTn>
                                        <p:tgtEl>
                                          <p:spTgt spid="7">
                                            <p:txEl>
                                              <p:pRg st="15" end="15"/>
                                            </p:txEl>
                                          </p:spTgt>
                                        </p:tgtEl>
                                        <p:attrNameLst>
                                          <p:attrName>style.visibility</p:attrName>
                                        </p:attrNameLst>
                                      </p:cBhvr>
                                      <p:to>
                                        <p:strVal val="visible"/>
                                      </p:to>
                                    </p:set>
                                    <p:anim calcmode="lin" valueType="num">
                                      <p:cBhvr>
                                        <p:cTn id="142" dur="500" fill="hold"/>
                                        <p:tgtEl>
                                          <p:spTgt spid="7">
                                            <p:txEl>
                                              <p:pRg st="15" end="15"/>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3" dur="500" fill="hold"/>
                                        <p:tgtEl>
                                          <p:spTgt spid="7">
                                            <p:txEl>
                                              <p:pRg st="15" end="15"/>
                                            </p:txEl>
                                          </p:spTgt>
                                        </p:tgtEl>
                                        <p:attrNameLst>
                                          <p:attrName>ppt_y</p:attrName>
                                        </p:attrNameLst>
                                      </p:cBhvr>
                                      <p:tavLst>
                                        <p:tav tm="0">
                                          <p:val>
                                            <p:strVal val="#ppt_y"/>
                                          </p:val>
                                        </p:tav>
                                        <p:tav tm="100000">
                                          <p:val>
                                            <p:strVal val="#ppt_y"/>
                                          </p:val>
                                        </p:tav>
                                      </p:tavLst>
                                    </p:anim>
                                    <p:anim calcmode="lin" valueType="num">
                                      <p:cBhvr>
                                        <p:cTn id="144" dur="500" fill="hold"/>
                                        <p:tgtEl>
                                          <p:spTgt spid="7">
                                            <p:txEl>
                                              <p:pRg st="15" end="1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5" dur="500" fill="hold"/>
                                        <p:tgtEl>
                                          <p:spTgt spid="7">
                                            <p:txEl>
                                              <p:pRg st="15" end="1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46" dur="500" tmFilter="0,0; .5, 1; 1, 1"/>
                                        <p:tgtEl>
                                          <p:spTgt spid="7">
                                            <p:txEl>
                                              <p:pRg st="15" end="15"/>
                                            </p:txEl>
                                          </p:spTgt>
                                        </p:tgtEl>
                                      </p:cBhvr>
                                    </p:animEffect>
                                  </p:childTnLst>
                                </p:cTn>
                              </p:par>
                            </p:childTnLst>
                          </p:cTn>
                        </p:par>
                      </p:childTnLst>
                    </p:cTn>
                  </p:par>
                  <p:par>
                    <p:cTn id="147" fill="hold">
                      <p:stCondLst>
                        <p:cond delay="indefinite"/>
                      </p:stCondLst>
                      <p:childTnLst>
                        <p:par>
                          <p:cTn id="148" fill="hold">
                            <p:stCondLst>
                              <p:cond delay="0"/>
                            </p:stCondLst>
                            <p:childTnLst>
                              <p:par>
                                <p:cTn id="149" presetID="41" presetClass="entr" presetSubtype="0" fill="hold" grpId="0" nodeType="clickEffect">
                                  <p:stCondLst>
                                    <p:cond delay="0"/>
                                  </p:stCondLst>
                                  <p:iterate type="wd">
                                    <p:tmPct val="10000"/>
                                  </p:iterate>
                                  <p:childTnLst>
                                    <p:set>
                                      <p:cBhvr>
                                        <p:cTn id="150" dur="1" fill="hold">
                                          <p:stCondLst>
                                            <p:cond delay="0"/>
                                          </p:stCondLst>
                                        </p:cTn>
                                        <p:tgtEl>
                                          <p:spTgt spid="7">
                                            <p:txEl>
                                              <p:pRg st="16" end="16"/>
                                            </p:txEl>
                                          </p:spTgt>
                                        </p:tgtEl>
                                        <p:attrNameLst>
                                          <p:attrName>style.visibility</p:attrName>
                                        </p:attrNameLst>
                                      </p:cBhvr>
                                      <p:to>
                                        <p:strVal val="visible"/>
                                      </p:to>
                                    </p:set>
                                    <p:anim calcmode="lin" valueType="num">
                                      <p:cBhvr>
                                        <p:cTn id="151" dur="500" fill="hold"/>
                                        <p:tgtEl>
                                          <p:spTgt spid="7">
                                            <p:txEl>
                                              <p:pRg st="16" end="16"/>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2" dur="500" fill="hold"/>
                                        <p:tgtEl>
                                          <p:spTgt spid="7">
                                            <p:txEl>
                                              <p:pRg st="16" end="16"/>
                                            </p:txEl>
                                          </p:spTgt>
                                        </p:tgtEl>
                                        <p:attrNameLst>
                                          <p:attrName>ppt_y</p:attrName>
                                        </p:attrNameLst>
                                      </p:cBhvr>
                                      <p:tavLst>
                                        <p:tav tm="0">
                                          <p:val>
                                            <p:strVal val="#ppt_y"/>
                                          </p:val>
                                        </p:tav>
                                        <p:tav tm="100000">
                                          <p:val>
                                            <p:strVal val="#ppt_y"/>
                                          </p:val>
                                        </p:tav>
                                      </p:tavLst>
                                    </p:anim>
                                    <p:anim calcmode="lin" valueType="num">
                                      <p:cBhvr>
                                        <p:cTn id="153" dur="500" fill="hold"/>
                                        <p:tgtEl>
                                          <p:spTgt spid="7">
                                            <p:txEl>
                                              <p:pRg st="16" end="1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4" dur="500" fill="hold"/>
                                        <p:tgtEl>
                                          <p:spTgt spid="7">
                                            <p:txEl>
                                              <p:pRg st="16" end="1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5" dur="500" tmFilter="0,0; .5, 1; 1, 1"/>
                                        <p:tgtEl>
                                          <p:spTgt spid="7">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ctrTitle"/>
          </p:nvPr>
        </p:nvSpPr>
        <p:spPr/>
        <p:txBody>
          <a:bodyPr/>
          <a:lstStyle/>
          <a:p>
            <a:pPr eaLnBrk="1" hangingPunct="1"/>
            <a:endParaRPr lang="en-GB" alt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defRPr/>
            </a:pPr>
            <a:endParaRPr lang="en-GB"/>
          </a:p>
        </p:txBody>
      </p:sp>
      <p:pic>
        <p:nvPicPr>
          <p:cNvPr id="113668" name="Picture 3" descr="FTC slid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2" descr="Food Teachers Centre BETTER FOOD TEACHING  3rd to 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73688"/>
            <a:ext cx="18859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Picture 4" descr="http://www.aspire-he.co.uk/live/imgs/UEL-logo-bubble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5516563"/>
            <a:ext cx="28479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395288" y="1173163"/>
            <a:ext cx="8497887" cy="2427287"/>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GB" sz="2200" i="1" dirty="0">
                <a:solidFill>
                  <a:srgbClr val="8064A2">
                    <a:lumMod val="75000"/>
                  </a:srgbClr>
                </a:solidFill>
              </a:rPr>
              <a:t>The number of learners in any one work area should be carefully considered to ensure safe working and effective supervision.</a:t>
            </a:r>
          </a:p>
          <a:p>
            <a:pPr eaLnBrk="1" fontAlgn="auto" hangingPunct="1">
              <a:spcBef>
                <a:spcPts val="0"/>
              </a:spcBef>
              <a:spcAft>
                <a:spcPts val="0"/>
              </a:spcAft>
              <a:defRPr/>
            </a:pPr>
            <a:r>
              <a:rPr lang="en-GB" sz="2200" i="1" dirty="0">
                <a:solidFill>
                  <a:srgbClr val="8064A2">
                    <a:lumMod val="75000"/>
                  </a:srgbClr>
                </a:solidFill>
              </a:rPr>
              <a:t>…….. there should be a maximum of 20 learners with one competent, qualified teacher in any one work area.</a:t>
            </a:r>
          </a:p>
        </p:txBody>
      </p:sp>
      <p:sp>
        <p:nvSpPr>
          <p:cNvPr id="113672" name="TextBox 13"/>
          <p:cNvSpPr txBox="1">
            <a:spLocks noChangeArrowheads="1"/>
          </p:cNvSpPr>
          <p:nvPr/>
        </p:nvSpPr>
        <p:spPr bwMode="auto">
          <a:xfrm>
            <a:off x="107950" y="119063"/>
            <a:ext cx="87852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400">
                <a:solidFill>
                  <a:srgbClr val="604A7B"/>
                </a:solidFill>
                <a:latin typeface="Arial" panose="020B0604020202020204" pitchFamily="34" charset="0"/>
              </a:rPr>
              <a:t>BS 4163:2014– Code of practice</a:t>
            </a:r>
            <a:endParaRPr lang="en-GB" altLang="en-US" sz="4400">
              <a:solidFill>
                <a:srgbClr val="604A7B"/>
              </a:solidFill>
            </a:endParaRPr>
          </a:p>
        </p:txBody>
      </p:sp>
      <p:sp>
        <p:nvSpPr>
          <p:cNvPr id="9" name="Rounded Rectangle 8"/>
          <p:cNvSpPr/>
          <p:nvPr/>
        </p:nvSpPr>
        <p:spPr>
          <a:xfrm>
            <a:off x="2663825" y="3756025"/>
            <a:ext cx="3960813" cy="2951163"/>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r>
              <a:rPr lang="en-GB" sz="2400" dirty="0">
                <a:solidFill>
                  <a:srgbClr val="8064A2">
                    <a:lumMod val="75000"/>
                  </a:srgbClr>
                </a:solidFill>
              </a:rPr>
              <a:t>Insurance companies employed by Local Authorities have said they are unlikely to provide insurance cover where guidelines are being ignored.</a:t>
            </a:r>
          </a:p>
        </p:txBody>
      </p:sp>
    </p:spTree>
    <p:extLst>
      <p:ext uri="{BB962C8B-B14F-4D97-AF65-F5344CB8AC3E}">
        <p14:creationId xmlns:p14="http://schemas.microsoft.com/office/powerpoint/2010/main" val="229167407"/>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ctrTitle"/>
          </p:nvPr>
        </p:nvSpPr>
        <p:spPr/>
        <p:txBody>
          <a:bodyPr/>
          <a:lstStyle/>
          <a:p>
            <a:pPr eaLnBrk="1" hangingPunct="1"/>
            <a:endParaRPr lang="en-GB" alt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defRPr/>
            </a:pPr>
            <a:endParaRPr lang="en-GB"/>
          </a:p>
        </p:txBody>
      </p:sp>
      <p:pic>
        <p:nvPicPr>
          <p:cNvPr id="114692" name="Picture 3" descr="FTC slid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2" descr="Food Teachers Centre BETTER FOOD TEACHING  3rd to 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73688"/>
            <a:ext cx="18859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4" descr="http://www.aspire-he.co.uk/live/imgs/UEL-logo-bubble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5516563"/>
            <a:ext cx="28479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5" name="Rectangle 6"/>
          <p:cNvSpPr>
            <a:spLocks noChangeArrowheads="1"/>
          </p:cNvSpPr>
          <p:nvPr/>
        </p:nvSpPr>
        <p:spPr bwMode="auto">
          <a:xfrm>
            <a:off x="395288" y="44450"/>
            <a:ext cx="82089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400">
                <a:solidFill>
                  <a:srgbClr val="604A7B"/>
                </a:solidFill>
              </a:rPr>
              <a:t>DfE Building Bulletins</a:t>
            </a:r>
          </a:p>
        </p:txBody>
      </p:sp>
      <p:sp>
        <p:nvSpPr>
          <p:cNvPr id="8" name="Rounded Rectangle 7"/>
          <p:cNvSpPr/>
          <p:nvPr/>
        </p:nvSpPr>
        <p:spPr>
          <a:xfrm>
            <a:off x="107950" y="908050"/>
            <a:ext cx="8896350" cy="2995613"/>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endParaRPr lang="en-GB" sz="2000" dirty="0">
              <a:solidFill>
                <a:srgbClr val="8064A2">
                  <a:lumMod val="75000"/>
                </a:srgbClr>
              </a:solidFill>
            </a:endParaRPr>
          </a:p>
        </p:txBody>
      </p:sp>
      <p:sp>
        <p:nvSpPr>
          <p:cNvPr id="114697" name="TextBox 10"/>
          <p:cNvSpPr txBox="1">
            <a:spLocks noChangeArrowheads="1"/>
          </p:cNvSpPr>
          <p:nvPr/>
        </p:nvSpPr>
        <p:spPr bwMode="auto">
          <a:xfrm>
            <a:off x="395288" y="1135063"/>
            <a:ext cx="8497887"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solidFill>
                  <a:srgbClr val="604A7B"/>
                </a:solidFill>
              </a:rPr>
              <a:t>1985 DfES BB63 group size in D&amp;T  should be taken as 20 in KS3, and 15 in KS4 .  2000 BB 81 quotes 21</a:t>
            </a:r>
          </a:p>
          <a:p>
            <a:pPr eaLnBrk="1" hangingPunct="1">
              <a:spcBef>
                <a:spcPct val="0"/>
              </a:spcBef>
              <a:buFontTx/>
              <a:buNone/>
            </a:pPr>
            <a:endParaRPr lang="en-GB" altLang="en-US" sz="2400">
              <a:solidFill>
                <a:srgbClr val="604A7B"/>
              </a:solidFill>
            </a:endParaRPr>
          </a:p>
          <a:p>
            <a:pPr eaLnBrk="1" hangingPunct="1">
              <a:spcBef>
                <a:spcPct val="0"/>
              </a:spcBef>
              <a:buFontTx/>
              <a:buNone/>
            </a:pPr>
            <a:r>
              <a:rPr lang="en-GB" altLang="en-US" sz="2400">
                <a:solidFill>
                  <a:srgbClr val="604A7B"/>
                </a:solidFill>
              </a:rPr>
              <a:t>2004 BB  shows different numbers of pupils for rooms of different sizes, taking account their ages</a:t>
            </a:r>
          </a:p>
          <a:p>
            <a:pPr eaLnBrk="1" hangingPunct="1">
              <a:spcBef>
                <a:spcPct val="0"/>
              </a:spcBef>
              <a:buFontTx/>
              <a:buNone/>
            </a:pPr>
            <a:endParaRPr lang="en-GB" altLang="en-US" sz="2400">
              <a:solidFill>
                <a:srgbClr val="604A7B"/>
              </a:solidFill>
            </a:endParaRPr>
          </a:p>
          <a:p>
            <a:pPr eaLnBrk="1" hangingPunct="1">
              <a:spcBef>
                <a:spcPct val="0"/>
              </a:spcBef>
              <a:buFontTx/>
              <a:buNone/>
            </a:pPr>
            <a:r>
              <a:rPr lang="en-GB" altLang="en-US" sz="2400" b="1">
                <a:solidFill>
                  <a:srgbClr val="604A7B"/>
                </a:solidFill>
              </a:rPr>
              <a:t>Food Technology Rooms 95 and 107 m</a:t>
            </a:r>
            <a:r>
              <a:rPr lang="en-GB" altLang="en-US" sz="2400" b="1" baseline="30000">
                <a:solidFill>
                  <a:srgbClr val="604A7B"/>
                </a:solidFill>
              </a:rPr>
              <a:t>2</a:t>
            </a:r>
            <a:r>
              <a:rPr lang="en-GB" altLang="en-US" sz="2400" b="1">
                <a:solidFill>
                  <a:srgbClr val="604A7B"/>
                </a:solidFill>
              </a:rPr>
              <a:t>  for  20 pupils.</a:t>
            </a:r>
          </a:p>
        </p:txBody>
      </p:sp>
      <p:pic>
        <p:nvPicPr>
          <p:cNvPr id="1146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9025" y="4300538"/>
            <a:ext cx="1335088" cy="19161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46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175" y="4346575"/>
            <a:ext cx="2667000" cy="173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95848"/>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ctrTitle"/>
          </p:nvPr>
        </p:nvSpPr>
        <p:spPr/>
        <p:txBody>
          <a:bodyPr/>
          <a:lstStyle/>
          <a:p>
            <a:pPr eaLnBrk="1" hangingPunct="1"/>
            <a:endParaRPr lang="en-GB" alt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defRPr/>
            </a:pPr>
            <a:endParaRPr lang="en-GB"/>
          </a:p>
        </p:txBody>
      </p:sp>
      <p:pic>
        <p:nvPicPr>
          <p:cNvPr id="115716" name="Picture 3" descr="FTC slid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730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2" descr="Food Teachers Centre BETTER FOOD TEACHING  3rd to 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73688"/>
            <a:ext cx="18859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4" descr="http://www.aspire-he.co.uk/live/imgs/UEL-logo-bubble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5516563"/>
            <a:ext cx="28479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TextBox 7"/>
          <p:cNvSpPr txBox="1">
            <a:spLocks noChangeArrowheads="1"/>
          </p:cNvSpPr>
          <p:nvPr/>
        </p:nvSpPr>
        <p:spPr bwMode="auto">
          <a:xfrm>
            <a:off x="900113" y="260350"/>
            <a:ext cx="72723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400">
                <a:solidFill>
                  <a:srgbClr val="604A7B"/>
                </a:solidFill>
              </a:rPr>
              <a:t>So who is responsible ?</a:t>
            </a:r>
          </a:p>
        </p:txBody>
      </p:sp>
      <p:sp>
        <p:nvSpPr>
          <p:cNvPr id="10" name="Rounded Rectangle 9"/>
          <p:cNvSpPr/>
          <p:nvPr/>
        </p:nvSpPr>
        <p:spPr>
          <a:xfrm>
            <a:off x="250825" y="1862138"/>
            <a:ext cx="3887788" cy="220345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GB" sz="2400" b="1" dirty="0">
                <a:solidFill>
                  <a:srgbClr val="8064A2">
                    <a:lumMod val="75000"/>
                  </a:srgbClr>
                </a:solidFill>
              </a:rPr>
              <a:t>Your professional duty to make Head aware. </a:t>
            </a:r>
            <a:r>
              <a:rPr lang="en-GB" sz="2400" dirty="0">
                <a:solidFill>
                  <a:srgbClr val="8064A2">
                    <a:lumMod val="75000"/>
                  </a:srgbClr>
                </a:solidFill>
              </a:rPr>
              <a:t>Seek union support where necessary. </a:t>
            </a:r>
          </a:p>
        </p:txBody>
      </p:sp>
      <p:sp>
        <p:nvSpPr>
          <p:cNvPr id="11" name="Rounded Rectangle 10"/>
          <p:cNvSpPr/>
          <p:nvPr/>
        </p:nvSpPr>
        <p:spPr>
          <a:xfrm>
            <a:off x="4367213" y="1898650"/>
            <a:ext cx="4392612" cy="2201863"/>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GB" sz="2400" b="1" dirty="0">
                <a:solidFill>
                  <a:srgbClr val="8064A2">
                    <a:lumMod val="75000"/>
                  </a:srgbClr>
                </a:solidFill>
              </a:rPr>
              <a:t>Ofsted</a:t>
            </a:r>
            <a:r>
              <a:rPr lang="en-GB" sz="2400" dirty="0">
                <a:solidFill>
                  <a:srgbClr val="8064A2">
                    <a:lumMod val="75000"/>
                  </a:srgbClr>
                </a:solidFill>
              </a:rPr>
              <a:t> monitoring Safeguarding –expect evidence in place of qualifications, training , risk assessments and procedures</a:t>
            </a:r>
          </a:p>
        </p:txBody>
      </p:sp>
      <p:sp>
        <p:nvSpPr>
          <p:cNvPr id="12" name="Rounded Rectangle 11"/>
          <p:cNvSpPr/>
          <p:nvPr/>
        </p:nvSpPr>
        <p:spPr>
          <a:xfrm>
            <a:off x="395288" y="938213"/>
            <a:ext cx="8208962" cy="720725"/>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r>
              <a:rPr lang="en-GB" sz="2400" b="1" dirty="0">
                <a:solidFill>
                  <a:srgbClr val="8064A2">
                    <a:lumMod val="75000"/>
                  </a:srgbClr>
                </a:solidFill>
              </a:rPr>
              <a:t>Head Teacher:</a:t>
            </a:r>
            <a:r>
              <a:rPr lang="en-GB" sz="2400" dirty="0">
                <a:solidFill>
                  <a:srgbClr val="8064A2">
                    <a:lumMod val="75000"/>
                  </a:srgbClr>
                </a:solidFill>
              </a:rPr>
              <a:t> for Health and Safety and training of all staff.</a:t>
            </a:r>
          </a:p>
        </p:txBody>
      </p:sp>
      <p:sp>
        <p:nvSpPr>
          <p:cNvPr id="115723" name="TextBox 13"/>
          <p:cNvSpPr txBox="1">
            <a:spLocks noChangeArrowheads="1"/>
          </p:cNvSpPr>
          <p:nvPr/>
        </p:nvSpPr>
        <p:spPr bwMode="auto">
          <a:xfrm>
            <a:off x="395288" y="4437063"/>
            <a:ext cx="83534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a:solidFill>
                  <a:srgbClr val="604A7B"/>
                </a:solidFill>
              </a:rPr>
              <a:t>BUT....I am qualified enough to make judgements?</a:t>
            </a:r>
          </a:p>
          <a:p>
            <a:pPr eaLnBrk="1" hangingPunct="1">
              <a:spcBef>
                <a:spcPct val="0"/>
              </a:spcBef>
              <a:buFontTx/>
              <a:buNone/>
            </a:pPr>
            <a:endParaRPr lang="en-GB" altLang="en-US" sz="2400">
              <a:solidFill>
                <a:srgbClr val="604A7B"/>
              </a:solidFill>
            </a:endParaRPr>
          </a:p>
          <a:p>
            <a:pPr eaLnBrk="1" hangingPunct="1">
              <a:spcBef>
                <a:spcPct val="0"/>
              </a:spcBef>
              <a:buFontTx/>
              <a:buNone/>
            </a:pPr>
            <a:endParaRPr lang="en-GB" altLang="en-US" sz="2400">
              <a:solidFill>
                <a:srgbClr val="604A7B"/>
              </a:solidFill>
            </a:endParaRPr>
          </a:p>
          <a:p>
            <a:pPr eaLnBrk="1" hangingPunct="1">
              <a:spcBef>
                <a:spcPct val="0"/>
              </a:spcBef>
              <a:buFontTx/>
              <a:buNone/>
            </a:pPr>
            <a:r>
              <a:rPr lang="en-GB" altLang="en-US" sz="2400">
                <a:solidFill>
                  <a:srgbClr val="604A7B"/>
                </a:solidFill>
              </a:rPr>
              <a:t>                        </a:t>
            </a:r>
          </a:p>
        </p:txBody>
      </p:sp>
      <p:pic>
        <p:nvPicPr>
          <p:cNvPr id="115724" name="Picture 15" descr="https://funeralparlour.com/FuneralParlour/Pictures/Blog/Who-Is-In-Char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5037138"/>
            <a:ext cx="316865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9412095"/>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ctrTitle"/>
          </p:nvPr>
        </p:nvSpPr>
        <p:spPr/>
        <p:txBody>
          <a:bodyPr/>
          <a:lstStyle/>
          <a:p>
            <a:pPr eaLnBrk="1" hangingPunct="1"/>
            <a:endParaRPr lang="en-GB" alt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defRPr/>
            </a:pPr>
            <a:endParaRPr lang="en-GB"/>
          </a:p>
        </p:txBody>
      </p:sp>
      <p:pic>
        <p:nvPicPr>
          <p:cNvPr id="116740" name="Picture 3" descr="FTC slid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00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2" descr="Food Teachers Centre BETTER FOOD TEACHING  3rd to 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73688"/>
            <a:ext cx="18859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4" descr="http://www.aspire-he.co.uk/live/imgs/UEL-logo-bubble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5516563"/>
            <a:ext cx="28479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3" name="TextBox 6"/>
          <p:cNvSpPr txBox="1">
            <a:spLocks noChangeArrowheads="1"/>
          </p:cNvSpPr>
          <p:nvPr/>
        </p:nvSpPr>
        <p:spPr bwMode="auto">
          <a:xfrm>
            <a:off x="827088" y="44450"/>
            <a:ext cx="72739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400">
                <a:solidFill>
                  <a:srgbClr val="604A7B"/>
                </a:solidFill>
              </a:rPr>
              <a:t>Am I qualified to judge?</a:t>
            </a:r>
          </a:p>
        </p:txBody>
      </p:sp>
      <p:sp>
        <p:nvSpPr>
          <p:cNvPr id="8" name="Rounded Rectangle 7"/>
          <p:cNvSpPr/>
          <p:nvPr/>
        </p:nvSpPr>
        <p:spPr>
          <a:xfrm>
            <a:off x="341313" y="1158875"/>
            <a:ext cx="3744912" cy="3744913"/>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r>
              <a:rPr lang="en-GB" sz="2400" b="1" dirty="0">
                <a:solidFill>
                  <a:srgbClr val="8064A2">
                    <a:lumMod val="75000"/>
                  </a:srgbClr>
                </a:solidFill>
              </a:rPr>
              <a:t>Specialist Food Health and Safety Standards </a:t>
            </a:r>
            <a:r>
              <a:rPr lang="en-GB" sz="2400" dirty="0">
                <a:solidFill>
                  <a:srgbClr val="8064A2">
                    <a:lumMod val="75000"/>
                  </a:srgbClr>
                </a:solidFill>
              </a:rPr>
              <a:t>Accredited to approved national standards . D&amp;TA accredit and run courses for this). Level 2 Food Safety is </a:t>
            </a:r>
            <a:r>
              <a:rPr lang="en-GB" sz="2400" b="1" dirty="0">
                <a:solidFill>
                  <a:srgbClr val="8064A2">
                    <a:lumMod val="75000"/>
                  </a:srgbClr>
                </a:solidFill>
              </a:rPr>
              <a:t>only 1</a:t>
            </a:r>
            <a:r>
              <a:rPr lang="en-GB" sz="2400" dirty="0">
                <a:solidFill>
                  <a:srgbClr val="8064A2">
                    <a:lumMod val="75000"/>
                  </a:srgbClr>
                </a:solidFill>
              </a:rPr>
              <a:t> of the 14 standards. </a:t>
            </a:r>
          </a:p>
        </p:txBody>
      </p:sp>
      <p:sp>
        <p:nvSpPr>
          <p:cNvPr id="9" name="Rounded Rectangle 8"/>
          <p:cNvSpPr/>
          <p:nvPr/>
        </p:nvSpPr>
        <p:spPr>
          <a:xfrm>
            <a:off x="4427538" y="1231900"/>
            <a:ext cx="4176712" cy="122555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GB" sz="2400" dirty="0">
                <a:solidFill>
                  <a:srgbClr val="8064A2">
                    <a:lumMod val="75000"/>
                  </a:srgbClr>
                </a:solidFill>
              </a:rPr>
              <a:t>Are you a Food Tech graduate?</a:t>
            </a:r>
          </a:p>
          <a:p>
            <a:pPr algn="ctr" eaLnBrk="1" fontAlgn="auto" hangingPunct="1">
              <a:spcBef>
                <a:spcPts val="0"/>
              </a:spcBef>
              <a:spcAft>
                <a:spcPts val="0"/>
              </a:spcAft>
              <a:defRPr/>
            </a:pPr>
            <a:r>
              <a:rPr lang="en-GB" sz="2400" dirty="0">
                <a:solidFill>
                  <a:srgbClr val="8064A2">
                    <a:lumMod val="75000"/>
                  </a:srgbClr>
                </a:solidFill>
              </a:rPr>
              <a:t> (PGCE or Food Degree)</a:t>
            </a:r>
          </a:p>
        </p:txBody>
      </p:sp>
      <p:sp>
        <p:nvSpPr>
          <p:cNvPr id="10" name="Rounded Rectangle 9"/>
          <p:cNvSpPr/>
          <p:nvPr/>
        </p:nvSpPr>
        <p:spPr>
          <a:xfrm>
            <a:off x="4464050" y="2657475"/>
            <a:ext cx="3887788" cy="2716213"/>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r>
              <a:rPr lang="en-GB" sz="2400" i="1" dirty="0">
                <a:solidFill>
                  <a:srgbClr val="8064A2">
                    <a:lumMod val="75000"/>
                  </a:srgbClr>
                </a:solidFill>
              </a:rPr>
              <a:t>Prior to any risk assessment you </a:t>
            </a:r>
            <a:r>
              <a:rPr lang="en-GB" sz="2400" b="1" i="1" u="sng" dirty="0">
                <a:solidFill>
                  <a:srgbClr val="8064A2">
                    <a:lumMod val="75000"/>
                  </a:srgbClr>
                </a:solidFill>
              </a:rPr>
              <a:t>must </a:t>
            </a:r>
            <a:r>
              <a:rPr lang="en-GB" sz="2400" i="1" dirty="0">
                <a:solidFill>
                  <a:srgbClr val="8064A2">
                    <a:lumMod val="75000"/>
                  </a:srgbClr>
                </a:solidFill>
              </a:rPr>
              <a:t>be qualified to make judgements.</a:t>
            </a:r>
          </a:p>
          <a:p>
            <a:pPr algn="ctr" eaLnBrk="1" fontAlgn="auto" hangingPunct="1">
              <a:spcBef>
                <a:spcPts val="0"/>
              </a:spcBef>
              <a:spcAft>
                <a:spcPts val="0"/>
              </a:spcAft>
              <a:defRPr/>
            </a:pPr>
            <a:endParaRPr lang="en-GB" sz="2400" i="1" dirty="0">
              <a:solidFill>
                <a:srgbClr val="8064A2">
                  <a:lumMod val="75000"/>
                </a:srgbClr>
              </a:solidFill>
            </a:endParaRPr>
          </a:p>
          <a:p>
            <a:pPr algn="ctr" eaLnBrk="1" fontAlgn="auto" hangingPunct="1">
              <a:spcBef>
                <a:spcPts val="0"/>
              </a:spcBef>
              <a:spcAft>
                <a:spcPts val="0"/>
              </a:spcAft>
              <a:defRPr/>
            </a:pPr>
            <a:r>
              <a:rPr lang="en-GB" sz="2400" i="1" dirty="0">
                <a:solidFill>
                  <a:srgbClr val="8064A2">
                    <a:lumMod val="75000"/>
                  </a:srgbClr>
                </a:solidFill>
              </a:rPr>
              <a:t>Health and Safety Consultants can assess your school situation.</a:t>
            </a:r>
          </a:p>
        </p:txBody>
      </p:sp>
    </p:spTree>
    <p:extLst>
      <p:ext uri="{BB962C8B-B14F-4D97-AF65-F5344CB8AC3E}">
        <p14:creationId xmlns:p14="http://schemas.microsoft.com/office/powerpoint/2010/main" val="2086004434"/>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ctrTitle"/>
          </p:nvPr>
        </p:nvSpPr>
        <p:spPr/>
        <p:txBody>
          <a:bodyPr/>
          <a:lstStyle/>
          <a:p>
            <a:pPr eaLnBrk="1" hangingPunct="1"/>
            <a:endParaRPr lang="en-GB" alt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defRPr/>
            </a:pPr>
            <a:endParaRPr lang="en-GB"/>
          </a:p>
        </p:txBody>
      </p:sp>
      <p:pic>
        <p:nvPicPr>
          <p:cNvPr id="117764" name="Picture 3" descr="FTC slid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2" descr="Food Teachers Centre BETTER FOOD TEACHING  3rd to 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73688"/>
            <a:ext cx="18859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Picture 4" descr="http://www.aspire-he.co.uk/live/imgs/UEL-logo-bubble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5516563"/>
            <a:ext cx="28479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7" name="TextBox 6"/>
          <p:cNvSpPr txBox="1">
            <a:spLocks noChangeArrowheads="1"/>
          </p:cNvSpPr>
          <p:nvPr/>
        </p:nvSpPr>
        <p:spPr bwMode="auto">
          <a:xfrm>
            <a:off x="179388" y="-26988"/>
            <a:ext cx="8713787" cy="7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400">
                <a:solidFill>
                  <a:srgbClr val="604A7B"/>
                </a:solidFill>
              </a:rPr>
              <a:t>Who decides on a safe size?</a:t>
            </a:r>
          </a:p>
        </p:txBody>
      </p:sp>
      <p:sp>
        <p:nvSpPr>
          <p:cNvPr id="8" name="Rounded Rectangle 7"/>
          <p:cNvSpPr/>
          <p:nvPr/>
        </p:nvSpPr>
        <p:spPr>
          <a:xfrm>
            <a:off x="250825" y="908050"/>
            <a:ext cx="8713788" cy="1512888"/>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r>
              <a:rPr lang="en-GB" sz="2400" b="1" dirty="0">
                <a:solidFill>
                  <a:srgbClr val="8064A2">
                    <a:lumMod val="75000"/>
                  </a:srgbClr>
                </a:solidFill>
              </a:rPr>
              <a:t>Determining class size is a professional judgement on the part of the Head Teacher, in consultation with Head of Design and Technology, based on risk assessment. </a:t>
            </a:r>
          </a:p>
        </p:txBody>
      </p:sp>
      <p:sp>
        <p:nvSpPr>
          <p:cNvPr id="9" name="Rounded Rectangle 8"/>
          <p:cNvSpPr/>
          <p:nvPr/>
        </p:nvSpPr>
        <p:spPr>
          <a:xfrm>
            <a:off x="250825" y="2565400"/>
            <a:ext cx="8642350" cy="107950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GB" sz="2400" b="1" dirty="0">
                <a:solidFill>
                  <a:srgbClr val="8064A2">
                    <a:lumMod val="75000"/>
                  </a:srgbClr>
                </a:solidFill>
              </a:rPr>
              <a:t>Risk assessments:</a:t>
            </a:r>
            <a:r>
              <a:rPr lang="en-GB" sz="2400" dirty="0">
                <a:solidFill>
                  <a:srgbClr val="8064A2">
                    <a:lumMod val="75000"/>
                  </a:srgbClr>
                </a:solidFill>
              </a:rPr>
              <a:t> these should look at the space available;   staffing levels; maximum  pupil numbers. </a:t>
            </a:r>
          </a:p>
        </p:txBody>
      </p:sp>
      <p:sp>
        <p:nvSpPr>
          <p:cNvPr id="11" name="Rounded Rectangle 10"/>
          <p:cNvSpPr/>
          <p:nvPr/>
        </p:nvSpPr>
        <p:spPr>
          <a:xfrm>
            <a:off x="250825" y="3789363"/>
            <a:ext cx="8642350" cy="1298575"/>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GB" sz="2400" b="1" dirty="0">
                <a:solidFill>
                  <a:srgbClr val="8064A2">
                    <a:lumMod val="75000"/>
                  </a:srgbClr>
                </a:solidFill>
              </a:rPr>
              <a:t>NUT: </a:t>
            </a:r>
            <a:r>
              <a:rPr lang="en-GB" sz="2400" dirty="0">
                <a:solidFill>
                  <a:srgbClr val="8064A2">
                    <a:lumMod val="75000"/>
                  </a:srgbClr>
                </a:solidFill>
              </a:rPr>
              <a:t>In Special Schools, the specific needs of the pupils should </a:t>
            </a:r>
          </a:p>
          <a:p>
            <a:pPr eaLnBrk="1" fontAlgn="auto" hangingPunct="1">
              <a:spcBef>
                <a:spcPts val="0"/>
              </a:spcBef>
              <a:spcAft>
                <a:spcPts val="0"/>
              </a:spcAft>
              <a:defRPr/>
            </a:pPr>
            <a:r>
              <a:rPr lang="en-GB" sz="2400" dirty="0">
                <a:solidFill>
                  <a:srgbClr val="8064A2">
                    <a:lumMod val="75000"/>
                  </a:srgbClr>
                </a:solidFill>
              </a:rPr>
              <a:t>also inform decisions over class size. </a:t>
            </a:r>
          </a:p>
        </p:txBody>
      </p:sp>
    </p:spTree>
    <p:extLst>
      <p:ext uri="{BB962C8B-B14F-4D97-AF65-F5344CB8AC3E}">
        <p14:creationId xmlns:p14="http://schemas.microsoft.com/office/powerpoint/2010/main" val="1217416793"/>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ctrTitle"/>
          </p:nvPr>
        </p:nvSpPr>
        <p:spPr/>
        <p:txBody>
          <a:bodyPr/>
          <a:lstStyle/>
          <a:p>
            <a:pPr eaLnBrk="1" hangingPunct="1"/>
            <a:endParaRPr lang="en-GB" alt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defRPr/>
            </a:pPr>
            <a:endParaRPr lang="en-GB"/>
          </a:p>
        </p:txBody>
      </p:sp>
      <p:pic>
        <p:nvPicPr>
          <p:cNvPr id="118788" name="Picture 3" descr="FTC slid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2" descr="Food Teachers Centre BETTER FOOD TEACHING  3rd to 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73688"/>
            <a:ext cx="18859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4" descr="http://www.aspire-he.co.uk/live/imgs/UEL-logo-bubble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5516563"/>
            <a:ext cx="28479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1" name="TextBox 6"/>
          <p:cNvSpPr txBox="1">
            <a:spLocks noChangeArrowheads="1"/>
          </p:cNvSpPr>
          <p:nvPr/>
        </p:nvSpPr>
        <p:spPr bwMode="auto">
          <a:xfrm>
            <a:off x="250825" y="115888"/>
            <a:ext cx="85693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400">
                <a:solidFill>
                  <a:srgbClr val="604A7B"/>
                </a:solidFill>
              </a:rPr>
              <a:t>So how do I make a difference?</a:t>
            </a:r>
          </a:p>
        </p:txBody>
      </p:sp>
      <p:sp>
        <p:nvSpPr>
          <p:cNvPr id="8" name="Rounded Rectangle 7"/>
          <p:cNvSpPr/>
          <p:nvPr/>
        </p:nvSpPr>
        <p:spPr>
          <a:xfrm>
            <a:off x="261938" y="974725"/>
            <a:ext cx="4679950" cy="144145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GB" sz="2400" b="1" dirty="0">
                <a:solidFill>
                  <a:srgbClr val="8064A2">
                    <a:lumMod val="75000"/>
                  </a:srgbClr>
                </a:solidFill>
              </a:rPr>
              <a:t>Find out the reasons for the numbers in the class </a:t>
            </a:r>
            <a:r>
              <a:rPr lang="en-GB" sz="2400" dirty="0">
                <a:solidFill>
                  <a:srgbClr val="8064A2">
                    <a:lumMod val="75000"/>
                  </a:srgbClr>
                </a:solidFill>
              </a:rPr>
              <a:t>e.g. staff shortage; facility restrictions.</a:t>
            </a:r>
          </a:p>
        </p:txBody>
      </p:sp>
      <p:sp>
        <p:nvSpPr>
          <p:cNvPr id="9" name="Rounded Rectangle 8"/>
          <p:cNvSpPr/>
          <p:nvPr/>
        </p:nvSpPr>
        <p:spPr>
          <a:xfrm>
            <a:off x="5029200" y="1403350"/>
            <a:ext cx="3975100" cy="302260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GB" sz="2400" b="1" dirty="0">
                <a:solidFill>
                  <a:srgbClr val="8064A2">
                    <a:lumMod val="75000"/>
                  </a:srgbClr>
                </a:solidFill>
              </a:rPr>
              <a:t>List teaching activities and lesson content </a:t>
            </a:r>
            <a:r>
              <a:rPr lang="en-GB" sz="2400" dirty="0">
                <a:solidFill>
                  <a:srgbClr val="8064A2">
                    <a:lumMod val="75000"/>
                  </a:srgbClr>
                </a:solidFill>
              </a:rPr>
              <a:t>that are not possible due to class size.  How does this impact on national curriculum coverage? What are pupils missing out on?</a:t>
            </a:r>
          </a:p>
          <a:p>
            <a:pPr eaLnBrk="1" fontAlgn="auto" hangingPunct="1">
              <a:spcBef>
                <a:spcPts val="0"/>
              </a:spcBef>
              <a:spcAft>
                <a:spcPts val="0"/>
              </a:spcAft>
              <a:defRPr/>
            </a:pPr>
            <a:endParaRPr lang="en-GB" sz="2400" dirty="0">
              <a:solidFill>
                <a:srgbClr val="8064A2">
                  <a:lumMod val="75000"/>
                </a:srgbClr>
              </a:solidFill>
            </a:endParaRPr>
          </a:p>
        </p:txBody>
      </p:sp>
      <p:sp>
        <p:nvSpPr>
          <p:cNvPr id="11" name="Rounded Rectangle 10"/>
          <p:cNvSpPr/>
          <p:nvPr/>
        </p:nvSpPr>
        <p:spPr>
          <a:xfrm>
            <a:off x="1893888" y="4700588"/>
            <a:ext cx="4014787" cy="1728787"/>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GB" sz="2400" b="1" dirty="0">
                <a:solidFill>
                  <a:srgbClr val="8064A2">
                    <a:lumMod val="75000"/>
                  </a:srgbClr>
                </a:solidFill>
              </a:rPr>
              <a:t>List possible hazards </a:t>
            </a:r>
            <a:r>
              <a:rPr lang="en-GB" sz="2400" dirty="0">
                <a:solidFill>
                  <a:srgbClr val="8064A2">
                    <a:lumMod val="75000"/>
                  </a:srgbClr>
                </a:solidFill>
              </a:rPr>
              <a:t>to Health and Safety from cramped conditions e.g. pupil: cooker ratio. Risk assessment</a:t>
            </a:r>
          </a:p>
        </p:txBody>
      </p:sp>
      <p:sp>
        <p:nvSpPr>
          <p:cNvPr id="12" name="Rounded Rectangle 11"/>
          <p:cNvSpPr/>
          <p:nvPr/>
        </p:nvSpPr>
        <p:spPr>
          <a:xfrm>
            <a:off x="268288" y="2635250"/>
            <a:ext cx="4537075" cy="178435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GB" sz="2400" b="1" dirty="0">
                <a:solidFill>
                  <a:srgbClr val="8064A2">
                    <a:lumMod val="75000"/>
                  </a:srgbClr>
                </a:solidFill>
              </a:rPr>
              <a:t>Investigate pupil performance data. </a:t>
            </a:r>
            <a:r>
              <a:rPr lang="en-GB" sz="2400" dirty="0">
                <a:solidFill>
                  <a:srgbClr val="8064A2">
                    <a:lumMod val="75000"/>
                  </a:srgbClr>
                </a:solidFill>
              </a:rPr>
              <a:t>Class size has a direct impact on performance of pupils (particularly borderline GCSE grades); </a:t>
            </a:r>
          </a:p>
        </p:txBody>
      </p:sp>
    </p:spTree>
    <p:extLst>
      <p:ext uri="{BB962C8B-B14F-4D97-AF65-F5344CB8AC3E}">
        <p14:creationId xmlns:p14="http://schemas.microsoft.com/office/powerpoint/2010/main" val="2024245246"/>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ctrTitle"/>
          </p:nvPr>
        </p:nvSpPr>
        <p:spPr/>
        <p:txBody>
          <a:bodyPr/>
          <a:lstStyle/>
          <a:p>
            <a:pPr eaLnBrk="1" hangingPunct="1"/>
            <a:endParaRPr lang="en-GB" alt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defRPr/>
            </a:pPr>
            <a:endParaRPr lang="en-GB"/>
          </a:p>
        </p:txBody>
      </p:sp>
      <p:pic>
        <p:nvPicPr>
          <p:cNvPr id="119812" name="Picture 3" descr="FTC slid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2" descr="Food Teachers Centre BETTER FOOD TEACHING  3rd to 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73688"/>
            <a:ext cx="18859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4" descr="http://www.aspire-he.co.uk/live/imgs/UEL-logo-bubble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5516563"/>
            <a:ext cx="28479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Rectangle 6"/>
          <p:cNvSpPr>
            <a:spLocks noChangeArrowheads="1"/>
          </p:cNvSpPr>
          <p:nvPr/>
        </p:nvSpPr>
        <p:spPr bwMode="auto">
          <a:xfrm>
            <a:off x="250825" y="115888"/>
            <a:ext cx="871378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400">
                <a:solidFill>
                  <a:srgbClr val="604A7B"/>
                </a:solidFill>
              </a:rPr>
              <a:t>So how do I make a difference?</a:t>
            </a:r>
          </a:p>
        </p:txBody>
      </p:sp>
      <p:sp>
        <p:nvSpPr>
          <p:cNvPr id="8" name="Rounded Rectangle 7"/>
          <p:cNvSpPr/>
          <p:nvPr/>
        </p:nvSpPr>
        <p:spPr>
          <a:xfrm>
            <a:off x="323850" y="908050"/>
            <a:ext cx="5688013" cy="3313113"/>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GB" sz="2400" b="1" dirty="0">
                <a:solidFill>
                  <a:srgbClr val="8064A2">
                    <a:lumMod val="75000"/>
                  </a:srgbClr>
                </a:solidFill>
              </a:rPr>
              <a:t>Ask for pupil feedback </a:t>
            </a:r>
          </a:p>
          <a:p>
            <a:pPr marL="342900" indent="-342900" eaLnBrk="1" fontAlgn="auto" hangingPunct="1">
              <a:spcBef>
                <a:spcPts val="0"/>
              </a:spcBef>
              <a:spcAft>
                <a:spcPts val="0"/>
              </a:spcAft>
              <a:buFont typeface="Arial" panose="020B0604020202020204" pitchFamily="34" charset="0"/>
              <a:buChar char="•"/>
              <a:defRPr/>
            </a:pPr>
            <a:r>
              <a:rPr lang="en-GB" sz="2400" dirty="0">
                <a:solidFill>
                  <a:srgbClr val="8064A2">
                    <a:lumMod val="75000"/>
                  </a:srgbClr>
                </a:solidFill>
              </a:rPr>
              <a:t>Lack of individual attention for them</a:t>
            </a:r>
          </a:p>
          <a:p>
            <a:pPr marL="342900" indent="-342900" eaLnBrk="1" fontAlgn="auto" hangingPunct="1">
              <a:spcBef>
                <a:spcPts val="0"/>
              </a:spcBef>
              <a:spcAft>
                <a:spcPts val="0"/>
              </a:spcAft>
              <a:buFont typeface="Arial" panose="020B0604020202020204" pitchFamily="34" charset="0"/>
              <a:buChar char="•"/>
              <a:defRPr/>
            </a:pPr>
            <a:r>
              <a:rPr lang="en-GB" sz="2400" dirty="0">
                <a:solidFill>
                  <a:srgbClr val="8064A2">
                    <a:lumMod val="75000"/>
                  </a:srgbClr>
                </a:solidFill>
              </a:rPr>
              <a:t>Lesson experiences for them</a:t>
            </a:r>
          </a:p>
          <a:p>
            <a:pPr marL="342900" indent="-342900" eaLnBrk="1" fontAlgn="auto" hangingPunct="1">
              <a:spcBef>
                <a:spcPts val="0"/>
              </a:spcBef>
              <a:spcAft>
                <a:spcPts val="0"/>
              </a:spcAft>
              <a:buFont typeface="Arial" panose="020B0604020202020204" pitchFamily="34" charset="0"/>
              <a:buChar char="•"/>
              <a:defRPr/>
            </a:pPr>
            <a:r>
              <a:rPr lang="en-GB" sz="2400" dirty="0">
                <a:solidFill>
                  <a:srgbClr val="8064A2">
                    <a:lumMod val="75000"/>
                  </a:srgbClr>
                </a:solidFill>
              </a:rPr>
              <a:t>Motivation </a:t>
            </a:r>
          </a:p>
          <a:p>
            <a:pPr marL="342900" indent="-342900" eaLnBrk="1" fontAlgn="auto" hangingPunct="1">
              <a:spcBef>
                <a:spcPts val="0"/>
              </a:spcBef>
              <a:spcAft>
                <a:spcPts val="0"/>
              </a:spcAft>
              <a:buFont typeface="Arial" panose="020B0604020202020204" pitchFamily="34" charset="0"/>
              <a:buChar char="•"/>
              <a:defRPr/>
            </a:pPr>
            <a:r>
              <a:rPr lang="en-GB" sz="2400" dirty="0">
                <a:solidFill>
                  <a:srgbClr val="8064A2">
                    <a:lumMod val="75000"/>
                  </a:srgbClr>
                </a:solidFill>
              </a:rPr>
              <a:t>Attainment </a:t>
            </a:r>
          </a:p>
        </p:txBody>
      </p:sp>
      <p:sp>
        <p:nvSpPr>
          <p:cNvPr id="9" name="Rounded Rectangle 8"/>
          <p:cNvSpPr/>
          <p:nvPr/>
        </p:nvSpPr>
        <p:spPr>
          <a:xfrm>
            <a:off x="1835150" y="4365625"/>
            <a:ext cx="4176713" cy="2232025"/>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GB" sz="2400" b="1" dirty="0">
                <a:solidFill>
                  <a:srgbClr val="8064A2">
                    <a:lumMod val="75000"/>
                  </a:srgbClr>
                </a:solidFill>
              </a:rPr>
              <a:t>Investigate factors </a:t>
            </a:r>
            <a:r>
              <a:rPr lang="en-GB" sz="2400" dirty="0">
                <a:solidFill>
                  <a:srgbClr val="8064A2">
                    <a:lumMod val="75000"/>
                  </a:srgbClr>
                </a:solidFill>
              </a:rPr>
              <a:t>that exacerbate the  situation; lack of technician rotations of classes, short</a:t>
            </a:r>
          </a:p>
          <a:p>
            <a:pPr eaLnBrk="1" fontAlgn="auto" hangingPunct="1">
              <a:spcBef>
                <a:spcPts val="0"/>
              </a:spcBef>
              <a:spcAft>
                <a:spcPts val="0"/>
              </a:spcAft>
              <a:defRPr/>
            </a:pPr>
            <a:r>
              <a:rPr lang="en-GB" sz="2400" dirty="0">
                <a:solidFill>
                  <a:srgbClr val="8064A2">
                    <a:lumMod val="75000"/>
                  </a:srgbClr>
                </a:solidFill>
              </a:rPr>
              <a:t>Lessons.</a:t>
            </a:r>
          </a:p>
        </p:txBody>
      </p:sp>
      <p:sp>
        <p:nvSpPr>
          <p:cNvPr id="10" name="Rounded Rectangle 9"/>
          <p:cNvSpPr/>
          <p:nvPr/>
        </p:nvSpPr>
        <p:spPr>
          <a:xfrm>
            <a:off x="6156325" y="1628775"/>
            <a:ext cx="2847975" cy="338455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GB" sz="2400" b="1" dirty="0">
                <a:solidFill>
                  <a:srgbClr val="8064A2">
                    <a:lumMod val="75000"/>
                  </a:srgbClr>
                </a:solidFill>
              </a:rPr>
              <a:t>Visit/contact other schools</a:t>
            </a:r>
            <a:r>
              <a:rPr lang="en-GB" sz="2400" dirty="0">
                <a:solidFill>
                  <a:srgbClr val="8064A2">
                    <a:lumMod val="75000"/>
                  </a:srgbClr>
                </a:solidFill>
              </a:rPr>
              <a:t>. Collect and compare information.</a:t>
            </a:r>
          </a:p>
        </p:txBody>
      </p:sp>
    </p:spTree>
    <p:extLst>
      <p:ext uri="{BB962C8B-B14F-4D97-AF65-F5344CB8AC3E}">
        <p14:creationId xmlns:p14="http://schemas.microsoft.com/office/powerpoint/2010/main" val="3646695665"/>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ctrTitle"/>
          </p:nvPr>
        </p:nvSpPr>
        <p:spPr/>
        <p:txBody>
          <a:bodyPr/>
          <a:lstStyle/>
          <a:p>
            <a:pPr eaLnBrk="1" hangingPunct="1"/>
            <a:endParaRPr lang="en-GB" alt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defRPr/>
            </a:pPr>
            <a:endParaRPr lang="en-GB"/>
          </a:p>
        </p:txBody>
      </p:sp>
      <p:pic>
        <p:nvPicPr>
          <p:cNvPr id="120836" name="Picture 3" descr="FTC slid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2" descr="Food Teachers Centre BETTER FOOD TEACHING  3rd to 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73688"/>
            <a:ext cx="18859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4" descr="http://www.aspire-he.co.uk/live/imgs/UEL-logo-bubble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5516563"/>
            <a:ext cx="28479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9" name="TextBox 6"/>
          <p:cNvSpPr txBox="1">
            <a:spLocks noChangeArrowheads="1"/>
          </p:cNvSpPr>
          <p:nvPr/>
        </p:nvSpPr>
        <p:spPr bwMode="auto">
          <a:xfrm>
            <a:off x="179388" y="260350"/>
            <a:ext cx="8640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a:solidFill>
                  <a:srgbClr val="604A7B"/>
                </a:solidFill>
              </a:rPr>
              <a:t>Using this information to make a change </a:t>
            </a:r>
          </a:p>
        </p:txBody>
      </p:sp>
      <p:sp>
        <p:nvSpPr>
          <p:cNvPr id="8" name="Rounded Rectangle 7"/>
          <p:cNvSpPr/>
          <p:nvPr/>
        </p:nvSpPr>
        <p:spPr>
          <a:xfrm>
            <a:off x="395288" y="908050"/>
            <a:ext cx="8424862" cy="720725"/>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r>
              <a:rPr lang="en-GB" sz="2800" dirty="0">
                <a:solidFill>
                  <a:srgbClr val="8064A2">
                    <a:lumMod val="75000"/>
                  </a:srgbClr>
                </a:solidFill>
              </a:rPr>
              <a:t>Collate your information.</a:t>
            </a:r>
          </a:p>
        </p:txBody>
      </p:sp>
      <p:sp>
        <p:nvSpPr>
          <p:cNvPr id="9" name="Rounded Rectangle 8"/>
          <p:cNvSpPr/>
          <p:nvPr/>
        </p:nvSpPr>
        <p:spPr>
          <a:xfrm>
            <a:off x="395288" y="1844675"/>
            <a:ext cx="8424862" cy="792163"/>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r>
              <a:rPr lang="en-GB" sz="2800" dirty="0">
                <a:solidFill>
                  <a:srgbClr val="8064A2">
                    <a:lumMod val="75000"/>
                  </a:srgbClr>
                </a:solidFill>
              </a:rPr>
              <a:t>Identify all of the factors that result in large classes.</a:t>
            </a:r>
          </a:p>
        </p:txBody>
      </p:sp>
      <p:sp>
        <p:nvSpPr>
          <p:cNvPr id="10" name="Rounded Rectangle 9"/>
          <p:cNvSpPr/>
          <p:nvPr/>
        </p:nvSpPr>
        <p:spPr>
          <a:xfrm>
            <a:off x="395288" y="2922588"/>
            <a:ext cx="8353425" cy="86360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r>
              <a:rPr lang="en-GB" sz="2800" dirty="0">
                <a:solidFill>
                  <a:srgbClr val="8064A2">
                    <a:lumMod val="75000"/>
                  </a:srgbClr>
                </a:solidFill>
              </a:rPr>
              <a:t>Formulate possible solutions.</a:t>
            </a:r>
          </a:p>
        </p:txBody>
      </p:sp>
      <p:sp>
        <p:nvSpPr>
          <p:cNvPr id="11" name="Rounded Rectangle 10"/>
          <p:cNvSpPr/>
          <p:nvPr/>
        </p:nvSpPr>
        <p:spPr>
          <a:xfrm>
            <a:off x="1835150" y="3933825"/>
            <a:ext cx="5257800" cy="2663825"/>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r>
              <a:rPr lang="en-GB" sz="2800" dirty="0">
                <a:solidFill>
                  <a:srgbClr val="8064A2">
                    <a:lumMod val="75000"/>
                  </a:srgbClr>
                </a:solidFill>
              </a:rPr>
              <a:t>Discuss issues with the Head Teacher. Have specific details of problems and solutions. Make notes in the meeting, (due diligence</a:t>
            </a:r>
            <a:r>
              <a:rPr lang="en-GB" sz="2400" dirty="0">
                <a:solidFill>
                  <a:srgbClr val="8064A2">
                    <a:lumMod val="75000"/>
                  </a:srgbClr>
                </a:solidFill>
              </a:rPr>
              <a:t>)</a:t>
            </a:r>
          </a:p>
        </p:txBody>
      </p:sp>
    </p:spTree>
    <p:extLst>
      <p:ext uri="{BB962C8B-B14F-4D97-AF65-F5344CB8AC3E}">
        <p14:creationId xmlns:p14="http://schemas.microsoft.com/office/powerpoint/2010/main" val="2485245795"/>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ctrTitle"/>
          </p:nvPr>
        </p:nvSpPr>
        <p:spPr/>
        <p:txBody>
          <a:bodyPr/>
          <a:lstStyle/>
          <a:p>
            <a:pPr eaLnBrk="1" hangingPunct="1"/>
            <a:endParaRPr lang="en-GB" alt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defRPr/>
            </a:pPr>
            <a:endParaRPr lang="en-GB"/>
          </a:p>
        </p:txBody>
      </p:sp>
      <p:pic>
        <p:nvPicPr>
          <p:cNvPr id="121860" name="Picture 3" descr="FTC slid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2" descr="Food Teachers Centre BETTER FOOD TEACHING  3rd to 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73688"/>
            <a:ext cx="18859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4" descr="http://www.aspire-he.co.uk/live/imgs/UEL-logo-bubble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5516563"/>
            <a:ext cx="28479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3" name="Rectangle 6"/>
          <p:cNvSpPr>
            <a:spLocks noChangeArrowheads="1"/>
          </p:cNvSpPr>
          <p:nvPr/>
        </p:nvSpPr>
        <p:spPr bwMode="auto">
          <a:xfrm>
            <a:off x="900113" y="981075"/>
            <a:ext cx="7343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GB" altLang="en-US" sz="2400" i="1">
              <a:solidFill>
                <a:srgbClr val="000000"/>
              </a:solidFill>
            </a:endParaRPr>
          </a:p>
        </p:txBody>
      </p:sp>
      <p:sp>
        <p:nvSpPr>
          <p:cNvPr id="121864" name="Rectangle 7"/>
          <p:cNvSpPr>
            <a:spLocks noChangeArrowheads="1"/>
          </p:cNvSpPr>
          <p:nvPr/>
        </p:nvSpPr>
        <p:spPr bwMode="auto">
          <a:xfrm>
            <a:off x="2286000" y="2274888"/>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a:solidFill>
                  <a:srgbClr val="000000"/>
                </a:solidFill>
              </a:rPr>
              <a:t>Section 7 of the Health and Safety at Work Act 1974 states that </a:t>
            </a:r>
            <a:r>
              <a:rPr lang="en-GB" altLang="en-US" sz="1800">
                <a:solidFill>
                  <a:srgbClr val="000000"/>
                </a:solidFill>
              </a:rPr>
              <a:t>;-</a:t>
            </a:r>
          </a:p>
          <a:p>
            <a:pPr eaLnBrk="1" hangingPunct="1">
              <a:spcBef>
                <a:spcPct val="0"/>
              </a:spcBef>
              <a:buFontTx/>
              <a:buNone/>
            </a:pPr>
            <a:r>
              <a:rPr lang="en-GB" altLang="en-US" sz="1800">
                <a:solidFill>
                  <a:srgbClr val="000000"/>
                </a:solidFill>
              </a:rPr>
              <a:t>Teachers can refuse to participate in activities which risk their , or their pupils Health and Safety .</a:t>
            </a:r>
          </a:p>
          <a:p>
            <a:pPr eaLnBrk="1" hangingPunct="1">
              <a:spcBef>
                <a:spcPct val="0"/>
              </a:spcBef>
              <a:buFontTx/>
              <a:buNone/>
            </a:pPr>
            <a:r>
              <a:rPr lang="en-GB" altLang="en-US" sz="1800" i="1">
                <a:solidFill>
                  <a:srgbClr val="000000"/>
                </a:solidFill>
              </a:rPr>
              <a:t>It is strongly suggested however, that before this action is taken, seek advice of your Union first. </a:t>
            </a:r>
          </a:p>
        </p:txBody>
      </p:sp>
      <p:sp>
        <p:nvSpPr>
          <p:cNvPr id="9" name="Rounded Rectangle 8"/>
          <p:cNvSpPr/>
          <p:nvPr/>
        </p:nvSpPr>
        <p:spPr>
          <a:xfrm>
            <a:off x="1258888" y="692150"/>
            <a:ext cx="6697662" cy="4537075"/>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GB" sz="2800" b="1" dirty="0">
                <a:solidFill>
                  <a:srgbClr val="8064A2">
                    <a:lumMod val="75000"/>
                  </a:srgbClr>
                </a:solidFill>
              </a:rPr>
              <a:t>Section 7 of the Health and Safety at Work Act 1974 states that:</a:t>
            </a:r>
            <a:endParaRPr lang="en-GB" sz="2800" dirty="0">
              <a:solidFill>
                <a:srgbClr val="8064A2">
                  <a:lumMod val="75000"/>
                </a:srgbClr>
              </a:solidFill>
            </a:endParaRPr>
          </a:p>
          <a:p>
            <a:pPr eaLnBrk="1" fontAlgn="auto" hangingPunct="1">
              <a:spcBef>
                <a:spcPts val="0"/>
              </a:spcBef>
              <a:spcAft>
                <a:spcPts val="0"/>
              </a:spcAft>
              <a:defRPr/>
            </a:pPr>
            <a:endParaRPr lang="en-GB" sz="2800" dirty="0">
              <a:solidFill>
                <a:srgbClr val="8064A2">
                  <a:lumMod val="75000"/>
                </a:srgbClr>
              </a:solidFill>
            </a:endParaRPr>
          </a:p>
          <a:p>
            <a:pPr eaLnBrk="1" fontAlgn="auto" hangingPunct="1">
              <a:spcBef>
                <a:spcPts val="0"/>
              </a:spcBef>
              <a:spcAft>
                <a:spcPts val="0"/>
              </a:spcAft>
              <a:defRPr/>
            </a:pPr>
            <a:r>
              <a:rPr lang="en-GB" sz="2800" dirty="0">
                <a:solidFill>
                  <a:srgbClr val="8064A2">
                    <a:lumMod val="75000"/>
                  </a:srgbClr>
                </a:solidFill>
              </a:rPr>
              <a:t>Teachers can refuse to participate in activities which risk their, or their pupils,  Health and Safety.</a:t>
            </a:r>
          </a:p>
          <a:p>
            <a:pPr eaLnBrk="1" fontAlgn="auto" hangingPunct="1">
              <a:spcBef>
                <a:spcPts val="0"/>
              </a:spcBef>
              <a:spcAft>
                <a:spcPts val="0"/>
              </a:spcAft>
              <a:defRPr/>
            </a:pPr>
            <a:endParaRPr lang="en-GB" sz="2800" dirty="0">
              <a:solidFill>
                <a:srgbClr val="8064A2">
                  <a:lumMod val="75000"/>
                </a:srgbClr>
              </a:solidFill>
            </a:endParaRPr>
          </a:p>
          <a:p>
            <a:pPr eaLnBrk="1" fontAlgn="auto" hangingPunct="1">
              <a:spcBef>
                <a:spcPts val="0"/>
              </a:spcBef>
              <a:spcAft>
                <a:spcPts val="0"/>
              </a:spcAft>
              <a:defRPr/>
            </a:pPr>
            <a:r>
              <a:rPr lang="en-GB" sz="2800" i="1" dirty="0">
                <a:solidFill>
                  <a:srgbClr val="8064A2">
                    <a:lumMod val="75000"/>
                  </a:srgbClr>
                </a:solidFill>
              </a:rPr>
              <a:t>It is strongly suggested however, that before this action is taken, seek advice of your union first. </a:t>
            </a:r>
          </a:p>
        </p:txBody>
      </p:sp>
    </p:spTree>
    <p:extLst>
      <p:ext uri="{BB962C8B-B14F-4D97-AF65-F5344CB8AC3E}">
        <p14:creationId xmlns:p14="http://schemas.microsoft.com/office/powerpoint/2010/main" val="3086668156"/>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74638"/>
            <a:ext cx="8147050" cy="1143000"/>
          </a:xfrm>
        </p:spPr>
        <p:txBody>
          <a:bodyPr/>
          <a:lstStyle/>
          <a:p>
            <a:pPr>
              <a:defRPr/>
            </a:pPr>
            <a:r>
              <a:rPr lang="en-GB" dirty="0" smtClean="0"/>
              <a:t>Useful resources</a:t>
            </a:r>
            <a:endParaRPr lang="en-GB" dirty="0"/>
          </a:p>
        </p:txBody>
      </p:sp>
      <p:sp>
        <p:nvSpPr>
          <p:cNvPr id="3" name="Content Placeholder 2"/>
          <p:cNvSpPr>
            <a:spLocks noGrp="1"/>
          </p:cNvSpPr>
          <p:nvPr>
            <p:ph idx="1"/>
          </p:nvPr>
        </p:nvSpPr>
        <p:spPr>
          <a:xfrm>
            <a:off x="500063" y="1500188"/>
            <a:ext cx="8229600" cy="4525962"/>
          </a:xfrm>
        </p:spPr>
        <p:txBody>
          <a:bodyPr/>
          <a:lstStyle/>
          <a:p>
            <a:pPr marL="0" indent="0">
              <a:buFont typeface="+mj-lt"/>
              <a:buNone/>
              <a:defRPr/>
            </a:pPr>
            <a:r>
              <a:rPr lang="en-GB" dirty="0" smtClean="0"/>
              <a:t>Check the guidance </a:t>
            </a:r>
            <a:r>
              <a:rPr lang="en-GB" dirty="0" err="1" smtClean="0"/>
              <a:t>handout</a:t>
            </a:r>
            <a:r>
              <a:rPr lang="en-GB" dirty="0" smtClean="0"/>
              <a:t> in Drop Box</a:t>
            </a:r>
            <a:endParaRPr lang="en-GB" dirty="0"/>
          </a:p>
        </p:txBody>
      </p:sp>
      <p:pic>
        <p:nvPicPr>
          <p:cNvPr id="4" name="Picture 3"/>
          <p:cNvPicPr>
            <a:picLocks noChangeAspect="1"/>
          </p:cNvPicPr>
          <p:nvPr/>
        </p:nvPicPr>
        <p:blipFill>
          <a:blip r:embed="rId2"/>
          <a:stretch>
            <a:fillRect/>
          </a:stretch>
        </p:blipFill>
        <p:spPr>
          <a:xfrm rot="20861983">
            <a:off x="2449513" y="2452688"/>
            <a:ext cx="4740275" cy="3567112"/>
          </a:xfrm>
          <a:prstGeom prst="rect">
            <a:avLst/>
          </a:prstGeom>
          <a:ln w="12700">
            <a:solidFill>
              <a:schemeClr val="accent4">
                <a:lumMod val="75000"/>
              </a:schemeClr>
            </a:solidFill>
          </a:ln>
        </p:spPr>
      </p:pic>
    </p:spTree>
    <p:extLst>
      <p:ext uri="{BB962C8B-B14F-4D97-AF65-F5344CB8AC3E}">
        <p14:creationId xmlns:p14="http://schemas.microsoft.com/office/powerpoint/2010/main" val="34453642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2231" y="1689407"/>
            <a:ext cx="8542903" cy="833297"/>
          </a:xfrm>
        </p:spPr>
        <p:txBody>
          <a:bodyPr>
            <a:noAutofit/>
          </a:bodyPr>
          <a:lstStyle/>
          <a:p>
            <a:r>
              <a:rPr lang="en-US" sz="5400" b="1" dirty="0" smtClean="0">
                <a:latin typeface="Century Gothic"/>
                <a:cs typeface="Century Gothic"/>
              </a:rPr>
              <a:t>Addressing </a:t>
            </a:r>
            <a:br>
              <a:rPr lang="en-US" sz="5400" b="1" dirty="0" smtClean="0">
                <a:latin typeface="Century Gothic"/>
                <a:cs typeface="Century Gothic"/>
              </a:rPr>
            </a:br>
            <a:r>
              <a:rPr lang="en-US" sz="5400" b="1" dirty="0" smtClean="0">
                <a:latin typeface="Century Gothic"/>
                <a:cs typeface="Century Gothic"/>
              </a:rPr>
              <a:t>the </a:t>
            </a:r>
            <a:r>
              <a:rPr lang="en-US" sz="5400" b="1" dirty="0" smtClean="0">
                <a:solidFill>
                  <a:srgbClr val="FF0000"/>
                </a:solidFill>
                <a:latin typeface="Century Gothic"/>
                <a:cs typeface="Century Gothic"/>
              </a:rPr>
              <a:t>Challenges </a:t>
            </a:r>
            <a:r>
              <a:rPr lang="en-US" sz="5400" b="1" dirty="0" smtClean="0">
                <a:latin typeface="Century Gothic"/>
                <a:cs typeface="Century Gothic"/>
              </a:rPr>
              <a:t>of Teaching </a:t>
            </a:r>
            <a:br>
              <a:rPr lang="en-US" sz="5400" b="1" dirty="0" smtClean="0">
                <a:latin typeface="Century Gothic"/>
                <a:cs typeface="Century Gothic"/>
              </a:rPr>
            </a:br>
            <a:r>
              <a:rPr lang="en-US" sz="5400" b="1" dirty="0" smtClean="0">
                <a:latin typeface="Century Gothic"/>
                <a:cs typeface="Century Gothic"/>
              </a:rPr>
              <a:t>Food Technology</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grpSp>
        <p:nvGrpSpPr>
          <p:cNvPr id="11" name="Group 10"/>
          <p:cNvGrpSpPr/>
          <p:nvPr/>
        </p:nvGrpSpPr>
        <p:grpSpPr>
          <a:xfrm>
            <a:off x="686797" y="5102747"/>
            <a:ext cx="4362824" cy="1562090"/>
            <a:chOff x="4380450" y="4554328"/>
            <a:chExt cx="4362824" cy="1562090"/>
          </a:xfrm>
        </p:grpSpPr>
        <p:pic>
          <p:nvPicPr>
            <p:cNvPr id="16" name="Picture 15"/>
            <p:cNvPicPr>
              <a:picLocks noChangeAspect="1"/>
            </p:cNvPicPr>
            <p:nvPr/>
          </p:nvPicPr>
          <p:blipFill>
            <a:blip r:embed="rId4"/>
            <a:stretch>
              <a:fillRect/>
            </a:stretch>
          </p:blipFill>
          <p:spPr>
            <a:xfrm>
              <a:off x="5937124" y="4554328"/>
              <a:ext cx="2806150" cy="1562090"/>
            </a:xfrm>
            <a:prstGeom prst="rect">
              <a:avLst/>
            </a:prstGeom>
          </p:spPr>
        </p:pic>
        <p:pic>
          <p:nvPicPr>
            <p:cNvPr id="17" name="Picture 16"/>
            <p:cNvPicPr>
              <a:picLocks noChangeAspect="1"/>
            </p:cNvPicPr>
            <p:nvPr/>
          </p:nvPicPr>
          <p:blipFill>
            <a:blip r:embed="rId5"/>
            <a:stretch>
              <a:fillRect/>
            </a:stretch>
          </p:blipFill>
          <p:spPr>
            <a:xfrm>
              <a:off x="4380450" y="4554328"/>
              <a:ext cx="1556674" cy="1556674"/>
            </a:xfrm>
            <a:prstGeom prst="rect">
              <a:avLst/>
            </a:prstGeom>
          </p:spPr>
        </p:pic>
      </p:grpSp>
      <p:sp>
        <p:nvSpPr>
          <p:cNvPr id="4" name="Rectangle 3"/>
          <p:cNvSpPr/>
          <p:nvPr/>
        </p:nvSpPr>
        <p:spPr>
          <a:xfrm>
            <a:off x="5731451" y="5095177"/>
            <a:ext cx="3093683" cy="1569660"/>
          </a:xfrm>
          <a:prstGeom prst="rect">
            <a:avLst/>
          </a:prstGeom>
        </p:spPr>
        <p:txBody>
          <a:bodyPr wrap="square">
            <a:spAutoFit/>
          </a:bodyPr>
          <a:lstStyle/>
          <a:p>
            <a:r>
              <a:rPr lang="en-US" sz="2400" b="1" dirty="0">
                <a:latin typeface="Century Gothic"/>
                <a:cs typeface="Century Gothic"/>
              </a:rPr>
              <a:t>by </a:t>
            </a:r>
            <a:r>
              <a:rPr lang="en-US" sz="2400" b="1" dirty="0">
                <a:solidFill>
                  <a:srgbClr val="FF0000"/>
                </a:solidFill>
                <a:latin typeface="Century Gothic"/>
                <a:cs typeface="Century Gothic"/>
              </a:rPr>
              <a:t>Ross M. McGill</a:t>
            </a:r>
            <a:br>
              <a:rPr lang="en-US" sz="2400" b="1" dirty="0">
                <a:solidFill>
                  <a:srgbClr val="FF0000"/>
                </a:solidFill>
                <a:latin typeface="Century Gothic"/>
                <a:cs typeface="Century Gothic"/>
              </a:rPr>
            </a:br>
            <a:r>
              <a:rPr lang="en-US" b="1" dirty="0">
                <a:latin typeface="Century Gothic"/>
                <a:cs typeface="Century Gothic"/>
              </a:rPr>
              <a:t>Deputy Headteacher</a:t>
            </a:r>
            <a:br>
              <a:rPr lang="en-US" b="1" dirty="0">
                <a:latin typeface="Century Gothic"/>
                <a:cs typeface="Century Gothic"/>
              </a:rPr>
            </a:br>
            <a:r>
              <a:rPr lang="en-US" b="1" dirty="0">
                <a:latin typeface="Century Gothic"/>
                <a:cs typeface="Century Gothic"/>
              </a:rPr>
              <a:t/>
            </a:r>
            <a:br>
              <a:rPr lang="en-US" b="1" dirty="0">
                <a:latin typeface="Century Gothic"/>
                <a:cs typeface="Century Gothic"/>
              </a:rPr>
            </a:br>
            <a:r>
              <a:rPr lang="en-US" b="1" dirty="0">
                <a:solidFill>
                  <a:srgbClr val="FF0000"/>
                </a:solidFill>
                <a:latin typeface="Century Gothic"/>
                <a:cs typeface="Century Gothic"/>
              </a:rPr>
              <a:t>@TeacherToolkit</a:t>
            </a:r>
            <a:br>
              <a:rPr lang="en-US" b="1" dirty="0">
                <a:solidFill>
                  <a:srgbClr val="FF0000"/>
                </a:solidFill>
                <a:latin typeface="Century Gothic"/>
                <a:cs typeface="Century Gothic"/>
              </a:rPr>
            </a:br>
            <a:r>
              <a:rPr lang="en-US" b="1" dirty="0">
                <a:solidFill>
                  <a:srgbClr val="FF0000"/>
                </a:solidFill>
                <a:latin typeface="Century Gothic"/>
                <a:cs typeface="Century Gothic"/>
              </a:rPr>
              <a:t>www.TeacherToolkit.me</a:t>
            </a:r>
            <a:endParaRPr lang="en-US" dirty="0"/>
          </a:p>
        </p:txBody>
      </p:sp>
    </p:spTree>
    <p:extLst>
      <p:ext uri="{BB962C8B-B14F-4D97-AF65-F5344CB8AC3E}">
        <p14:creationId xmlns:p14="http://schemas.microsoft.com/office/powerpoint/2010/main" val="1361233719"/>
      </p:ext>
    </p:extLst>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11822" y="1856936"/>
            <a:ext cx="7001490" cy="5001064"/>
          </a:xfrm>
          <a:prstGeom prst="rect">
            <a:avLst/>
          </a:prstGeom>
        </p:spPr>
      </p:pic>
      <p:sp>
        <p:nvSpPr>
          <p:cNvPr id="2" name="Title 1"/>
          <p:cNvSpPr>
            <a:spLocks noGrp="1"/>
          </p:cNvSpPr>
          <p:nvPr>
            <p:ph type="ctrTitle"/>
          </p:nvPr>
        </p:nvSpPr>
        <p:spPr>
          <a:xfrm>
            <a:off x="151971" y="599588"/>
            <a:ext cx="8542903" cy="833297"/>
          </a:xfrm>
        </p:spPr>
        <p:txBody>
          <a:bodyPr>
            <a:noAutofit/>
          </a:bodyPr>
          <a:lstStyle/>
          <a:p>
            <a:pPr algn="l"/>
            <a:r>
              <a:rPr lang="en-US" sz="10000" b="1" dirty="0" smtClean="0">
                <a:latin typeface="Century Gothic"/>
                <a:cs typeface="Century Gothic"/>
              </a:rPr>
              <a:t>Headteacher</a:t>
            </a:r>
            <a:endParaRPr lang="en-US" sz="10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398966849"/>
      </p:ext>
    </p:ext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3318328"/>
            <a:ext cx="8796866" cy="702734"/>
          </a:xfrm>
        </p:spPr>
        <p:txBody>
          <a:bodyPr>
            <a:noAutofit/>
          </a:bodyPr>
          <a:lstStyle/>
          <a:p>
            <a:r>
              <a:rPr lang="en-US" sz="5000" b="1" dirty="0" smtClean="0">
                <a:latin typeface="Century Gothic"/>
                <a:cs typeface="Century Gothic"/>
              </a:rPr>
              <a:t>Qualitative or </a:t>
            </a:r>
            <a:r>
              <a:rPr lang="en-US" sz="5000" b="1" dirty="0" err="1" smtClean="0">
                <a:latin typeface="Century Gothic"/>
                <a:cs typeface="Century Gothic"/>
              </a:rPr>
              <a:t>Quantative</a:t>
            </a:r>
            <a:r>
              <a:rPr lang="en-US" sz="5000" b="1" dirty="0" smtClean="0">
                <a:latin typeface="Century Gothic"/>
                <a:cs typeface="Century Gothic"/>
              </a:rPr>
              <a:t/>
            </a:r>
            <a:br>
              <a:rPr lang="en-US" sz="5000" b="1" dirty="0" smtClean="0">
                <a:latin typeface="Century Gothic"/>
                <a:cs typeface="Century Gothic"/>
              </a:rPr>
            </a:br>
            <a:r>
              <a:rPr lang="en-US" sz="5000" b="1" dirty="0" smtClean="0">
                <a:latin typeface="Century Gothic"/>
                <a:cs typeface="Century Gothic"/>
              </a:rPr>
              <a:t>information</a:t>
            </a:r>
            <a:r>
              <a:rPr lang="en-US" sz="5000" b="1" dirty="0" smtClean="0">
                <a:latin typeface="Century Gothic"/>
                <a:cs typeface="Century Gothic"/>
              </a:rPr>
              <a:t>?</a:t>
            </a:r>
            <a:endParaRPr lang="en-US" sz="5000" b="1" dirty="0">
              <a:latin typeface="Century Gothic"/>
              <a:cs typeface="Century Gothic"/>
            </a:endParaRPr>
          </a:p>
        </p:txBody>
      </p:sp>
      <p:pic>
        <p:nvPicPr>
          <p:cNvPr id="3" name="Picture 2"/>
          <p:cNvPicPr>
            <a:picLocks noChangeAspect="1"/>
          </p:cNvPicPr>
          <p:nvPr/>
        </p:nvPicPr>
        <p:blipFill>
          <a:blip r:embed="rId2"/>
          <a:stretch>
            <a:fillRect/>
          </a:stretch>
        </p:blipFill>
        <p:spPr>
          <a:xfrm>
            <a:off x="1491835" y="803612"/>
            <a:ext cx="1613648" cy="1463541"/>
          </a:xfrm>
          <a:prstGeom prst="rect">
            <a:avLst/>
          </a:prstGeom>
        </p:spPr>
      </p:pic>
      <p:pic>
        <p:nvPicPr>
          <p:cNvPr id="4" name="Picture 3"/>
          <p:cNvPicPr>
            <a:picLocks noChangeAspect="1"/>
          </p:cNvPicPr>
          <p:nvPr/>
        </p:nvPicPr>
        <p:blipFill>
          <a:blip r:embed="rId3"/>
          <a:stretch>
            <a:fillRect/>
          </a:stretch>
        </p:blipFill>
        <p:spPr>
          <a:xfrm>
            <a:off x="5079862" y="714323"/>
            <a:ext cx="2903310" cy="1979530"/>
          </a:xfrm>
          <a:prstGeom prst="rect">
            <a:avLst/>
          </a:prstGeom>
        </p:spPr>
      </p:pic>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119663522"/>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2231" y="97233"/>
            <a:ext cx="8542903" cy="833297"/>
          </a:xfrm>
        </p:spPr>
        <p:txBody>
          <a:bodyPr>
            <a:noAutofit/>
          </a:bodyPr>
          <a:lstStyle/>
          <a:p>
            <a:pPr algn="l"/>
            <a:r>
              <a:rPr lang="en-US" sz="5400" b="1" dirty="0" smtClean="0">
                <a:latin typeface="Century Gothic"/>
                <a:cs typeface="Century Gothic"/>
              </a:rPr>
              <a:t>Vote now!</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4" name="Picture 3"/>
          <p:cNvPicPr>
            <a:picLocks noChangeAspect="1"/>
          </p:cNvPicPr>
          <p:nvPr/>
        </p:nvPicPr>
        <p:blipFill>
          <a:blip r:embed="rId4"/>
          <a:stretch>
            <a:fillRect/>
          </a:stretch>
        </p:blipFill>
        <p:spPr>
          <a:xfrm>
            <a:off x="0" y="1719356"/>
            <a:ext cx="9144000" cy="5140990"/>
          </a:xfrm>
          <a:prstGeom prst="rect">
            <a:avLst/>
          </a:prstGeom>
        </p:spPr>
      </p:pic>
    </p:spTree>
    <p:extLst>
      <p:ext uri="{BB962C8B-B14F-4D97-AF65-F5344CB8AC3E}">
        <p14:creationId xmlns:p14="http://schemas.microsoft.com/office/powerpoint/2010/main" val="3606127334"/>
      </p:ext>
    </p:extLst>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5097" y="2218766"/>
            <a:ext cx="8484688" cy="833297"/>
          </a:xfrm>
        </p:spPr>
        <p:txBody>
          <a:bodyPr>
            <a:noAutofit/>
          </a:bodyPr>
          <a:lstStyle/>
          <a:p>
            <a:pPr algn="l"/>
            <a:r>
              <a:rPr lang="en-US" sz="4500" b="1" dirty="0" smtClean="0">
                <a:solidFill>
                  <a:srgbClr val="000000"/>
                </a:solidFill>
                <a:latin typeface="Century Gothic"/>
                <a:cs typeface="Century Gothic"/>
              </a:rPr>
              <a:t>Class sizes:</a:t>
            </a:r>
            <a:br>
              <a:rPr lang="en-US" sz="4500" b="1" dirty="0" smtClean="0">
                <a:solidFill>
                  <a:srgbClr val="000000"/>
                </a:solidFill>
                <a:latin typeface="Century Gothic"/>
                <a:cs typeface="Century Gothic"/>
              </a:rPr>
            </a:br>
            <a:r>
              <a:rPr lang="en-US" sz="4500" b="1" dirty="0" smtClean="0">
                <a:solidFill>
                  <a:srgbClr val="000000"/>
                </a:solidFill>
                <a:latin typeface="Century Gothic"/>
                <a:cs typeface="Century Gothic"/>
              </a:rPr>
              <a:t/>
            </a:r>
            <a:br>
              <a:rPr lang="en-US" sz="4500" b="1" dirty="0" smtClean="0">
                <a:solidFill>
                  <a:srgbClr val="000000"/>
                </a:solidFill>
                <a:latin typeface="Century Gothic"/>
                <a:cs typeface="Century Gothic"/>
              </a:rPr>
            </a:br>
            <a:r>
              <a:rPr lang="en-US" sz="3000" b="1" dirty="0" err="1" smtClean="0">
                <a:solidFill>
                  <a:srgbClr val="000000"/>
                </a:solidFill>
                <a:latin typeface="Century Gothic"/>
                <a:cs typeface="Century Gothic"/>
              </a:rPr>
              <a:t>DfE</a:t>
            </a:r>
            <a:r>
              <a:rPr lang="en-US" sz="3000" b="1" dirty="0" smtClean="0">
                <a:solidFill>
                  <a:srgbClr val="000000"/>
                </a:solidFill>
                <a:latin typeface="Century Gothic"/>
                <a:cs typeface="Century Gothic"/>
              </a:rPr>
              <a:t> guidance.</a:t>
            </a:r>
            <a:br>
              <a:rPr lang="en-US" sz="3000" b="1" dirty="0" smtClean="0">
                <a:solidFill>
                  <a:srgbClr val="000000"/>
                </a:solidFill>
                <a:latin typeface="Century Gothic"/>
                <a:cs typeface="Century Gothic"/>
              </a:rPr>
            </a:br>
            <a:r>
              <a:rPr lang="en-US" sz="3000" b="1" dirty="0" smtClean="0">
                <a:solidFill>
                  <a:srgbClr val="000000"/>
                </a:solidFill>
                <a:latin typeface="Century Gothic"/>
                <a:cs typeface="Century Gothic"/>
              </a:rPr>
              <a:t>DATA guidance.</a:t>
            </a:r>
            <a:br>
              <a:rPr lang="en-US" sz="3000" b="1" dirty="0" smtClean="0">
                <a:solidFill>
                  <a:srgbClr val="000000"/>
                </a:solidFill>
                <a:latin typeface="Century Gothic"/>
                <a:cs typeface="Century Gothic"/>
              </a:rPr>
            </a:br>
            <a:r>
              <a:rPr lang="en-US" sz="3000" b="1" dirty="0" smtClean="0">
                <a:solidFill>
                  <a:srgbClr val="000000"/>
                </a:solidFill>
                <a:latin typeface="Century Gothic"/>
                <a:cs typeface="Century Gothic"/>
              </a:rPr>
              <a:t>It’s only guidance!</a:t>
            </a:r>
            <a:br>
              <a:rPr lang="en-US" sz="3000" b="1" dirty="0" smtClean="0">
                <a:solidFill>
                  <a:srgbClr val="000000"/>
                </a:solidFill>
                <a:latin typeface="Century Gothic"/>
                <a:cs typeface="Century Gothic"/>
              </a:rPr>
            </a:br>
            <a:r>
              <a:rPr lang="en-US" sz="3000" b="1" dirty="0" smtClean="0">
                <a:solidFill>
                  <a:srgbClr val="000000"/>
                </a:solidFill>
                <a:latin typeface="Century Gothic"/>
                <a:cs typeface="Century Gothic"/>
              </a:rPr>
              <a:t>Back up requests with academic research.</a:t>
            </a:r>
            <a:br>
              <a:rPr lang="en-US" sz="3000" b="1" dirty="0" smtClean="0">
                <a:solidFill>
                  <a:srgbClr val="000000"/>
                </a:solidFill>
                <a:latin typeface="Century Gothic"/>
                <a:cs typeface="Century Gothic"/>
              </a:rPr>
            </a:br>
            <a:r>
              <a:rPr lang="en-US" sz="3000" b="1" dirty="0" smtClean="0">
                <a:solidFill>
                  <a:srgbClr val="000000"/>
                </a:solidFill>
                <a:latin typeface="Century Gothic"/>
                <a:cs typeface="Century Gothic"/>
              </a:rPr>
              <a:t>Own school history … (results / reputation)</a:t>
            </a:r>
            <a:endParaRPr lang="en-US" sz="3000" b="1" dirty="0">
              <a:solidFill>
                <a:srgbClr val="FF0000"/>
              </a:solidFill>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3"/>
            <a:stretch>
              <a:fillRect/>
            </a:stretch>
          </p:blipFill>
          <p:spPr>
            <a:xfrm>
              <a:off x="8525872" y="60386"/>
              <a:ext cx="539202" cy="539202"/>
            </a:xfrm>
            <a:prstGeom prst="rect">
              <a:avLst/>
            </a:prstGeom>
          </p:spPr>
        </p:pic>
      </p:grpSp>
      <p:pic>
        <p:nvPicPr>
          <p:cNvPr id="6" name="Picture 5"/>
          <p:cNvPicPr>
            <a:picLocks noChangeAspect="1"/>
          </p:cNvPicPr>
          <p:nvPr/>
        </p:nvPicPr>
        <p:blipFill>
          <a:blip r:embed="rId4"/>
          <a:stretch>
            <a:fillRect/>
          </a:stretch>
        </p:blipFill>
        <p:spPr>
          <a:xfrm>
            <a:off x="5926425" y="5200904"/>
            <a:ext cx="2847975" cy="1600200"/>
          </a:xfrm>
          <a:prstGeom prst="rect">
            <a:avLst/>
          </a:prstGeom>
        </p:spPr>
      </p:pic>
      <p:sp>
        <p:nvSpPr>
          <p:cNvPr id="7" name="Rectangle 6"/>
          <p:cNvSpPr/>
          <p:nvPr/>
        </p:nvSpPr>
        <p:spPr>
          <a:xfrm>
            <a:off x="146904" y="6554883"/>
            <a:ext cx="1435008" cy="246221"/>
          </a:xfrm>
          <a:prstGeom prst="rect">
            <a:avLst/>
          </a:prstGeom>
        </p:spPr>
        <p:txBody>
          <a:bodyPr wrap="none">
            <a:spAutoFit/>
          </a:bodyPr>
          <a:lstStyle/>
          <a:p>
            <a:r>
              <a:rPr lang="en-GB" sz="1000" dirty="0">
                <a:solidFill>
                  <a:srgbClr val="7D7D7D"/>
                </a:solidFill>
                <a:latin typeface="arial" panose="020B0604020202020204" pitchFamily="34" charset="0"/>
                <a:hlinkClick r:id="rId5"/>
              </a:rPr>
              <a:t>www.shoemoney.com</a:t>
            </a:r>
            <a:endParaRPr lang="en-GB" sz="1000" dirty="0"/>
          </a:p>
        </p:txBody>
      </p:sp>
    </p:spTree>
    <p:extLst>
      <p:ext uri="{BB962C8B-B14F-4D97-AF65-F5344CB8AC3E}">
        <p14:creationId xmlns:p14="http://schemas.microsoft.com/office/powerpoint/2010/main" val="33341038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140389"/>
            <a:ext cx="7306491" cy="833297"/>
          </a:xfrm>
        </p:spPr>
        <p:txBody>
          <a:bodyPr>
            <a:noAutofit/>
          </a:bodyPr>
          <a:lstStyle/>
          <a:p>
            <a:pPr algn="l"/>
            <a:r>
              <a:rPr lang="en-US" sz="4500" b="1" dirty="0" smtClean="0">
                <a:solidFill>
                  <a:srgbClr val="000000"/>
                </a:solidFill>
                <a:latin typeface="Century Gothic"/>
                <a:cs typeface="Century Gothic"/>
              </a:rPr>
              <a:t>Class sizes:</a:t>
            </a:r>
            <a:br>
              <a:rPr lang="en-US" sz="4500" b="1" dirty="0" smtClean="0">
                <a:solidFill>
                  <a:srgbClr val="000000"/>
                </a:solidFill>
                <a:latin typeface="Century Gothic"/>
                <a:cs typeface="Century Gothic"/>
              </a:rPr>
            </a:br>
            <a:r>
              <a:rPr lang="en-US" sz="4500" b="1" dirty="0" smtClean="0">
                <a:solidFill>
                  <a:srgbClr val="000000"/>
                </a:solidFill>
                <a:latin typeface="Century Gothic"/>
                <a:cs typeface="Century Gothic"/>
              </a:rPr>
              <a:t/>
            </a:r>
            <a:br>
              <a:rPr lang="en-US" sz="4500" b="1" dirty="0" smtClean="0">
                <a:solidFill>
                  <a:srgbClr val="000000"/>
                </a:solidFill>
                <a:latin typeface="Century Gothic"/>
                <a:cs typeface="Century Gothic"/>
              </a:rPr>
            </a:br>
            <a:r>
              <a:rPr lang="en-GB" sz="2200" b="1" i="1" dirty="0" smtClean="0">
                <a:latin typeface="Century Gothic" panose="020B0502020202020204" pitchFamily="34" charset="0"/>
              </a:rPr>
              <a:t>”There </a:t>
            </a:r>
            <a:r>
              <a:rPr lang="en-GB" sz="2200" b="1" i="1" dirty="0">
                <a:latin typeface="Century Gothic" panose="020B0502020202020204" pitchFamily="34" charset="0"/>
              </a:rPr>
              <a:t>is some evidence that pupils in disadvantaged areas in the UK benefit from classes of fewer than 20 pupils in primary schools</a:t>
            </a:r>
            <a:r>
              <a:rPr lang="en-GB" sz="2200" b="1" i="1" dirty="0" smtClean="0">
                <a:latin typeface="Century Gothic" panose="020B0502020202020204" pitchFamily="34" charset="0"/>
              </a:rPr>
              <a:t>.”</a:t>
            </a:r>
            <a:br>
              <a:rPr lang="en-GB" sz="2200" b="1" i="1" dirty="0" smtClean="0">
                <a:latin typeface="Century Gothic" panose="020B0502020202020204" pitchFamily="34" charset="0"/>
              </a:rPr>
            </a:br>
            <a:r>
              <a:rPr lang="en-GB" sz="2200" b="1" i="1" dirty="0">
                <a:latin typeface="Century Gothic" panose="020B0502020202020204" pitchFamily="34" charset="0"/>
              </a:rPr>
              <a:t/>
            </a:r>
            <a:br>
              <a:rPr lang="en-GB" sz="2200" b="1" i="1" dirty="0">
                <a:latin typeface="Century Gothic" panose="020B0502020202020204" pitchFamily="34" charset="0"/>
              </a:rPr>
            </a:br>
            <a:r>
              <a:rPr lang="en-GB" sz="2200" b="1" i="1" dirty="0" smtClean="0">
                <a:solidFill>
                  <a:srgbClr val="FF0000"/>
                </a:solidFill>
                <a:latin typeface="Century Gothic" panose="020B0502020202020204" pitchFamily="34" charset="0"/>
              </a:rPr>
              <a:t>Effect Size 0.20</a:t>
            </a:r>
            <a:endParaRPr lang="en-US" sz="2200" b="1" i="1" dirty="0">
              <a:solidFill>
                <a:srgbClr val="FF0000"/>
              </a:solidFill>
              <a:latin typeface="Century Gothic" panose="020B0502020202020204" pitchFamily="34" charset="0"/>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3"/>
            <a:stretch>
              <a:fillRect/>
            </a:stretch>
          </p:blipFill>
          <p:spPr>
            <a:xfrm>
              <a:off x="8525872" y="60386"/>
              <a:ext cx="539202" cy="539202"/>
            </a:xfrm>
            <a:prstGeom prst="rect">
              <a:avLst/>
            </a:prstGeom>
          </p:spPr>
        </p:pic>
      </p:grpSp>
      <p:pic>
        <p:nvPicPr>
          <p:cNvPr id="12" name="Picture 11"/>
          <p:cNvPicPr>
            <a:picLocks noChangeAspect="1"/>
          </p:cNvPicPr>
          <p:nvPr/>
        </p:nvPicPr>
        <p:blipFill>
          <a:blip r:embed="rId4"/>
          <a:stretch>
            <a:fillRect/>
          </a:stretch>
        </p:blipFill>
        <p:spPr>
          <a:xfrm>
            <a:off x="6418217" y="5665253"/>
            <a:ext cx="2465478" cy="942860"/>
          </a:xfrm>
          <a:prstGeom prst="rect">
            <a:avLst/>
          </a:prstGeom>
        </p:spPr>
      </p:pic>
    </p:spTree>
    <p:extLst>
      <p:ext uri="{BB962C8B-B14F-4D97-AF65-F5344CB8AC3E}">
        <p14:creationId xmlns:p14="http://schemas.microsoft.com/office/powerpoint/2010/main" val="42070444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71630" y="1194902"/>
            <a:ext cx="3396737" cy="4525963"/>
          </a:xfrm>
        </p:spPr>
        <p:txBody>
          <a:bodyPr>
            <a:normAutofit/>
          </a:bodyPr>
          <a:lstStyle/>
          <a:p>
            <a:pPr marL="0" indent="0">
              <a:buNone/>
            </a:pPr>
            <a:r>
              <a:rPr lang="en-US" sz="3500" dirty="0" smtClean="0">
                <a:solidFill>
                  <a:srgbClr val="FF0000"/>
                </a:solidFill>
                <a:latin typeface="Impact"/>
                <a:cs typeface="Impact"/>
              </a:rPr>
              <a:t>Teacher:</a:t>
            </a:r>
          </a:p>
          <a:p>
            <a:pPr marL="0" indent="0">
              <a:buNone/>
            </a:pPr>
            <a:r>
              <a:rPr lang="en-US" sz="3500" dirty="0" smtClean="0">
                <a:latin typeface="Impact"/>
                <a:cs typeface="Impact"/>
              </a:rPr>
              <a:t>Effect-size and influence </a:t>
            </a:r>
            <a:r>
              <a:rPr lang="en-US" sz="3500" dirty="0" smtClean="0">
                <a:solidFill>
                  <a:srgbClr val="FF0000"/>
                </a:solidFill>
                <a:latin typeface="Impact"/>
                <a:cs typeface="Impact"/>
              </a:rPr>
              <a:t>above</a:t>
            </a:r>
            <a:r>
              <a:rPr lang="en-US" sz="3500" dirty="0" smtClean="0">
                <a:latin typeface="Impact"/>
                <a:cs typeface="Impact"/>
              </a:rPr>
              <a:t> questioning and</a:t>
            </a:r>
          </a:p>
          <a:p>
            <a:pPr marL="0" indent="0">
              <a:buNone/>
            </a:pPr>
            <a:r>
              <a:rPr lang="en-US" sz="3500" dirty="0" smtClean="0">
                <a:latin typeface="Impact"/>
                <a:cs typeface="Impact"/>
              </a:rPr>
              <a:t>setting goals.</a:t>
            </a:r>
            <a:endParaRPr lang="en-US" sz="3500" dirty="0">
              <a:latin typeface="Impact"/>
              <a:cs typeface="Impact"/>
            </a:endParaRPr>
          </a:p>
        </p:txBody>
      </p:sp>
      <p:pic>
        <p:nvPicPr>
          <p:cNvPr id="5" name="Picture 4" descr="Screen Shot 2014-04-01 at 20.27.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608" y="0"/>
            <a:ext cx="3397330" cy="6858000"/>
          </a:xfrm>
          <a:prstGeom prst="rect">
            <a:avLst/>
          </a:prstGeom>
        </p:spPr>
      </p:pic>
      <p:cxnSp>
        <p:nvCxnSpPr>
          <p:cNvPr id="3" name="Straight Arrow Connector 2"/>
          <p:cNvCxnSpPr/>
          <p:nvPr/>
        </p:nvCxnSpPr>
        <p:spPr>
          <a:xfrm flipH="1" flipV="1">
            <a:off x="4139400" y="2427112"/>
            <a:ext cx="987637" cy="112888"/>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28392" y="4810402"/>
            <a:ext cx="7929808" cy="0"/>
          </a:xfrm>
          <a:prstGeom prst="straightConnector1">
            <a:avLst/>
          </a:prstGeom>
          <a:ln w="34925">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14906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10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904" y="2697738"/>
            <a:ext cx="8842881" cy="833297"/>
          </a:xfrm>
        </p:spPr>
        <p:txBody>
          <a:bodyPr>
            <a:noAutofit/>
          </a:bodyPr>
          <a:lstStyle/>
          <a:p>
            <a:pPr algn="l" fontAlgn="base"/>
            <a:r>
              <a:rPr lang="en-US" sz="2000" b="1" dirty="0" smtClean="0">
                <a:solidFill>
                  <a:srgbClr val="000000"/>
                </a:solidFill>
                <a:latin typeface="Century Gothic" panose="020B0502020202020204" pitchFamily="34" charset="0"/>
                <a:cs typeface="Century Gothic"/>
              </a:rPr>
              <a:t>Class sizes:</a:t>
            </a:r>
            <a:br>
              <a:rPr lang="en-US" sz="2000" b="1" dirty="0" smtClean="0">
                <a:solidFill>
                  <a:srgbClr val="000000"/>
                </a:solidFill>
                <a:latin typeface="Century Gothic" panose="020B0502020202020204" pitchFamily="34" charset="0"/>
                <a:cs typeface="Century Gothic"/>
              </a:rPr>
            </a:br>
            <a:r>
              <a:rPr lang="en-US" sz="2000" b="1" dirty="0" smtClean="0">
                <a:solidFill>
                  <a:srgbClr val="000000"/>
                </a:solidFill>
                <a:latin typeface="Century Gothic" panose="020B0502020202020204" pitchFamily="34" charset="0"/>
                <a:cs typeface="Century Gothic"/>
              </a:rPr>
              <a:t/>
            </a:r>
            <a:br>
              <a:rPr lang="en-US" sz="2000" b="1" dirty="0" smtClean="0">
                <a:solidFill>
                  <a:srgbClr val="000000"/>
                </a:solidFill>
                <a:latin typeface="Century Gothic" panose="020B0502020202020204" pitchFamily="34" charset="0"/>
                <a:cs typeface="Century Gothic"/>
              </a:rPr>
            </a:br>
            <a:r>
              <a:rPr lang="en-GB" sz="2000" dirty="0">
                <a:latin typeface="Century Gothic" panose="020B0502020202020204" pitchFamily="34" charset="0"/>
              </a:rPr>
              <a:t>Small reductions (e.g. from 30 to 25 pupils) are </a:t>
            </a:r>
            <a:r>
              <a:rPr lang="en-GB" sz="2000" b="1" dirty="0">
                <a:solidFill>
                  <a:srgbClr val="FF0000"/>
                </a:solidFill>
                <a:latin typeface="Century Gothic" panose="020B0502020202020204" pitchFamily="34" charset="0"/>
              </a:rPr>
              <a:t>unlikely</a:t>
            </a:r>
            <a:r>
              <a:rPr lang="en-GB" sz="2000" dirty="0">
                <a:solidFill>
                  <a:srgbClr val="FF0000"/>
                </a:solidFill>
                <a:latin typeface="Century Gothic" panose="020B0502020202020204" pitchFamily="34" charset="0"/>
              </a:rPr>
              <a:t> </a:t>
            </a:r>
            <a:r>
              <a:rPr lang="en-GB" sz="2000" dirty="0">
                <a:latin typeface="Century Gothic" panose="020B0502020202020204" pitchFamily="34" charset="0"/>
              </a:rPr>
              <a:t>to be cost-effective relative to other strategies.</a:t>
            </a:r>
            <a:br>
              <a:rPr lang="en-GB" sz="2000" dirty="0">
                <a:latin typeface="Century Gothic" panose="020B0502020202020204" pitchFamily="34" charset="0"/>
              </a:rPr>
            </a:br>
            <a:r>
              <a:rPr lang="en-GB" sz="2000" dirty="0">
                <a:latin typeface="Century Gothic" panose="020B0502020202020204" pitchFamily="34" charset="0"/>
              </a:rPr>
              <a:t/>
            </a:r>
            <a:br>
              <a:rPr lang="en-GB" sz="2000" dirty="0">
                <a:latin typeface="Century Gothic" panose="020B0502020202020204" pitchFamily="34" charset="0"/>
              </a:rPr>
            </a:br>
            <a:r>
              <a:rPr lang="en-GB" sz="2000" dirty="0">
                <a:latin typeface="Century Gothic" panose="020B0502020202020204" pitchFamily="34" charset="0"/>
              </a:rPr>
              <a:t>Smaller classes only impact upon learning </a:t>
            </a:r>
            <a:r>
              <a:rPr lang="en-GB" sz="2000" b="1" dirty="0">
                <a:solidFill>
                  <a:srgbClr val="FF0000"/>
                </a:solidFill>
                <a:latin typeface="Century Gothic" panose="020B0502020202020204" pitchFamily="34" charset="0"/>
              </a:rPr>
              <a:t>if the reduced numbers allow teachers to teach differently.</a:t>
            </a:r>
            <a:r>
              <a:rPr lang="en-GB" sz="2000" dirty="0">
                <a:latin typeface="Century Gothic" panose="020B0502020202020204" pitchFamily="34" charset="0"/>
              </a:rPr>
              <a:t> </a:t>
            </a:r>
            <a:r>
              <a:rPr lang="en-GB" sz="2000" dirty="0" smtClean="0">
                <a:latin typeface="Century Gothic" panose="020B0502020202020204" pitchFamily="34" charset="0"/>
              </a:rPr>
              <a:t/>
            </a:r>
            <a:br>
              <a:rPr lang="en-GB" sz="2000" dirty="0" smtClean="0">
                <a:latin typeface="Century Gothic" panose="020B0502020202020204" pitchFamily="34" charset="0"/>
              </a:rPr>
            </a:br>
            <a:r>
              <a:rPr lang="en-GB" sz="2000" dirty="0">
                <a:latin typeface="Century Gothic" panose="020B0502020202020204" pitchFamily="34" charset="0"/>
              </a:rPr>
              <a:t/>
            </a:r>
            <a:br>
              <a:rPr lang="en-GB" sz="2000" dirty="0">
                <a:latin typeface="Century Gothic" panose="020B0502020202020204" pitchFamily="34" charset="0"/>
              </a:rPr>
            </a:br>
            <a:r>
              <a:rPr lang="en-GB" sz="2000" dirty="0">
                <a:latin typeface="Century Gothic" panose="020B0502020202020204" pitchFamily="34" charset="0"/>
              </a:rPr>
              <a:t>The </a:t>
            </a:r>
            <a:r>
              <a:rPr lang="en-GB" sz="2000" b="1" dirty="0">
                <a:solidFill>
                  <a:srgbClr val="FF0000"/>
                </a:solidFill>
                <a:latin typeface="Century Gothic" panose="020B0502020202020204" pitchFamily="34" charset="0"/>
              </a:rPr>
              <a:t>gains</a:t>
            </a:r>
            <a:r>
              <a:rPr lang="en-GB" sz="2000" dirty="0">
                <a:solidFill>
                  <a:srgbClr val="FF0000"/>
                </a:solidFill>
                <a:latin typeface="Century Gothic" panose="020B0502020202020204" pitchFamily="34" charset="0"/>
              </a:rPr>
              <a:t> </a:t>
            </a:r>
            <a:r>
              <a:rPr lang="en-GB" sz="2000" dirty="0">
                <a:latin typeface="Century Gothic" panose="020B0502020202020204" pitchFamily="34" charset="0"/>
              </a:rPr>
              <a:t>from smaller class sizes </a:t>
            </a:r>
            <a:r>
              <a:rPr lang="en-GB" sz="2000" b="1" dirty="0">
                <a:solidFill>
                  <a:srgbClr val="FF0000"/>
                </a:solidFill>
                <a:latin typeface="Century Gothic" panose="020B0502020202020204" pitchFamily="34" charset="0"/>
              </a:rPr>
              <a:t>are likely to come from the increased flexibility for organising learners and the quality and quantity of feedback the pupils receive. </a:t>
            </a: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3"/>
            <a:stretch>
              <a:fillRect/>
            </a:stretch>
          </p:blipFill>
          <p:spPr>
            <a:xfrm>
              <a:off x="8525872" y="60386"/>
              <a:ext cx="539202" cy="539202"/>
            </a:xfrm>
            <a:prstGeom prst="rect">
              <a:avLst/>
            </a:prstGeom>
          </p:spPr>
        </p:pic>
      </p:grpSp>
      <p:pic>
        <p:nvPicPr>
          <p:cNvPr id="10" name="Picture 9"/>
          <p:cNvPicPr>
            <a:picLocks noChangeAspect="1"/>
          </p:cNvPicPr>
          <p:nvPr/>
        </p:nvPicPr>
        <p:blipFill>
          <a:blip r:embed="rId4"/>
          <a:stretch>
            <a:fillRect/>
          </a:stretch>
        </p:blipFill>
        <p:spPr>
          <a:xfrm>
            <a:off x="6418217" y="5665253"/>
            <a:ext cx="2465478" cy="942860"/>
          </a:xfrm>
          <a:prstGeom prst="rect">
            <a:avLst/>
          </a:prstGeom>
        </p:spPr>
      </p:pic>
    </p:spTree>
    <p:extLst>
      <p:ext uri="{BB962C8B-B14F-4D97-AF65-F5344CB8AC3E}">
        <p14:creationId xmlns:p14="http://schemas.microsoft.com/office/powerpoint/2010/main" val="12979605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904" y="2697738"/>
            <a:ext cx="8842881" cy="833297"/>
          </a:xfrm>
        </p:spPr>
        <p:txBody>
          <a:bodyPr>
            <a:noAutofit/>
          </a:bodyPr>
          <a:lstStyle/>
          <a:p>
            <a:pPr algn="l" fontAlgn="base"/>
            <a:r>
              <a:rPr lang="en-US" sz="2000" b="1" dirty="0" smtClean="0">
                <a:solidFill>
                  <a:srgbClr val="000000"/>
                </a:solidFill>
                <a:latin typeface="Century Gothic" panose="020B0502020202020204" pitchFamily="34" charset="0"/>
                <a:cs typeface="Century Gothic"/>
              </a:rPr>
              <a:t>Class sizes:</a:t>
            </a:r>
            <a:br>
              <a:rPr lang="en-US" sz="2000" b="1" dirty="0" smtClean="0">
                <a:solidFill>
                  <a:srgbClr val="000000"/>
                </a:solidFill>
                <a:latin typeface="Century Gothic" panose="020B0502020202020204" pitchFamily="34" charset="0"/>
                <a:cs typeface="Century Gothic"/>
              </a:rPr>
            </a:br>
            <a:r>
              <a:rPr lang="en-US" sz="2000" b="1" dirty="0" smtClean="0">
                <a:solidFill>
                  <a:srgbClr val="000000"/>
                </a:solidFill>
                <a:latin typeface="Century Gothic" panose="020B0502020202020204" pitchFamily="34" charset="0"/>
                <a:cs typeface="Century Gothic"/>
              </a:rPr>
              <a:t/>
            </a:r>
            <a:br>
              <a:rPr lang="en-US" sz="2000" b="1" dirty="0" smtClean="0">
                <a:solidFill>
                  <a:srgbClr val="000000"/>
                </a:solidFill>
                <a:latin typeface="Century Gothic" panose="020B0502020202020204" pitchFamily="34" charset="0"/>
                <a:cs typeface="Century Gothic"/>
              </a:rPr>
            </a:br>
            <a:r>
              <a:rPr lang="en-GB" sz="2000" dirty="0">
                <a:latin typeface="Century Gothic" panose="020B0502020202020204" pitchFamily="34" charset="0"/>
              </a:rPr>
              <a:t>Have you considered how you will adjust your teaching strategies? </a:t>
            </a:r>
            <a:r>
              <a:rPr lang="en-GB" sz="2000" dirty="0" smtClean="0">
                <a:latin typeface="Century Gothic" panose="020B0502020202020204" pitchFamily="34" charset="0"/>
              </a:rPr>
              <a:t/>
            </a:r>
            <a:br>
              <a:rPr lang="en-GB" sz="2000" dirty="0" smtClean="0">
                <a:latin typeface="Century Gothic" panose="020B0502020202020204" pitchFamily="34" charset="0"/>
              </a:rPr>
            </a:br>
            <a:r>
              <a:rPr lang="en-GB" sz="2000" dirty="0">
                <a:latin typeface="Century Gothic" panose="020B0502020202020204" pitchFamily="34" charset="0"/>
              </a:rPr>
              <a:t/>
            </a:r>
            <a:br>
              <a:rPr lang="en-GB" sz="2000" dirty="0">
                <a:latin typeface="Century Gothic" panose="020B0502020202020204" pitchFamily="34" charset="0"/>
              </a:rPr>
            </a:br>
            <a:r>
              <a:rPr lang="en-GB" sz="2000" dirty="0" smtClean="0">
                <a:latin typeface="Century Gothic" panose="020B0502020202020204" pitchFamily="34" charset="0"/>
              </a:rPr>
              <a:t>Have </a:t>
            </a:r>
            <a:r>
              <a:rPr lang="en-GB" sz="2000" dirty="0">
                <a:latin typeface="Century Gothic" panose="020B0502020202020204" pitchFamily="34" charset="0"/>
              </a:rPr>
              <a:t>you considered how you will organise learning in smaller classes and how you will improve feedback to your pupils</a:t>
            </a:r>
            <a:r>
              <a:rPr lang="en-GB" sz="2000" dirty="0" smtClean="0">
                <a:latin typeface="Century Gothic" panose="020B0502020202020204" pitchFamily="34" charset="0"/>
              </a:rPr>
              <a:t>?</a:t>
            </a:r>
            <a:br>
              <a:rPr lang="en-GB" sz="2000" dirty="0" smtClean="0">
                <a:latin typeface="Century Gothic" panose="020B0502020202020204" pitchFamily="34" charset="0"/>
              </a:rPr>
            </a:br>
            <a:r>
              <a:rPr lang="en-GB" sz="2000" dirty="0">
                <a:latin typeface="Century Gothic" panose="020B0502020202020204" pitchFamily="34" charset="0"/>
              </a:rPr>
              <a:t/>
            </a:r>
            <a:br>
              <a:rPr lang="en-GB" sz="2000" dirty="0">
                <a:latin typeface="Century Gothic" panose="020B0502020202020204" pitchFamily="34" charset="0"/>
              </a:rPr>
            </a:br>
            <a:r>
              <a:rPr lang="en-GB" sz="2000" dirty="0">
                <a:latin typeface="Century Gothic" panose="020B0502020202020204" pitchFamily="34" charset="0"/>
              </a:rPr>
              <a:t>As an alternative to reducing class sizes, have you considered </a:t>
            </a:r>
            <a:r>
              <a:rPr lang="en-GB" sz="2000" b="1" dirty="0">
                <a:solidFill>
                  <a:srgbClr val="FF0000"/>
                </a:solidFill>
                <a:latin typeface="Century Gothic" panose="020B0502020202020204" pitchFamily="34" charset="0"/>
              </a:rPr>
              <a:t>deploying staff </a:t>
            </a:r>
            <a:r>
              <a:rPr lang="en-GB" sz="2000" dirty="0">
                <a:latin typeface="Century Gothic" panose="020B0502020202020204" pitchFamily="34" charset="0"/>
              </a:rPr>
              <a:t>(including teaching assistants) so that teachers can work more intensively </a:t>
            </a:r>
            <a:r>
              <a:rPr lang="en-GB" sz="2000" b="1" dirty="0">
                <a:solidFill>
                  <a:srgbClr val="FF0000"/>
                </a:solidFill>
                <a:latin typeface="Century Gothic" panose="020B0502020202020204" pitchFamily="34" charset="0"/>
              </a:rPr>
              <a:t>with smaller groups?</a:t>
            </a: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3"/>
            <a:stretch>
              <a:fillRect/>
            </a:stretch>
          </p:blipFill>
          <p:spPr>
            <a:xfrm>
              <a:off x="8525872" y="60386"/>
              <a:ext cx="539202" cy="539202"/>
            </a:xfrm>
            <a:prstGeom prst="rect">
              <a:avLst/>
            </a:prstGeom>
          </p:spPr>
        </p:pic>
      </p:grpSp>
      <p:pic>
        <p:nvPicPr>
          <p:cNvPr id="10" name="Picture 9"/>
          <p:cNvPicPr>
            <a:picLocks noChangeAspect="1"/>
          </p:cNvPicPr>
          <p:nvPr/>
        </p:nvPicPr>
        <p:blipFill>
          <a:blip r:embed="rId4"/>
          <a:stretch>
            <a:fillRect/>
          </a:stretch>
        </p:blipFill>
        <p:spPr>
          <a:xfrm>
            <a:off x="6418217" y="5665253"/>
            <a:ext cx="2465478" cy="942860"/>
          </a:xfrm>
          <a:prstGeom prst="rect">
            <a:avLst/>
          </a:prstGeom>
        </p:spPr>
      </p:pic>
    </p:spTree>
    <p:extLst>
      <p:ext uri="{BB962C8B-B14F-4D97-AF65-F5344CB8AC3E}">
        <p14:creationId xmlns:p14="http://schemas.microsoft.com/office/powerpoint/2010/main" val="20222407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2231" y="97233"/>
            <a:ext cx="8542903" cy="833297"/>
          </a:xfrm>
        </p:spPr>
        <p:txBody>
          <a:bodyPr>
            <a:noAutofit/>
          </a:bodyPr>
          <a:lstStyle/>
          <a:p>
            <a:pPr algn="l"/>
            <a:r>
              <a:rPr lang="en-US" sz="5400" b="1" dirty="0" smtClean="0">
                <a:solidFill>
                  <a:srgbClr val="FF0000"/>
                </a:solidFill>
                <a:latin typeface="Century Gothic"/>
                <a:cs typeface="Century Gothic"/>
              </a:rPr>
              <a:t>POWER!</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sp>
        <p:nvSpPr>
          <p:cNvPr id="6" name="Title 1"/>
          <p:cNvSpPr txBox="1">
            <a:spLocks/>
          </p:cNvSpPr>
          <p:nvPr/>
        </p:nvSpPr>
        <p:spPr>
          <a:xfrm>
            <a:off x="282231" y="1438536"/>
            <a:ext cx="8542903"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Century Gothic"/>
                <a:cs typeface="Century Gothic"/>
              </a:rPr>
              <a:t>There are 3 types of power…</a:t>
            </a:r>
            <a:endParaRPr lang="en-US" sz="4000" b="1" dirty="0">
              <a:solidFill>
                <a:srgbClr val="000000"/>
              </a:solidFill>
              <a:latin typeface="Century Gothic"/>
              <a:cs typeface="Century Gothic"/>
            </a:endParaRPr>
          </a:p>
        </p:txBody>
      </p:sp>
      <p:pic>
        <p:nvPicPr>
          <p:cNvPr id="3" name="Picture 2"/>
          <p:cNvPicPr>
            <a:picLocks noChangeAspect="1"/>
          </p:cNvPicPr>
          <p:nvPr/>
        </p:nvPicPr>
        <p:blipFill>
          <a:blip r:embed="rId4"/>
          <a:stretch>
            <a:fillRect/>
          </a:stretch>
        </p:blipFill>
        <p:spPr>
          <a:xfrm>
            <a:off x="2666823" y="2399080"/>
            <a:ext cx="3857754" cy="3857754"/>
          </a:xfrm>
          <a:prstGeom prst="rect">
            <a:avLst/>
          </a:prstGeom>
        </p:spPr>
      </p:pic>
    </p:spTree>
    <p:extLst>
      <p:ext uri="{BB962C8B-B14F-4D97-AF65-F5344CB8AC3E}">
        <p14:creationId xmlns:p14="http://schemas.microsoft.com/office/powerpoint/2010/main" val="3606127334"/>
      </p:ext>
    </p:extLst>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58952"/>
            <a:ext cx="9144000" cy="6099048"/>
          </a:xfrm>
          <a:prstGeom prst="rect">
            <a:avLst/>
          </a:prstGeom>
        </p:spPr>
      </p:pic>
      <p:sp>
        <p:nvSpPr>
          <p:cNvPr id="2" name="Title 1"/>
          <p:cNvSpPr>
            <a:spLocks noGrp="1"/>
          </p:cNvSpPr>
          <p:nvPr>
            <p:ph type="ctrTitle"/>
          </p:nvPr>
        </p:nvSpPr>
        <p:spPr>
          <a:xfrm>
            <a:off x="282231" y="97233"/>
            <a:ext cx="8542903" cy="833297"/>
          </a:xfrm>
        </p:spPr>
        <p:txBody>
          <a:bodyPr>
            <a:noAutofit/>
          </a:bodyPr>
          <a:lstStyle/>
          <a:p>
            <a:pPr algn="l"/>
            <a:r>
              <a:rPr lang="en-US" sz="5400" b="1" dirty="0" smtClean="0">
                <a:solidFill>
                  <a:srgbClr val="FF0000"/>
                </a:solidFill>
                <a:latin typeface="Century Gothic"/>
                <a:cs typeface="Century Gothic"/>
              </a:rPr>
              <a:t>3. Knowledge</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4"/>
            <a:stretch>
              <a:fillRect/>
            </a:stretch>
          </p:blipFill>
          <p:spPr>
            <a:xfrm>
              <a:off x="8525872" y="60386"/>
              <a:ext cx="539202" cy="539202"/>
            </a:xfrm>
            <a:prstGeom prst="rect">
              <a:avLst/>
            </a:prstGeom>
          </p:spPr>
        </p:pic>
      </p:grpSp>
      <p:sp>
        <p:nvSpPr>
          <p:cNvPr id="4" name="Rectangle 3"/>
          <p:cNvSpPr/>
          <p:nvPr/>
        </p:nvSpPr>
        <p:spPr>
          <a:xfrm>
            <a:off x="154055" y="6479290"/>
            <a:ext cx="1146468" cy="246221"/>
          </a:xfrm>
          <a:prstGeom prst="rect">
            <a:avLst/>
          </a:prstGeom>
        </p:spPr>
        <p:txBody>
          <a:bodyPr wrap="none">
            <a:spAutoFit/>
          </a:bodyPr>
          <a:lstStyle/>
          <a:p>
            <a:r>
              <a:rPr lang="en-US" sz="1000" dirty="0" smtClean="0">
                <a:hlinkClick r:id="rId5"/>
              </a:rPr>
              <a:t>www.kolcraft.com</a:t>
            </a:r>
            <a:r>
              <a:rPr lang="en-US" sz="1000" dirty="0" smtClean="0"/>
              <a:t> </a:t>
            </a:r>
            <a:endParaRPr lang="en-US" sz="1000" dirty="0"/>
          </a:p>
        </p:txBody>
      </p:sp>
    </p:spTree>
    <p:extLst>
      <p:ext uri="{BB962C8B-B14F-4D97-AF65-F5344CB8AC3E}">
        <p14:creationId xmlns:p14="http://schemas.microsoft.com/office/powerpoint/2010/main" val="2252580091"/>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9588"/>
            <a:ext cx="8229600" cy="1143000"/>
          </a:xfrm>
        </p:spPr>
        <p:txBody>
          <a:bodyPr/>
          <a:lstStyle/>
          <a:p>
            <a:pPr algn="l"/>
            <a:r>
              <a:rPr lang="en-US" b="1" dirty="0" smtClean="0">
                <a:latin typeface="Century Gothic" panose="020B0502020202020204" pitchFamily="34" charset="0"/>
                <a:cs typeface="Impact"/>
              </a:rPr>
              <a:t>Recipe:</a:t>
            </a:r>
            <a:endParaRPr lang="en-US" b="1" dirty="0">
              <a:latin typeface="Century Gothic" panose="020B0502020202020204" pitchFamily="34" charset="0"/>
              <a:cs typeface="Impact"/>
            </a:endParaRPr>
          </a:p>
        </p:txBody>
      </p:sp>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3"/>
          <a:stretch>
            <a:fillRect/>
          </a:stretch>
        </p:blipFill>
        <p:spPr>
          <a:xfrm>
            <a:off x="8525872" y="60386"/>
            <a:ext cx="539202" cy="539202"/>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584005062"/>
              </p:ext>
            </p:extLst>
          </p:nvPr>
        </p:nvGraphicFramePr>
        <p:xfrm>
          <a:off x="457200" y="2281790"/>
          <a:ext cx="8101000" cy="3940246"/>
        </p:xfrm>
        <a:graphic>
          <a:graphicData uri="http://schemas.openxmlformats.org/drawingml/2006/table">
            <a:tbl>
              <a:tblPr firstRow="1" bandRow="1">
                <a:tableStyleId>{5C22544A-7EE6-4342-B048-85BDC9FD1C3A}</a:tableStyleId>
              </a:tblPr>
              <a:tblGrid>
                <a:gridCol w="2603916"/>
                <a:gridCol w="5497084"/>
              </a:tblGrid>
              <a:tr h="490468">
                <a:tc>
                  <a:txBody>
                    <a:bodyPr/>
                    <a:lstStyle/>
                    <a:p>
                      <a:r>
                        <a:rPr lang="en-GB" sz="2000" b="1" dirty="0" smtClean="0">
                          <a:solidFill>
                            <a:schemeClr val="tx1"/>
                          </a:solidFill>
                          <a:latin typeface="Century Gothic" panose="020B0502020202020204" pitchFamily="34" charset="0"/>
                        </a:rPr>
                        <a:t>Timings</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2000" b="1" dirty="0" smtClean="0">
                          <a:solidFill>
                            <a:schemeClr val="tx1"/>
                          </a:solidFill>
                          <a:latin typeface="Century Gothic" panose="020B0502020202020204" pitchFamily="34" charset="0"/>
                        </a:rPr>
                        <a:t>What content?</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506970">
                <a:tc>
                  <a:txBody>
                    <a:bodyPr/>
                    <a:lstStyle/>
                    <a:p>
                      <a:r>
                        <a:rPr lang="en-US" sz="2000" b="1" dirty="0" smtClean="0">
                          <a:solidFill>
                            <a:schemeClr val="tx1"/>
                          </a:solidFill>
                          <a:effectLst/>
                          <a:latin typeface="Century Gothic" panose="020B0502020202020204" pitchFamily="34" charset="0"/>
                          <a:cs typeface="Impact"/>
                        </a:rPr>
                        <a:t>3pm – 3.15pm: </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latin typeface="Century Gothic" panose="020B0502020202020204" pitchFamily="34" charset="0"/>
                          <a:cs typeface="Impact"/>
                        </a:rPr>
                        <a:t>Introductions</a:t>
                      </a:r>
                      <a:r>
                        <a:rPr lang="en-US" sz="2000" b="1" baseline="0" dirty="0" smtClean="0">
                          <a:solidFill>
                            <a:srgbClr val="FF0000"/>
                          </a:solidFill>
                          <a:latin typeface="Century Gothic" panose="020B0502020202020204" pitchFamily="34" charset="0"/>
                          <a:cs typeface="Impact"/>
                        </a:rPr>
                        <a:t> / Starter</a:t>
                      </a:r>
                      <a:endParaRPr lang="en-US" sz="2000" b="1" dirty="0" smtClean="0">
                        <a:solidFill>
                          <a:srgbClr val="FF0000"/>
                        </a:solidFill>
                        <a:effectLst/>
                        <a:latin typeface="Century Gothic" panose="020B0502020202020204" pitchFamily="34" charset="0"/>
                        <a:cs typeface="Impac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US" sz="2000" b="1" dirty="0" smtClean="0">
                          <a:solidFill>
                            <a:schemeClr val="tx1"/>
                          </a:solidFill>
                          <a:latin typeface="Century Gothic" panose="020B0502020202020204" pitchFamily="34" charset="0"/>
                          <a:cs typeface="Impact"/>
                        </a:rPr>
                        <a:t>3.15pm – 3.30pm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Century Gothic" panose="020B0502020202020204" pitchFamily="34" charset="0"/>
                          <a:cs typeface="Impact"/>
                        </a:rPr>
                        <a:t>Challenge</a:t>
                      </a:r>
                      <a:r>
                        <a:rPr lang="en-US" sz="2000" b="1" baseline="0" dirty="0" smtClean="0">
                          <a:solidFill>
                            <a:schemeClr val="tx1"/>
                          </a:solidFill>
                          <a:latin typeface="Century Gothic" panose="020B0502020202020204" pitchFamily="34" charset="0"/>
                          <a:cs typeface="Impact"/>
                        </a:rPr>
                        <a:t> 1</a:t>
                      </a:r>
                      <a:endParaRPr lang="en-US" sz="2000" b="1" dirty="0" smtClean="0">
                        <a:solidFill>
                          <a:schemeClr val="tx1"/>
                        </a:solidFill>
                        <a:latin typeface="Century Gothic" panose="020B0502020202020204" pitchFamily="34" charset="0"/>
                        <a:cs typeface="Impac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3.30pm – 3.45pm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Century Gothic" panose="020B0502020202020204" pitchFamily="34" charset="0"/>
                          <a:cs typeface="Impact"/>
                        </a:rPr>
                        <a:t>Challenge</a:t>
                      </a:r>
                      <a:r>
                        <a:rPr lang="en-US" sz="2000" b="1" baseline="0" dirty="0" smtClean="0">
                          <a:solidFill>
                            <a:schemeClr val="tx1"/>
                          </a:solidFill>
                          <a:latin typeface="Century Gothic" panose="020B0502020202020204" pitchFamily="34" charset="0"/>
                          <a:cs typeface="Impact"/>
                        </a:rPr>
                        <a:t> 2</a:t>
                      </a:r>
                      <a:endParaRPr lang="en-US" sz="2000" b="1" dirty="0" smtClean="0">
                        <a:solidFill>
                          <a:schemeClr val="tx1"/>
                        </a:solidFill>
                        <a:latin typeface="Century Gothic" panose="020B0502020202020204" pitchFamily="34" charset="0"/>
                        <a:cs typeface="Impac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3.45pm – 4.00pm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Century Gothic" panose="020B0502020202020204" pitchFamily="34" charset="0"/>
                          <a:cs typeface="Impact"/>
                        </a:rPr>
                        <a:t>Challenge</a:t>
                      </a:r>
                      <a:r>
                        <a:rPr lang="en-US" sz="2000" b="1" baseline="0" dirty="0" smtClean="0">
                          <a:solidFill>
                            <a:schemeClr val="tx1"/>
                          </a:solidFill>
                          <a:latin typeface="Century Gothic" panose="020B0502020202020204" pitchFamily="34" charset="0"/>
                          <a:cs typeface="Impact"/>
                        </a:rPr>
                        <a:t> 3</a:t>
                      </a:r>
                      <a:endParaRPr lang="en-US" sz="2000" b="1" dirty="0" smtClean="0">
                        <a:solidFill>
                          <a:schemeClr val="tx1"/>
                        </a:solidFill>
                        <a:latin typeface="Century Gothic" panose="020B0502020202020204" pitchFamily="34" charset="0"/>
                        <a:cs typeface="Impac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4.00pm – 4.15pm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Century Gothic" panose="020B0502020202020204" pitchFamily="34" charset="0"/>
                          <a:cs typeface="Impact"/>
                        </a:rPr>
                        <a:t>Challenge</a:t>
                      </a:r>
                      <a:r>
                        <a:rPr lang="en-US" sz="2000" b="1" baseline="0" dirty="0" smtClean="0">
                          <a:solidFill>
                            <a:schemeClr val="tx1"/>
                          </a:solidFill>
                          <a:latin typeface="Century Gothic" panose="020B0502020202020204" pitchFamily="34" charset="0"/>
                          <a:cs typeface="Impact"/>
                        </a:rPr>
                        <a:t> 4</a:t>
                      </a:r>
                      <a:endParaRPr lang="en-US" sz="2000" b="1" dirty="0" smtClean="0">
                        <a:solidFill>
                          <a:schemeClr val="tx1"/>
                        </a:solidFill>
                        <a:latin typeface="Century Gothic" panose="020B0502020202020204" pitchFamily="34" charset="0"/>
                        <a:cs typeface="Impac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4.15pm – 4.25pm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Century Gothic" panose="020B0502020202020204" pitchFamily="34" charset="0"/>
                          <a:cs typeface="Impact"/>
                        </a:rPr>
                        <a:t>Advice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4.25pm – 4.30pm</a:t>
                      </a:r>
                      <a:endParaRPr lang="en-GB" sz="20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2000" b="1" dirty="0" smtClean="0">
                          <a:solidFill>
                            <a:schemeClr val="tx1"/>
                          </a:solidFill>
                          <a:latin typeface="Century Gothic" panose="020B0502020202020204" pitchFamily="34" charset="0"/>
                        </a:rPr>
                        <a:t>Further</a:t>
                      </a:r>
                      <a:r>
                        <a:rPr lang="en-GB" sz="2000" b="1" baseline="0" dirty="0" smtClean="0">
                          <a:solidFill>
                            <a:schemeClr val="tx1"/>
                          </a:solidFill>
                          <a:latin typeface="Century Gothic" panose="020B0502020202020204" pitchFamily="34" charset="0"/>
                        </a:rPr>
                        <a:t> Information</a:t>
                      </a:r>
                      <a:endParaRPr lang="en-GB" sz="2000" b="1" dirty="0" smtClean="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12" name="Picture 11"/>
          <p:cNvPicPr>
            <a:picLocks noChangeAspect="1"/>
          </p:cNvPicPr>
          <p:nvPr/>
        </p:nvPicPr>
        <p:blipFill>
          <a:blip r:embed="rId4"/>
          <a:stretch>
            <a:fillRect/>
          </a:stretch>
        </p:blipFill>
        <p:spPr>
          <a:xfrm>
            <a:off x="6339642" y="329987"/>
            <a:ext cx="1332243" cy="1751653"/>
          </a:xfrm>
          <a:prstGeom prst="rect">
            <a:avLst/>
          </a:prstGeom>
        </p:spPr>
      </p:pic>
    </p:spTree>
    <p:extLst>
      <p:ext uri="{BB962C8B-B14F-4D97-AF65-F5344CB8AC3E}">
        <p14:creationId xmlns:p14="http://schemas.microsoft.com/office/powerpoint/2010/main" val="9195800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2231" y="97233"/>
            <a:ext cx="8542903" cy="833297"/>
          </a:xfrm>
        </p:spPr>
        <p:txBody>
          <a:bodyPr>
            <a:noAutofit/>
          </a:bodyPr>
          <a:lstStyle/>
          <a:p>
            <a:pPr algn="l"/>
            <a:r>
              <a:rPr lang="en-US" sz="5400" b="1" dirty="0" smtClean="0">
                <a:solidFill>
                  <a:srgbClr val="FF0000"/>
                </a:solidFill>
                <a:latin typeface="Century Gothic"/>
                <a:cs typeface="Century Gothic"/>
              </a:rPr>
              <a:t>2. </a:t>
            </a:r>
            <a:r>
              <a:rPr lang="en-US" sz="5400" b="1" dirty="0" smtClean="0">
                <a:solidFill>
                  <a:srgbClr val="FF0000"/>
                </a:solidFill>
                <a:latin typeface="Century Gothic"/>
                <a:cs typeface="Century Gothic"/>
              </a:rPr>
              <a:t>Financial</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4" name="Picture 3"/>
          <p:cNvPicPr>
            <a:picLocks noChangeAspect="1"/>
          </p:cNvPicPr>
          <p:nvPr/>
        </p:nvPicPr>
        <p:blipFill>
          <a:blip r:embed="rId4"/>
          <a:stretch>
            <a:fillRect/>
          </a:stretch>
        </p:blipFill>
        <p:spPr>
          <a:xfrm>
            <a:off x="482600" y="812800"/>
            <a:ext cx="8178800" cy="5232400"/>
          </a:xfrm>
          <a:prstGeom prst="rect">
            <a:avLst/>
          </a:prstGeom>
        </p:spPr>
      </p:pic>
      <p:sp>
        <p:nvSpPr>
          <p:cNvPr id="5" name="Rectangle 4"/>
          <p:cNvSpPr/>
          <p:nvPr/>
        </p:nvSpPr>
        <p:spPr>
          <a:xfrm>
            <a:off x="179868" y="6501001"/>
            <a:ext cx="1323612" cy="246221"/>
          </a:xfrm>
          <a:prstGeom prst="rect">
            <a:avLst/>
          </a:prstGeom>
        </p:spPr>
        <p:txBody>
          <a:bodyPr wrap="none">
            <a:spAutoFit/>
          </a:bodyPr>
          <a:lstStyle/>
          <a:p>
            <a:r>
              <a:rPr lang="en-US" sz="1000" dirty="0" smtClean="0">
                <a:hlinkClick r:id="rId5"/>
              </a:rPr>
              <a:t>www.ignitebristol.net</a:t>
            </a:r>
            <a:r>
              <a:rPr lang="en-US" sz="1000" dirty="0"/>
              <a:t> </a:t>
            </a:r>
          </a:p>
        </p:txBody>
      </p:sp>
    </p:spTree>
    <p:extLst>
      <p:ext uri="{BB962C8B-B14F-4D97-AF65-F5344CB8AC3E}">
        <p14:creationId xmlns:p14="http://schemas.microsoft.com/office/powerpoint/2010/main" val="4260264554"/>
      </p:ext>
    </p:extLst>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5810"/>
            <a:ext cx="9144000" cy="6092190"/>
          </a:xfrm>
          <a:prstGeom prst="rect">
            <a:avLst/>
          </a:prstGeom>
        </p:spPr>
      </p:pic>
      <p:sp>
        <p:nvSpPr>
          <p:cNvPr id="2" name="Title 1"/>
          <p:cNvSpPr>
            <a:spLocks noGrp="1"/>
          </p:cNvSpPr>
          <p:nvPr>
            <p:ph type="ctrTitle"/>
          </p:nvPr>
        </p:nvSpPr>
        <p:spPr>
          <a:xfrm>
            <a:off x="282231" y="97233"/>
            <a:ext cx="8542903" cy="833297"/>
          </a:xfrm>
        </p:spPr>
        <p:txBody>
          <a:bodyPr>
            <a:noAutofit/>
          </a:bodyPr>
          <a:lstStyle/>
          <a:p>
            <a:pPr algn="l"/>
            <a:r>
              <a:rPr lang="en-US" sz="5400" b="1" dirty="0" smtClean="0">
                <a:solidFill>
                  <a:srgbClr val="FF0000"/>
                </a:solidFill>
                <a:latin typeface="Century Gothic"/>
                <a:cs typeface="Century Gothic"/>
              </a:rPr>
              <a:t>1. Position</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4"/>
            <a:stretch>
              <a:fillRect/>
            </a:stretch>
          </p:blipFill>
          <p:spPr>
            <a:xfrm>
              <a:off x="8525872" y="60386"/>
              <a:ext cx="539202" cy="539202"/>
            </a:xfrm>
            <a:prstGeom prst="rect">
              <a:avLst/>
            </a:prstGeom>
          </p:spPr>
        </p:pic>
      </p:grpSp>
      <p:sp>
        <p:nvSpPr>
          <p:cNvPr id="4" name="Rectangle 3"/>
          <p:cNvSpPr/>
          <p:nvPr/>
        </p:nvSpPr>
        <p:spPr>
          <a:xfrm>
            <a:off x="7669349" y="6490146"/>
            <a:ext cx="1314094" cy="246221"/>
          </a:xfrm>
          <a:prstGeom prst="rect">
            <a:avLst/>
          </a:prstGeom>
        </p:spPr>
        <p:txBody>
          <a:bodyPr wrap="none">
            <a:spAutoFit/>
          </a:bodyPr>
          <a:lstStyle/>
          <a:p>
            <a:r>
              <a:rPr lang="en-US" sz="1000" dirty="0" smtClean="0">
                <a:hlinkClick r:id="rId5"/>
              </a:rPr>
              <a:t>www.driverlayer.com</a:t>
            </a:r>
            <a:r>
              <a:rPr lang="en-US" sz="1000" dirty="0"/>
              <a:t> </a:t>
            </a:r>
          </a:p>
        </p:txBody>
      </p:sp>
    </p:spTree>
    <p:extLst>
      <p:ext uri="{BB962C8B-B14F-4D97-AF65-F5344CB8AC3E}">
        <p14:creationId xmlns:p14="http://schemas.microsoft.com/office/powerpoint/2010/main" val="2252580091"/>
      </p:ext>
    </p:extLst>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68400" y="381000"/>
            <a:ext cx="6794500" cy="6477000"/>
          </a:xfrm>
          <a:prstGeom prst="rect">
            <a:avLst/>
          </a:prstGeom>
        </p:spPr>
      </p:pic>
      <p:sp>
        <p:nvSpPr>
          <p:cNvPr id="2" name="Title 1"/>
          <p:cNvSpPr>
            <a:spLocks noGrp="1"/>
          </p:cNvSpPr>
          <p:nvPr>
            <p:ph type="ctrTitle"/>
          </p:nvPr>
        </p:nvSpPr>
        <p:spPr>
          <a:xfrm>
            <a:off x="282231" y="97233"/>
            <a:ext cx="8542903" cy="833297"/>
          </a:xfrm>
        </p:spPr>
        <p:txBody>
          <a:bodyPr>
            <a:noAutofit/>
          </a:bodyPr>
          <a:lstStyle/>
          <a:p>
            <a:pPr algn="l"/>
            <a:r>
              <a:rPr lang="en-US" sz="5400" b="1" dirty="0" smtClean="0">
                <a:solidFill>
                  <a:srgbClr val="FF0000"/>
                </a:solidFill>
                <a:latin typeface="Century Gothic"/>
                <a:cs typeface="Century Gothic"/>
              </a:rPr>
              <a:t>Return to Work …</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4"/>
            <a:stretch>
              <a:fillRect/>
            </a:stretch>
          </p:blipFill>
          <p:spPr>
            <a:xfrm>
              <a:off x="8525872" y="60386"/>
              <a:ext cx="539202" cy="539202"/>
            </a:xfrm>
            <a:prstGeom prst="rect">
              <a:avLst/>
            </a:prstGeom>
          </p:spPr>
        </p:pic>
      </p:grpSp>
      <p:sp>
        <p:nvSpPr>
          <p:cNvPr id="4" name="Rectangle 3"/>
          <p:cNvSpPr/>
          <p:nvPr/>
        </p:nvSpPr>
        <p:spPr>
          <a:xfrm>
            <a:off x="282231" y="6421279"/>
            <a:ext cx="2133918" cy="246221"/>
          </a:xfrm>
          <a:prstGeom prst="rect">
            <a:avLst/>
          </a:prstGeom>
        </p:spPr>
        <p:txBody>
          <a:bodyPr wrap="none">
            <a:spAutoFit/>
          </a:bodyPr>
          <a:lstStyle/>
          <a:p>
            <a:r>
              <a:rPr lang="en-US" sz="1000" dirty="0">
                <a:hlinkClick r:id="rId5"/>
              </a:rPr>
              <a:t>http://</a:t>
            </a:r>
            <a:r>
              <a:rPr lang="en-US" sz="1000" dirty="0" smtClean="0">
                <a:hlinkClick r:id="rId5"/>
              </a:rPr>
              <a:t>cdn.oxwordsblog.wpfuel.co.uk</a:t>
            </a:r>
            <a:r>
              <a:rPr lang="en-US" sz="1000" dirty="0" smtClean="0"/>
              <a:t> </a:t>
            </a:r>
            <a:endParaRPr lang="en-US" sz="1000" dirty="0"/>
          </a:p>
        </p:txBody>
      </p:sp>
    </p:spTree>
    <p:extLst>
      <p:ext uri="{BB962C8B-B14F-4D97-AF65-F5344CB8AC3E}">
        <p14:creationId xmlns:p14="http://schemas.microsoft.com/office/powerpoint/2010/main" val="2252580091"/>
      </p:ext>
    </p:extLst>
  </p:cSld>
  <p:clrMapOvr>
    <a:masterClrMapping/>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33960" y="355483"/>
            <a:ext cx="4901961" cy="707886"/>
          </a:xfrm>
          <a:prstGeom prst="rect">
            <a:avLst/>
          </a:prstGeom>
          <a:noFill/>
        </p:spPr>
        <p:txBody>
          <a:bodyPr wrap="square" rtlCol="0">
            <a:spAutoFit/>
          </a:bodyPr>
          <a:lstStyle/>
          <a:p>
            <a:pPr algn="ctr"/>
            <a:r>
              <a:rPr lang="en-US" sz="4000" b="1" spc="210" dirty="0" smtClean="0">
                <a:ln>
                  <a:solidFill>
                    <a:srgbClr val="FF0000"/>
                  </a:solidFill>
                </a:ln>
                <a:latin typeface="Century Gothic"/>
                <a:cs typeface="Century Gothic"/>
              </a:rPr>
              <a:t>Food Technology</a:t>
            </a:r>
            <a:endParaRPr lang="en-US" sz="4000" b="1" spc="210" dirty="0">
              <a:ln>
                <a:solidFill>
                  <a:srgbClr val="FF0000"/>
                </a:solidFill>
              </a:ln>
              <a:latin typeface="Century Gothic"/>
              <a:cs typeface="Century Gothic"/>
            </a:endParaRPr>
          </a:p>
        </p:txBody>
      </p:sp>
      <p:pic>
        <p:nvPicPr>
          <p:cNvPr id="30" name="Picture 29"/>
          <p:cNvPicPr>
            <a:picLocks noChangeAspect="1"/>
          </p:cNvPicPr>
          <p:nvPr/>
        </p:nvPicPr>
        <p:blipFill>
          <a:blip r:embed="rId3"/>
          <a:stretch>
            <a:fillRect/>
          </a:stretch>
        </p:blipFill>
        <p:spPr>
          <a:xfrm>
            <a:off x="7049650" y="2926527"/>
            <a:ext cx="2087884" cy="3037990"/>
          </a:xfrm>
          <a:prstGeom prst="rect">
            <a:avLst/>
          </a:prstGeom>
        </p:spPr>
      </p:pic>
      <p:sp>
        <p:nvSpPr>
          <p:cNvPr id="4" name="Isosceles Triangle 3"/>
          <p:cNvSpPr/>
          <p:nvPr/>
        </p:nvSpPr>
        <p:spPr>
          <a:xfrm>
            <a:off x="1500979" y="190170"/>
            <a:ext cx="7572601" cy="6309564"/>
          </a:xfrm>
          <a:prstGeom prst="triangle">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rapezoid 5"/>
          <p:cNvSpPr/>
          <p:nvPr/>
        </p:nvSpPr>
        <p:spPr>
          <a:xfrm>
            <a:off x="1500978" y="5779805"/>
            <a:ext cx="7572601" cy="719929"/>
          </a:xfrm>
          <a:prstGeom prst="trapezoid">
            <a:avLst>
              <a:gd name="adj" fmla="val 5801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31853" y="5835424"/>
            <a:ext cx="7124354" cy="430887"/>
          </a:xfrm>
          <a:prstGeom prst="rect">
            <a:avLst/>
          </a:prstGeom>
          <a:noFill/>
        </p:spPr>
        <p:txBody>
          <a:bodyPr wrap="square" rtlCol="0">
            <a:spAutoFit/>
          </a:bodyPr>
          <a:lstStyle/>
          <a:p>
            <a:pPr algn="ctr"/>
            <a:r>
              <a:rPr lang="en-US" sz="2200" b="1" dirty="0" smtClean="0">
                <a:latin typeface="Century Gothic" panose="020B0502020202020204" pitchFamily="34" charset="0"/>
                <a:cs typeface="Impact"/>
              </a:rPr>
              <a:t>Ingredients Provision</a:t>
            </a:r>
            <a:endParaRPr lang="en-US" sz="2200" b="1" dirty="0">
              <a:latin typeface="Century Gothic" panose="020B0502020202020204" pitchFamily="34" charset="0"/>
              <a:cs typeface="Impact"/>
            </a:endParaRPr>
          </a:p>
        </p:txBody>
      </p:sp>
      <p:sp>
        <p:nvSpPr>
          <p:cNvPr id="7" name="TextBox 6"/>
          <p:cNvSpPr txBox="1"/>
          <p:nvPr/>
        </p:nvSpPr>
        <p:spPr>
          <a:xfrm>
            <a:off x="33961" y="5779805"/>
            <a:ext cx="1697892" cy="369332"/>
          </a:xfrm>
          <a:prstGeom prst="rect">
            <a:avLst/>
          </a:prstGeom>
          <a:noFill/>
        </p:spPr>
        <p:txBody>
          <a:bodyPr wrap="square" rtlCol="0">
            <a:spAutoFit/>
          </a:bodyPr>
          <a:lstStyle/>
          <a:p>
            <a:pPr algn="ctr"/>
            <a:r>
              <a:rPr lang="en-US" b="1" dirty="0" smtClean="0">
                <a:ln w="3175">
                  <a:solidFill>
                    <a:schemeClr val="tx1"/>
                  </a:solidFill>
                </a:ln>
                <a:solidFill>
                  <a:srgbClr val="FF0000"/>
                </a:solidFill>
                <a:latin typeface="Century Gothic" panose="020B0502020202020204" pitchFamily="34" charset="0"/>
                <a:cs typeface="Impact"/>
              </a:rPr>
              <a:t>Physiological</a:t>
            </a:r>
            <a:endParaRPr lang="en-US" b="1" dirty="0">
              <a:ln w="3175">
                <a:solidFill>
                  <a:schemeClr val="tx1"/>
                </a:solidFill>
              </a:ln>
              <a:solidFill>
                <a:srgbClr val="FF0000"/>
              </a:solidFill>
              <a:latin typeface="Century Gothic" panose="020B0502020202020204" pitchFamily="34" charset="0"/>
              <a:cs typeface="Impact"/>
            </a:endParaRPr>
          </a:p>
        </p:txBody>
      </p:sp>
      <p:sp>
        <p:nvSpPr>
          <p:cNvPr id="9" name="Trapezoid 8"/>
          <p:cNvSpPr/>
          <p:nvPr/>
        </p:nvSpPr>
        <p:spPr>
          <a:xfrm>
            <a:off x="1928847" y="5032708"/>
            <a:ext cx="6710071" cy="719929"/>
          </a:xfrm>
          <a:prstGeom prst="trapezoid">
            <a:avLst>
              <a:gd name="adj" fmla="val 60848"/>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2140946" y="5098099"/>
            <a:ext cx="6246643" cy="430887"/>
          </a:xfrm>
          <a:prstGeom prst="rect">
            <a:avLst/>
          </a:prstGeom>
          <a:noFill/>
        </p:spPr>
        <p:txBody>
          <a:bodyPr wrap="square" rtlCol="0">
            <a:spAutoFit/>
          </a:bodyPr>
          <a:lstStyle/>
          <a:p>
            <a:pPr algn="ctr"/>
            <a:r>
              <a:rPr lang="en-US" sz="2200" b="1" dirty="0" smtClean="0">
                <a:latin typeface="Century Gothic" panose="020B0502020202020204" pitchFamily="34" charset="0"/>
                <a:cs typeface="Impact"/>
              </a:rPr>
              <a:t>Class Sizes</a:t>
            </a:r>
            <a:endParaRPr lang="en-US" sz="2200" b="1" dirty="0">
              <a:latin typeface="Century Gothic" panose="020B0502020202020204" pitchFamily="34" charset="0"/>
              <a:cs typeface="Impact"/>
            </a:endParaRPr>
          </a:p>
        </p:txBody>
      </p:sp>
      <p:sp>
        <p:nvSpPr>
          <p:cNvPr id="11" name="TextBox 10"/>
          <p:cNvSpPr txBox="1"/>
          <p:nvPr/>
        </p:nvSpPr>
        <p:spPr>
          <a:xfrm>
            <a:off x="676842" y="5021500"/>
            <a:ext cx="1464104" cy="400110"/>
          </a:xfrm>
          <a:prstGeom prst="rect">
            <a:avLst/>
          </a:prstGeom>
          <a:noFill/>
        </p:spPr>
        <p:txBody>
          <a:bodyPr wrap="square" rtlCol="0">
            <a:spAutoFit/>
          </a:bodyPr>
          <a:lstStyle/>
          <a:p>
            <a:pPr algn="ctr"/>
            <a:r>
              <a:rPr lang="en-US" sz="2000" b="1" spc="100" dirty="0" smtClean="0">
                <a:ln w="3175">
                  <a:solidFill>
                    <a:schemeClr val="tx1"/>
                  </a:solidFill>
                </a:ln>
                <a:solidFill>
                  <a:srgbClr val="FF6600"/>
                </a:solidFill>
                <a:latin typeface="Century Gothic" panose="020B0502020202020204" pitchFamily="34" charset="0"/>
                <a:cs typeface="Impact"/>
              </a:rPr>
              <a:t>Safety</a:t>
            </a:r>
            <a:endParaRPr lang="en-US" sz="2000" b="1" spc="100" dirty="0">
              <a:ln w="3175">
                <a:solidFill>
                  <a:schemeClr val="tx1"/>
                </a:solidFill>
              </a:ln>
              <a:solidFill>
                <a:srgbClr val="FF6600"/>
              </a:solidFill>
              <a:latin typeface="Century Gothic" panose="020B0502020202020204" pitchFamily="34" charset="0"/>
              <a:cs typeface="Impact"/>
            </a:endParaRPr>
          </a:p>
        </p:txBody>
      </p:sp>
      <p:sp>
        <p:nvSpPr>
          <p:cNvPr id="12" name="TextBox 11"/>
          <p:cNvSpPr txBox="1"/>
          <p:nvPr/>
        </p:nvSpPr>
        <p:spPr>
          <a:xfrm>
            <a:off x="939800" y="4288594"/>
            <a:ext cx="1632770" cy="400110"/>
          </a:xfrm>
          <a:prstGeom prst="rect">
            <a:avLst/>
          </a:prstGeom>
          <a:noFill/>
        </p:spPr>
        <p:txBody>
          <a:bodyPr wrap="square" rtlCol="0">
            <a:spAutoFit/>
          </a:bodyPr>
          <a:lstStyle/>
          <a:p>
            <a:r>
              <a:rPr lang="en-US" sz="2000" b="1" spc="100" dirty="0" smtClean="0">
                <a:ln w="3175">
                  <a:solidFill>
                    <a:schemeClr val="tx1"/>
                  </a:solidFill>
                </a:ln>
                <a:solidFill>
                  <a:srgbClr val="FFFF00"/>
                </a:solidFill>
                <a:latin typeface="Century Gothic" panose="020B0502020202020204" pitchFamily="34" charset="0"/>
                <a:cs typeface="Impact"/>
              </a:rPr>
              <a:t>Belonging</a:t>
            </a:r>
            <a:endParaRPr lang="en-US" sz="2000" b="1" spc="100" dirty="0">
              <a:ln w="3175">
                <a:solidFill>
                  <a:schemeClr val="tx1"/>
                </a:solidFill>
              </a:ln>
              <a:solidFill>
                <a:srgbClr val="FFFF00"/>
              </a:solidFill>
              <a:latin typeface="Century Gothic" panose="020B0502020202020204" pitchFamily="34" charset="0"/>
              <a:cs typeface="Impact"/>
            </a:endParaRPr>
          </a:p>
        </p:txBody>
      </p:sp>
      <p:sp>
        <p:nvSpPr>
          <p:cNvPr id="13" name="Trapezoid 12"/>
          <p:cNvSpPr/>
          <p:nvPr/>
        </p:nvSpPr>
        <p:spPr>
          <a:xfrm>
            <a:off x="2404217" y="4288594"/>
            <a:ext cx="5759250" cy="719929"/>
          </a:xfrm>
          <a:prstGeom prst="trapezoid">
            <a:avLst>
              <a:gd name="adj" fmla="val 6084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2655504" y="4354441"/>
            <a:ext cx="5297424" cy="430887"/>
          </a:xfrm>
          <a:prstGeom prst="rect">
            <a:avLst/>
          </a:prstGeom>
          <a:noFill/>
        </p:spPr>
        <p:txBody>
          <a:bodyPr wrap="square" rtlCol="0">
            <a:spAutoFit/>
          </a:bodyPr>
          <a:lstStyle/>
          <a:p>
            <a:pPr algn="ctr"/>
            <a:r>
              <a:rPr lang="en-US" sz="2200" b="1" dirty="0" smtClean="0">
                <a:latin typeface="Century Gothic" panose="020B0502020202020204" pitchFamily="34" charset="0"/>
                <a:cs typeface="Impact"/>
              </a:rPr>
              <a:t>Technician </a:t>
            </a:r>
            <a:r>
              <a:rPr lang="en-US" sz="2200" b="1" dirty="0" smtClean="0">
                <a:latin typeface="Century Gothic" panose="020B0502020202020204" pitchFamily="34" charset="0"/>
                <a:cs typeface="Impact"/>
              </a:rPr>
              <a:t>Time</a:t>
            </a:r>
            <a:endParaRPr lang="en-US" sz="2200" b="1" dirty="0">
              <a:latin typeface="Century Gothic" panose="020B0502020202020204" pitchFamily="34" charset="0"/>
              <a:cs typeface="Impact"/>
            </a:endParaRPr>
          </a:p>
        </p:txBody>
      </p:sp>
      <p:sp>
        <p:nvSpPr>
          <p:cNvPr id="15" name="TextBox 14"/>
          <p:cNvSpPr txBox="1"/>
          <p:nvPr/>
        </p:nvSpPr>
        <p:spPr>
          <a:xfrm>
            <a:off x="1840518" y="3509319"/>
            <a:ext cx="1464104" cy="400110"/>
          </a:xfrm>
          <a:prstGeom prst="rect">
            <a:avLst/>
          </a:prstGeom>
          <a:noFill/>
        </p:spPr>
        <p:txBody>
          <a:bodyPr wrap="square" rtlCol="0">
            <a:spAutoFit/>
          </a:bodyPr>
          <a:lstStyle/>
          <a:p>
            <a:r>
              <a:rPr lang="en-US" sz="2000" b="1" spc="100" dirty="0" smtClean="0">
                <a:ln w="3175">
                  <a:solidFill>
                    <a:schemeClr val="tx1"/>
                  </a:solidFill>
                </a:ln>
                <a:solidFill>
                  <a:srgbClr val="3366FF"/>
                </a:solidFill>
                <a:latin typeface="Century Gothic" panose="020B0502020202020204" pitchFamily="34" charset="0"/>
                <a:cs typeface="Impact"/>
              </a:rPr>
              <a:t>Esteem</a:t>
            </a:r>
            <a:endParaRPr lang="en-US" sz="2000" b="1" spc="100" dirty="0">
              <a:ln w="3175">
                <a:solidFill>
                  <a:schemeClr val="tx1"/>
                </a:solidFill>
              </a:ln>
              <a:solidFill>
                <a:srgbClr val="3366FF"/>
              </a:solidFill>
              <a:latin typeface="Century Gothic" panose="020B0502020202020204" pitchFamily="34" charset="0"/>
              <a:cs typeface="Impact"/>
            </a:endParaRPr>
          </a:p>
        </p:txBody>
      </p:sp>
      <p:sp>
        <p:nvSpPr>
          <p:cNvPr id="16" name="Trapezoid 15"/>
          <p:cNvSpPr/>
          <p:nvPr/>
        </p:nvSpPr>
        <p:spPr>
          <a:xfrm>
            <a:off x="2866205" y="3537688"/>
            <a:ext cx="4849019" cy="719929"/>
          </a:xfrm>
          <a:prstGeom prst="trapezoid">
            <a:avLst>
              <a:gd name="adj" fmla="val 60848"/>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66FF"/>
              </a:solidFill>
            </a:endParaRPr>
          </a:p>
        </p:txBody>
      </p:sp>
      <p:sp>
        <p:nvSpPr>
          <p:cNvPr id="17" name="TextBox 16"/>
          <p:cNvSpPr txBox="1"/>
          <p:nvPr/>
        </p:nvSpPr>
        <p:spPr>
          <a:xfrm>
            <a:off x="939800" y="2779989"/>
            <a:ext cx="2576032" cy="400110"/>
          </a:xfrm>
          <a:prstGeom prst="rect">
            <a:avLst/>
          </a:prstGeom>
          <a:noFill/>
        </p:spPr>
        <p:txBody>
          <a:bodyPr wrap="square" rtlCol="0">
            <a:spAutoFit/>
          </a:bodyPr>
          <a:lstStyle/>
          <a:p>
            <a:pPr algn="ctr"/>
            <a:r>
              <a:rPr lang="en-US" sz="2000" b="1" spc="100" dirty="0" smtClean="0">
                <a:ln w="3175">
                  <a:solidFill>
                    <a:schemeClr val="tx1"/>
                  </a:solidFill>
                </a:ln>
                <a:solidFill>
                  <a:schemeClr val="accent4">
                    <a:lumMod val="60000"/>
                    <a:lumOff val="40000"/>
                  </a:schemeClr>
                </a:solidFill>
                <a:latin typeface="Century Gothic" panose="020B0502020202020204" pitchFamily="34" charset="0"/>
                <a:cs typeface="Impact"/>
              </a:rPr>
              <a:t>Self-actualisation</a:t>
            </a:r>
            <a:endParaRPr lang="en-US" sz="2000" b="1" spc="100" dirty="0">
              <a:ln w="3175">
                <a:solidFill>
                  <a:schemeClr val="tx1"/>
                </a:solidFill>
              </a:ln>
              <a:solidFill>
                <a:schemeClr val="accent4">
                  <a:lumMod val="60000"/>
                  <a:lumOff val="40000"/>
                </a:schemeClr>
              </a:solidFill>
              <a:latin typeface="Century Gothic" panose="020B0502020202020204" pitchFamily="34" charset="0"/>
              <a:cs typeface="Impact"/>
            </a:endParaRPr>
          </a:p>
        </p:txBody>
      </p:sp>
      <p:sp>
        <p:nvSpPr>
          <p:cNvPr id="18" name="Trapezoid 17"/>
          <p:cNvSpPr/>
          <p:nvPr/>
        </p:nvSpPr>
        <p:spPr>
          <a:xfrm>
            <a:off x="3314278" y="2779989"/>
            <a:ext cx="3952701" cy="719929"/>
          </a:xfrm>
          <a:prstGeom prst="trapezoid">
            <a:avLst>
              <a:gd name="adj" fmla="val 60848"/>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B3A2C7"/>
              </a:solidFill>
            </a:endParaRPr>
          </a:p>
        </p:txBody>
      </p:sp>
      <p:sp>
        <p:nvSpPr>
          <p:cNvPr id="23" name="Rectangle 22"/>
          <p:cNvSpPr/>
          <p:nvPr/>
        </p:nvSpPr>
        <p:spPr>
          <a:xfrm>
            <a:off x="127106" y="51142"/>
            <a:ext cx="4602003" cy="477054"/>
          </a:xfrm>
          <a:prstGeom prst="rect">
            <a:avLst/>
          </a:prstGeom>
        </p:spPr>
        <p:txBody>
          <a:bodyPr wrap="none">
            <a:spAutoFit/>
          </a:bodyPr>
          <a:lstStyle/>
          <a:p>
            <a:r>
              <a:rPr lang="en-US" sz="2500" b="1" dirty="0" smtClean="0">
                <a:solidFill>
                  <a:srgbClr val="FF0000"/>
                </a:solidFill>
                <a:latin typeface="Century Gothic"/>
                <a:cs typeface="Century Gothic"/>
              </a:rPr>
              <a:t>Maslow's Hierarchy of Needs</a:t>
            </a:r>
            <a:endParaRPr lang="en-US" sz="2500" b="1" dirty="0">
              <a:solidFill>
                <a:srgbClr val="FF0000"/>
              </a:solidFill>
              <a:latin typeface="Century Gothic"/>
              <a:cs typeface="Century Gothic"/>
            </a:endParaRPr>
          </a:p>
        </p:txBody>
      </p:sp>
      <p:sp>
        <p:nvSpPr>
          <p:cNvPr id="28" name="Rectangle 27"/>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29" name="Picture 28"/>
          <p:cNvPicPr>
            <a:picLocks noChangeAspect="1"/>
          </p:cNvPicPr>
          <p:nvPr/>
        </p:nvPicPr>
        <p:blipFill>
          <a:blip r:embed="rId4"/>
          <a:stretch>
            <a:fillRect/>
          </a:stretch>
        </p:blipFill>
        <p:spPr>
          <a:xfrm>
            <a:off x="8525872" y="60386"/>
            <a:ext cx="539202" cy="539202"/>
          </a:xfrm>
          <a:prstGeom prst="rect">
            <a:avLst/>
          </a:prstGeom>
        </p:spPr>
      </p:pic>
      <p:sp>
        <p:nvSpPr>
          <p:cNvPr id="2" name="Rectangle 1"/>
          <p:cNvSpPr/>
          <p:nvPr/>
        </p:nvSpPr>
        <p:spPr>
          <a:xfrm>
            <a:off x="1500979" y="6498430"/>
            <a:ext cx="6886610" cy="338554"/>
          </a:xfrm>
          <a:prstGeom prst="rect">
            <a:avLst/>
          </a:prstGeom>
        </p:spPr>
        <p:txBody>
          <a:bodyPr wrap="square">
            <a:spAutoFit/>
          </a:bodyPr>
          <a:lstStyle/>
          <a:p>
            <a:pPr>
              <a:defRPr/>
            </a:pPr>
            <a:r>
              <a:rPr lang="en-US" sz="800" dirty="0"/>
              <a:t>This presentation by @TeacherToolkit ( </a:t>
            </a:r>
            <a:r>
              <a:rPr lang="en-US" sz="800" dirty="0">
                <a:hlinkClick r:id="rId5"/>
              </a:rPr>
              <a:t>Ross Morrison McGill</a:t>
            </a:r>
            <a:r>
              <a:rPr lang="en-US" sz="800" dirty="0"/>
              <a:t> ) and is licensed under a </a:t>
            </a:r>
            <a:r>
              <a:rPr lang="en-US" sz="800" dirty="0">
                <a:hlinkClick r:id="rId6"/>
              </a:rPr>
              <a:t>Creative Commons Attribution-NonCommercial-NoDerivs 3.0 Unported License</a:t>
            </a:r>
            <a:r>
              <a:rPr lang="en-US" sz="800" dirty="0"/>
              <a:t>. Based on all work published at </a:t>
            </a:r>
            <a:r>
              <a:rPr lang="en-US" sz="800" dirty="0" smtClean="0">
                <a:hlinkClick r:id="rId7"/>
              </a:rPr>
              <a:t>www.teachertoolkit.me</a:t>
            </a:r>
            <a:r>
              <a:rPr lang="en-US" sz="800" dirty="0" smtClean="0"/>
              <a:t> @</a:t>
            </a:r>
            <a:r>
              <a:rPr lang="en-US" sz="800" dirty="0"/>
              <a:t>TeacherToolkit Limited.</a:t>
            </a:r>
          </a:p>
        </p:txBody>
      </p:sp>
    </p:spTree>
    <p:extLst>
      <p:ext uri="{BB962C8B-B14F-4D97-AF65-F5344CB8AC3E}">
        <p14:creationId xmlns:p14="http://schemas.microsoft.com/office/powerpoint/2010/main" val="28297598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9588"/>
            <a:ext cx="8229600" cy="1143000"/>
          </a:xfrm>
        </p:spPr>
        <p:txBody>
          <a:bodyPr/>
          <a:lstStyle/>
          <a:p>
            <a:pPr algn="l"/>
            <a:r>
              <a:rPr lang="en-US" b="1" dirty="0" smtClean="0">
                <a:latin typeface="Century Gothic" panose="020B0502020202020204" pitchFamily="34" charset="0"/>
                <a:cs typeface="Impact"/>
              </a:rPr>
              <a:t>Recipe:</a:t>
            </a:r>
            <a:endParaRPr lang="en-US" b="1" dirty="0">
              <a:latin typeface="Century Gothic" panose="020B0502020202020204" pitchFamily="34" charset="0"/>
              <a:cs typeface="Impact"/>
            </a:endParaRPr>
          </a:p>
        </p:txBody>
      </p:sp>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3"/>
          <a:stretch>
            <a:fillRect/>
          </a:stretch>
        </p:blipFill>
        <p:spPr>
          <a:xfrm>
            <a:off x="8525872" y="60386"/>
            <a:ext cx="539202" cy="539202"/>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935867488"/>
              </p:ext>
            </p:extLst>
          </p:nvPr>
        </p:nvGraphicFramePr>
        <p:xfrm>
          <a:off x="457200" y="2281790"/>
          <a:ext cx="8101000" cy="3940246"/>
        </p:xfrm>
        <a:graphic>
          <a:graphicData uri="http://schemas.openxmlformats.org/drawingml/2006/table">
            <a:tbl>
              <a:tblPr firstRow="1" bandRow="1">
                <a:tableStyleId>{5C22544A-7EE6-4342-B048-85BDC9FD1C3A}</a:tableStyleId>
              </a:tblPr>
              <a:tblGrid>
                <a:gridCol w="2603916"/>
                <a:gridCol w="5497084"/>
              </a:tblGrid>
              <a:tr h="490468">
                <a:tc>
                  <a:txBody>
                    <a:bodyPr/>
                    <a:lstStyle/>
                    <a:p>
                      <a:r>
                        <a:rPr lang="en-GB" sz="2000" b="1" dirty="0" smtClean="0">
                          <a:solidFill>
                            <a:schemeClr val="tx1"/>
                          </a:solidFill>
                          <a:latin typeface="Century Gothic" panose="020B0502020202020204" pitchFamily="34" charset="0"/>
                        </a:rPr>
                        <a:t>Timings</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2000" b="1" dirty="0" smtClean="0">
                          <a:solidFill>
                            <a:schemeClr val="tx1"/>
                          </a:solidFill>
                          <a:latin typeface="Century Gothic" panose="020B0502020202020204" pitchFamily="34" charset="0"/>
                        </a:rPr>
                        <a:t>What content?</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506970">
                <a:tc>
                  <a:txBody>
                    <a:bodyPr/>
                    <a:lstStyle/>
                    <a:p>
                      <a:r>
                        <a:rPr lang="en-US" sz="2000" b="1" dirty="0" smtClean="0">
                          <a:solidFill>
                            <a:schemeClr val="tx1"/>
                          </a:solidFill>
                          <a:effectLst/>
                          <a:latin typeface="Century Gothic" panose="020B0502020202020204" pitchFamily="34" charset="0"/>
                          <a:cs typeface="Impact"/>
                        </a:rPr>
                        <a:t>3pm – 3.15pm: </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Century Gothic" panose="020B0502020202020204" pitchFamily="34" charset="0"/>
                          <a:cs typeface="Impact"/>
                        </a:rPr>
                        <a:t>Introductions</a:t>
                      </a:r>
                      <a:r>
                        <a:rPr lang="en-US" sz="2000" b="1" baseline="0" dirty="0" smtClean="0">
                          <a:solidFill>
                            <a:schemeClr val="tx1"/>
                          </a:solidFill>
                          <a:latin typeface="Century Gothic" panose="020B0502020202020204" pitchFamily="34" charset="0"/>
                          <a:cs typeface="Impact"/>
                        </a:rPr>
                        <a:t> / Starter</a:t>
                      </a:r>
                      <a:endParaRPr lang="en-US" sz="2000" b="1" dirty="0" smtClean="0">
                        <a:solidFill>
                          <a:schemeClr val="tx1"/>
                        </a:solidFill>
                        <a:effectLst/>
                        <a:latin typeface="Century Gothic" panose="020B0502020202020204" pitchFamily="34" charset="0"/>
                        <a:cs typeface="Impac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US" sz="2000" b="1" dirty="0" smtClean="0">
                          <a:solidFill>
                            <a:schemeClr val="tx1"/>
                          </a:solidFill>
                          <a:latin typeface="Century Gothic" panose="020B0502020202020204" pitchFamily="34" charset="0"/>
                          <a:cs typeface="Impact"/>
                        </a:rPr>
                        <a:t>3.15pm – 3.30pm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Century Gothic" panose="020B0502020202020204" pitchFamily="34" charset="0"/>
                          <a:cs typeface="Impact"/>
                        </a:rPr>
                        <a:t>No. 5 – Ingredients Provision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3.30pm – 3.45pm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000" b="1" dirty="0" smtClean="0">
                          <a:solidFill>
                            <a:schemeClr val="tx1"/>
                          </a:solidFill>
                          <a:latin typeface="Century Gothic" panose="020B0502020202020204" pitchFamily="34" charset="0"/>
                        </a:rPr>
                        <a:t>No. 4 – Bidding for Equipment</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3.45pm – 4.00pm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000" b="1" dirty="0" smtClean="0">
                          <a:solidFill>
                            <a:srgbClr val="FF0000"/>
                          </a:solidFill>
                          <a:latin typeface="Century Gothic" panose="020B0502020202020204" pitchFamily="34" charset="0"/>
                        </a:rPr>
                        <a:t>No. 3 – Technician Time</a:t>
                      </a:r>
                      <a:endParaRPr lang="en-GB" sz="2000" b="1" dirty="0">
                        <a:solidFill>
                          <a:srgbClr val="FF000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4.00pm – 4.15pm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Century Gothic" panose="020B0502020202020204" pitchFamily="34" charset="0"/>
                          <a:cs typeface="Impact"/>
                        </a:rPr>
                        <a:t>Challenge</a:t>
                      </a:r>
                      <a:r>
                        <a:rPr lang="en-US" sz="2000" b="1" baseline="0" dirty="0" smtClean="0">
                          <a:solidFill>
                            <a:schemeClr val="tx1"/>
                          </a:solidFill>
                          <a:latin typeface="Century Gothic" panose="020B0502020202020204" pitchFamily="34" charset="0"/>
                          <a:cs typeface="Impact"/>
                        </a:rPr>
                        <a:t> 4</a:t>
                      </a:r>
                      <a:endParaRPr lang="en-US" sz="2000" b="1" dirty="0" smtClean="0">
                        <a:solidFill>
                          <a:schemeClr val="tx1"/>
                        </a:solidFill>
                        <a:latin typeface="Century Gothic" panose="020B0502020202020204" pitchFamily="34" charset="0"/>
                        <a:cs typeface="Impac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4.15pm – 4.25pm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Century Gothic" panose="020B0502020202020204" pitchFamily="34" charset="0"/>
                          <a:cs typeface="Impact"/>
                        </a:rPr>
                        <a:t>Advice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4.25pm – 4.30pm</a:t>
                      </a:r>
                      <a:endParaRPr lang="en-GB" sz="20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2000" b="1" dirty="0" smtClean="0">
                          <a:solidFill>
                            <a:schemeClr val="tx1"/>
                          </a:solidFill>
                          <a:latin typeface="Century Gothic" panose="020B0502020202020204" pitchFamily="34" charset="0"/>
                        </a:rPr>
                        <a:t>Further</a:t>
                      </a:r>
                      <a:r>
                        <a:rPr lang="en-GB" sz="2000" b="1" baseline="0" dirty="0" smtClean="0">
                          <a:solidFill>
                            <a:schemeClr val="tx1"/>
                          </a:solidFill>
                          <a:latin typeface="Century Gothic" panose="020B0502020202020204" pitchFamily="34" charset="0"/>
                        </a:rPr>
                        <a:t> Information</a:t>
                      </a:r>
                      <a:endParaRPr lang="en-GB" sz="2000" b="1" dirty="0" smtClean="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12" name="Picture 11"/>
          <p:cNvPicPr>
            <a:picLocks noChangeAspect="1"/>
          </p:cNvPicPr>
          <p:nvPr/>
        </p:nvPicPr>
        <p:blipFill>
          <a:blip r:embed="rId4"/>
          <a:stretch>
            <a:fillRect/>
          </a:stretch>
        </p:blipFill>
        <p:spPr>
          <a:xfrm>
            <a:off x="6339642" y="329987"/>
            <a:ext cx="1332243" cy="1751653"/>
          </a:xfrm>
          <a:prstGeom prst="rect">
            <a:avLst/>
          </a:prstGeom>
        </p:spPr>
      </p:pic>
    </p:spTree>
    <p:extLst>
      <p:ext uri="{BB962C8B-B14F-4D97-AF65-F5344CB8AC3E}">
        <p14:creationId xmlns:p14="http://schemas.microsoft.com/office/powerpoint/2010/main" val="6148741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5651" y="1629310"/>
            <a:ext cx="8542903" cy="833297"/>
          </a:xfrm>
        </p:spPr>
        <p:txBody>
          <a:bodyPr>
            <a:noAutofit/>
          </a:bodyPr>
          <a:lstStyle/>
          <a:p>
            <a:r>
              <a:rPr lang="en-US" sz="15000" b="1" dirty="0" smtClean="0">
                <a:latin typeface="Century Gothic"/>
                <a:cs typeface="Century Gothic"/>
              </a:rPr>
              <a:t>Scenario </a:t>
            </a:r>
            <a:endParaRPr lang="en-US" sz="1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4" name="Picture 3"/>
          <p:cNvPicPr>
            <a:picLocks noChangeAspect="1"/>
          </p:cNvPicPr>
          <p:nvPr/>
        </p:nvPicPr>
        <p:blipFill>
          <a:blip r:embed="rId4"/>
          <a:stretch>
            <a:fillRect/>
          </a:stretch>
        </p:blipFill>
        <p:spPr>
          <a:xfrm>
            <a:off x="2290409" y="3231139"/>
            <a:ext cx="4867121" cy="3243480"/>
          </a:xfrm>
          <a:prstGeom prst="rect">
            <a:avLst/>
          </a:prstGeom>
        </p:spPr>
      </p:pic>
    </p:spTree>
    <p:extLst>
      <p:ext uri="{BB962C8B-B14F-4D97-AF65-F5344CB8AC3E}">
        <p14:creationId xmlns:p14="http://schemas.microsoft.com/office/powerpoint/2010/main" val="3869590683"/>
      </p:ext>
    </p:extLst>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70" y="607009"/>
            <a:ext cx="8542903" cy="833297"/>
          </a:xfrm>
        </p:spPr>
        <p:txBody>
          <a:bodyPr>
            <a:noAutofit/>
          </a:bodyPr>
          <a:lstStyle/>
          <a:p>
            <a:pPr algn="l"/>
            <a:r>
              <a:rPr lang="en-US" sz="4500" b="1" dirty="0" smtClean="0">
                <a:latin typeface="Century Gothic"/>
                <a:cs typeface="Century Gothic"/>
              </a:rPr>
              <a:t>Technician Recognition</a:t>
            </a:r>
            <a:br>
              <a:rPr lang="en-US" sz="4500" b="1" dirty="0" smtClean="0">
                <a:latin typeface="Century Gothic"/>
                <a:cs typeface="Century Gothic"/>
              </a:rPr>
            </a:br>
            <a:r>
              <a:rPr lang="en-US" sz="4500" b="1" dirty="0" smtClean="0">
                <a:solidFill>
                  <a:srgbClr val="FF0000"/>
                </a:solidFill>
                <a:latin typeface="Century Gothic"/>
                <a:cs typeface="Century Gothic"/>
              </a:rPr>
              <a:t>Vote</a:t>
            </a:r>
            <a:r>
              <a:rPr lang="en-US" sz="4500" b="1" dirty="0" smtClean="0">
                <a:latin typeface="Century Gothic"/>
                <a:cs typeface="Century Gothic"/>
              </a:rPr>
              <a:t> </a:t>
            </a:r>
            <a:r>
              <a:rPr lang="en-US" sz="4500" b="1" dirty="0" smtClean="0">
                <a:latin typeface="Century Gothic"/>
                <a:cs typeface="Century Gothic"/>
              </a:rPr>
              <a:t>now!</a:t>
            </a:r>
            <a:endParaRPr lang="en-US" sz="45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4" name="Picture 3"/>
          <p:cNvPicPr>
            <a:picLocks noChangeAspect="1"/>
          </p:cNvPicPr>
          <p:nvPr/>
        </p:nvPicPr>
        <p:blipFill>
          <a:blip r:embed="rId4"/>
          <a:stretch>
            <a:fillRect/>
          </a:stretch>
        </p:blipFill>
        <p:spPr>
          <a:xfrm>
            <a:off x="0" y="1719356"/>
            <a:ext cx="9144000" cy="5140990"/>
          </a:xfrm>
          <a:prstGeom prst="rect">
            <a:avLst/>
          </a:prstGeom>
        </p:spPr>
      </p:pic>
    </p:spTree>
    <p:extLst>
      <p:ext uri="{BB962C8B-B14F-4D97-AF65-F5344CB8AC3E}">
        <p14:creationId xmlns:p14="http://schemas.microsoft.com/office/powerpoint/2010/main" val="1487472503"/>
      </p:ext>
    </p:extLst>
  </p:cSld>
  <p:clrMapOvr>
    <a:masterClrMapping/>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740" y="0"/>
            <a:ext cx="9163740" cy="6858000"/>
          </a:xfrm>
          <a:prstGeom prst="rect">
            <a:avLst/>
          </a:prstGeom>
        </p:spPr>
      </p:pic>
      <p:sp>
        <p:nvSpPr>
          <p:cNvPr id="5" name="TextBox 4"/>
          <p:cNvSpPr txBox="1"/>
          <p:nvPr/>
        </p:nvSpPr>
        <p:spPr>
          <a:xfrm>
            <a:off x="80023" y="63413"/>
            <a:ext cx="3178233" cy="276999"/>
          </a:xfrm>
          <a:prstGeom prst="rect">
            <a:avLst/>
          </a:prstGeom>
          <a:noFill/>
        </p:spPr>
        <p:txBody>
          <a:bodyPr wrap="square" rtlCol="0">
            <a:spAutoFit/>
          </a:bodyPr>
          <a:lstStyle/>
          <a:p>
            <a:r>
              <a:rPr lang="en-US" sz="1200" b="1" dirty="0" smtClean="0">
                <a:latin typeface="Century Gothic"/>
                <a:cs typeface="Century Gothic"/>
              </a:rPr>
              <a:t>The </a:t>
            </a:r>
            <a:r>
              <a:rPr lang="en-US" sz="1200" b="1" dirty="0" smtClean="0">
                <a:solidFill>
                  <a:srgbClr val="FFFFFF"/>
                </a:solidFill>
                <a:latin typeface="Century Gothic"/>
                <a:cs typeface="Century Gothic"/>
              </a:rPr>
              <a:t>Tip of The Tip </a:t>
            </a:r>
            <a:r>
              <a:rPr lang="en-US" sz="1200" b="1" dirty="0" smtClean="0">
                <a:latin typeface="Century Gothic"/>
                <a:cs typeface="Century Gothic"/>
              </a:rPr>
              <a:t>of the Iceberg</a:t>
            </a:r>
            <a:endParaRPr lang="en-US" sz="1200" b="1" dirty="0">
              <a:latin typeface="Century Gothic"/>
              <a:cs typeface="Century Gothic"/>
            </a:endParaRPr>
          </a:p>
        </p:txBody>
      </p:sp>
      <p:sp>
        <p:nvSpPr>
          <p:cNvPr id="7" name="TextBox 6"/>
          <p:cNvSpPr txBox="1"/>
          <p:nvPr/>
        </p:nvSpPr>
        <p:spPr>
          <a:xfrm>
            <a:off x="80023" y="294352"/>
            <a:ext cx="3178233" cy="276999"/>
          </a:xfrm>
          <a:prstGeom prst="rect">
            <a:avLst/>
          </a:prstGeom>
          <a:noFill/>
        </p:spPr>
        <p:txBody>
          <a:bodyPr wrap="square" rtlCol="0">
            <a:spAutoFit/>
          </a:bodyPr>
          <a:lstStyle/>
          <a:p>
            <a:r>
              <a:rPr lang="en-US" sz="1200" b="1" dirty="0" smtClean="0">
                <a:latin typeface="Century Gothic"/>
                <a:cs typeface="Century Gothic"/>
              </a:rPr>
              <a:t>The Tip of the Iceberg</a:t>
            </a:r>
            <a:endParaRPr lang="en-US" sz="1200" b="1" dirty="0">
              <a:latin typeface="Century Gothic"/>
              <a:cs typeface="Century Gothic"/>
            </a:endParaRPr>
          </a:p>
        </p:txBody>
      </p:sp>
      <p:sp>
        <p:nvSpPr>
          <p:cNvPr id="8" name="Rectangle 7"/>
          <p:cNvSpPr/>
          <p:nvPr/>
        </p:nvSpPr>
        <p:spPr>
          <a:xfrm>
            <a:off x="77976" y="501672"/>
            <a:ext cx="1960818" cy="461665"/>
          </a:xfrm>
          <a:prstGeom prst="rect">
            <a:avLst/>
          </a:prstGeom>
        </p:spPr>
        <p:txBody>
          <a:bodyPr wrap="none">
            <a:spAutoFit/>
          </a:bodyPr>
          <a:lstStyle/>
          <a:p>
            <a:r>
              <a:rPr lang="en-US" sz="1200" b="1" dirty="0" smtClean="0">
                <a:solidFill>
                  <a:srgbClr val="FFFFFF"/>
                </a:solidFill>
                <a:latin typeface="Century Gothic"/>
                <a:cs typeface="Century Gothic"/>
              </a:rPr>
              <a:t>Pinnacle: </a:t>
            </a:r>
            <a:r>
              <a:rPr lang="en-US" sz="1200" b="1" dirty="0" smtClean="0">
                <a:latin typeface="Century Gothic"/>
                <a:cs typeface="Century Gothic"/>
              </a:rPr>
              <a:t>An iceberg </a:t>
            </a:r>
          </a:p>
          <a:p>
            <a:r>
              <a:rPr lang="en-US" sz="1200" b="1" dirty="0">
                <a:latin typeface="Century Gothic"/>
                <a:cs typeface="Century Gothic"/>
              </a:rPr>
              <a:t>w</a:t>
            </a:r>
            <a:r>
              <a:rPr lang="en-US" sz="1200" b="1" dirty="0" smtClean="0">
                <a:latin typeface="Century Gothic"/>
                <a:cs typeface="Century Gothic"/>
              </a:rPr>
              <a:t>ith one or more spires.</a:t>
            </a:r>
            <a:endParaRPr lang="en-US" sz="1200" b="1" dirty="0">
              <a:latin typeface="Century Gothic"/>
              <a:cs typeface="Century Gothic"/>
            </a:endParaRPr>
          </a:p>
        </p:txBody>
      </p:sp>
      <p:sp>
        <p:nvSpPr>
          <p:cNvPr id="9" name="Rectangle 8"/>
          <p:cNvSpPr/>
          <p:nvPr/>
        </p:nvSpPr>
        <p:spPr>
          <a:xfrm>
            <a:off x="4464044" y="60784"/>
            <a:ext cx="4572000" cy="461665"/>
          </a:xfrm>
          <a:prstGeom prst="rect">
            <a:avLst/>
          </a:prstGeom>
        </p:spPr>
        <p:txBody>
          <a:bodyPr>
            <a:spAutoFit/>
          </a:bodyPr>
          <a:lstStyle/>
          <a:p>
            <a:pPr algn="r"/>
            <a:r>
              <a:rPr lang="en-US" sz="1200" b="1" dirty="0" smtClean="0">
                <a:solidFill>
                  <a:srgbClr val="FFFFFF"/>
                </a:solidFill>
                <a:latin typeface="Century Gothic"/>
                <a:cs typeface="Century Gothic"/>
              </a:rPr>
              <a:t>Wedge: </a:t>
            </a:r>
            <a:r>
              <a:rPr lang="en-US" sz="1200" b="1" dirty="0" smtClean="0">
                <a:latin typeface="Century Gothic"/>
                <a:cs typeface="Century Gothic"/>
              </a:rPr>
              <a:t>An iceberg with a steep edge on </a:t>
            </a:r>
          </a:p>
          <a:p>
            <a:pPr algn="r"/>
            <a:r>
              <a:rPr lang="en-US" sz="1200" b="1" dirty="0" smtClean="0">
                <a:latin typeface="Century Gothic"/>
                <a:cs typeface="Century Gothic"/>
              </a:rPr>
              <a:t>one side and a slope on the opposite side.</a:t>
            </a:r>
            <a:endParaRPr lang="en-US" sz="1200" b="1" dirty="0">
              <a:latin typeface="Century Gothic"/>
              <a:cs typeface="Century Gothic"/>
            </a:endParaRPr>
          </a:p>
        </p:txBody>
      </p:sp>
      <p:cxnSp>
        <p:nvCxnSpPr>
          <p:cNvPr id="11" name="Straight Arrow Connector 10"/>
          <p:cNvCxnSpPr/>
          <p:nvPr/>
        </p:nvCxnSpPr>
        <p:spPr>
          <a:xfrm>
            <a:off x="2513634" y="243460"/>
            <a:ext cx="2197784" cy="574585"/>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830349" y="467180"/>
            <a:ext cx="2966611" cy="454019"/>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974058" y="868559"/>
            <a:ext cx="2105661" cy="226485"/>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5343116" y="523858"/>
            <a:ext cx="580113" cy="522361"/>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3"/>
          <a:stretch>
            <a:fillRect/>
          </a:stretch>
        </p:blipFill>
        <p:spPr>
          <a:xfrm>
            <a:off x="8322681" y="5994374"/>
            <a:ext cx="713363" cy="713363"/>
          </a:xfrm>
          <a:prstGeom prst="rect">
            <a:avLst/>
          </a:prstGeom>
        </p:spPr>
      </p:pic>
      <p:sp>
        <p:nvSpPr>
          <p:cNvPr id="21" name="Rectangle 20"/>
          <p:cNvSpPr/>
          <p:nvPr/>
        </p:nvSpPr>
        <p:spPr>
          <a:xfrm>
            <a:off x="5891942" y="6438034"/>
            <a:ext cx="2510960" cy="276999"/>
          </a:xfrm>
          <a:prstGeom prst="rect">
            <a:avLst/>
          </a:prstGeom>
        </p:spPr>
        <p:txBody>
          <a:bodyPr wrap="square">
            <a:spAutoFit/>
          </a:bodyPr>
          <a:lstStyle/>
          <a:p>
            <a:r>
              <a:rPr lang="en-US" sz="1200" b="1" dirty="0" smtClean="0">
                <a:solidFill>
                  <a:srgbClr val="FFFFFF"/>
                </a:solidFill>
                <a:latin typeface="Century Gothic"/>
                <a:cs typeface="Century Gothic"/>
              </a:rPr>
              <a:t>The Workload Conversation by</a:t>
            </a:r>
            <a:endParaRPr lang="en-US" sz="1200" b="1" dirty="0">
              <a:solidFill>
                <a:srgbClr val="FFFFFF"/>
              </a:solidFill>
              <a:latin typeface="Century Gothic"/>
              <a:cs typeface="Century Gothic"/>
            </a:endParaRPr>
          </a:p>
        </p:txBody>
      </p:sp>
      <p:sp>
        <p:nvSpPr>
          <p:cNvPr id="22" name="Rectangle 21"/>
          <p:cNvSpPr/>
          <p:nvPr/>
        </p:nvSpPr>
        <p:spPr>
          <a:xfrm>
            <a:off x="518852" y="1805417"/>
            <a:ext cx="1518940" cy="369332"/>
          </a:xfrm>
          <a:prstGeom prst="rect">
            <a:avLst/>
          </a:prstGeom>
        </p:spPr>
        <p:txBody>
          <a:bodyPr wrap="none">
            <a:spAutoFit/>
          </a:bodyPr>
          <a:lstStyle/>
          <a:p>
            <a:r>
              <a:rPr lang="en-US" b="1" dirty="0" smtClean="0">
                <a:solidFill>
                  <a:srgbClr val="FFFFFF"/>
                </a:solidFill>
                <a:latin typeface="Century Gothic"/>
                <a:cs typeface="Century Gothic"/>
              </a:rPr>
              <a:t>Recognition</a:t>
            </a:r>
            <a:endParaRPr lang="en-US" b="1" dirty="0">
              <a:solidFill>
                <a:srgbClr val="FFFFFF"/>
              </a:solidFill>
              <a:latin typeface="Century Gothic"/>
              <a:cs typeface="Century Gothic"/>
            </a:endParaRPr>
          </a:p>
        </p:txBody>
      </p:sp>
      <p:sp>
        <p:nvSpPr>
          <p:cNvPr id="23" name="Rectangle 22"/>
          <p:cNvSpPr/>
          <p:nvPr/>
        </p:nvSpPr>
        <p:spPr>
          <a:xfrm>
            <a:off x="518852" y="1375616"/>
            <a:ext cx="1648220" cy="369332"/>
          </a:xfrm>
          <a:prstGeom prst="rect">
            <a:avLst/>
          </a:prstGeom>
        </p:spPr>
        <p:txBody>
          <a:bodyPr wrap="none">
            <a:spAutoFit/>
          </a:bodyPr>
          <a:lstStyle/>
          <a:p>
            <a:r>
              <a:rPr lang="en-US" b="1" dirty="0" smtClean="0">
                <a:solidFill>
                  <a:srgbClr val="FFFFFF"/>
                </a:solidFill>
                <a:latin typeface="Century Gothic"/>
                <a:cs typeface="Century Gothic"/>
              </a:rPr>
              <a:t>Face to Face</a:t>
            </a:r>
            <a:endParaRPr lang="en-US" b="1" dirty="0">
              <a:solidFill>
                <a:srgbClr val="FFFFFF"/>
              </a:solidFill>
              <a:latin typeface="Century Gothic"/>
              <a:cs typeface="Century Gothic"/>
            </a:endParaRPr>
          </a:p>
        </p:txBody>
      </p:sp>
      <p:sp>
        <p:nvSpPr>
          <p:cNvPr id="24" name="Rectangle 23"/>
          <p:cNvSpPr/>
          <p:nvPr/>
        </p:nvSpPr>
        <p:spPr>
          <a:xfrm>
            <a:off x="533111" y="2903424"/>
            <a:ext cx="1297238" cy="369332"/>
          </a:xfrm>
          <a:prstGeom prst="rect">
            <a:avLst/>
          </a:prstGeom>
        </p:spPr>
        <p:txBody>
          <a:bodyPr wrap="none">
            <a:spAutoFit/>
          </a:bodyPr>
          <a:lstStyle/>
          <a:p>
            <a:r>
              <a:rPr lang="en-US" b="1" dirty="0" smtClean="0">
                <a:solidFill>
                  <a:srgbClr val="FFFFFF"/>
                </a:solidFill>
                <a:latin typeface="Century Gothic"/>
                <a:cs typeface="Century Gothic"/>
              </a:rPr>
              <a:t>Wellbeing</a:t>
            </a:r>
            <a:endParaRPr lang="en-US" b="1" dirty="0">
              <a:solidFill>
                <a:srgbClr val="FFFFFF"/>
              </a:solidFill>
              <a:latin typeface="Century Gothic"/>
              <a:cs typeface="Century Gothic"/>
            </a:endParaRPr>
          </a:p>
        </p:txBody>
      </p:sp>
      <p:sp>
        <p:nvSpPr>
          <p:cNvPr id="25" name="Rectangle 24"/>
          <p:cNvSpPr/>
          <p:nvPr/>
        </p:nvSpPr>
        <p:spPr>
          <a:xfrm>
            <a:off x="518852" y="2171946"/>
            <a:ext cx="1408145" cy="369332"/>
          </a:xfrm>
          <a:prstGeom prst="rect">
            <a:avLst/>
          </a:prstGeom>
        </p:spPr>
        <p:txBody>
          <a:bodyPr wrap="none">
            <a:spAutoFit/>
          </a:bodyPr>
          <a:lstStyle/>
          <a:p>
            <a:r>
              <a:rPr lang="en-US" b="1" dirty="0" smtClean="0">
                <a:solidFill>
                  <a:schemeClr val="bg1"/>
                </a:solidFill>
                <a:latin typeface="Century Gothic"/>
                <a:cs typeface="Century Gothic"/>
              </a:rPr>
              <a:t>Leadership</a:t>
            </a:r>
            <a:endParaRPr lang="en-US" b="1" dirty="0">
              <a:solidFill>
                <a:schemeClr val="bg1"/>
              </a:solidFill>
              <a:latin typeface="Century Gothic"/>
              <a:cs typeface="Century Gothic"/>
            </a:endParaRPr>
          </a:p>
        </p:txBody>
      </p:sp>
      <p:sp>
        <p:nvSpPr>
          <p:cNvPr id="26" name="Rectangle 25"/>
          <p:cNvSpPr/>
          <p:nvPr/>
        </p:nvSpPr>
        <p:spPr>
          <a:xfrm>
            <a:off x="589456" y="5007773"/>
            <a:ext cx="1255760" cy="369332"/>
          </a:xfrm>
          <a:prstGeom prst="rect">
            <a:avLst/>
          </a:prstGeom>
        </p:spPr>
        <p:txBody>
          <a:bodyPr wrap="none">
            <a:spAutoFit/>
          </a:bodyPr>
          <a:lstStyle/>
          <a:p>
            <a:r>
              <a:rPr lang="en-US" b="1" dirty="0" smtClean="0">
                <a:solidFill>
                  <a:schemeClr val="bg1"/>
                </a:solidFill>
                <a:latin typeface="Century Gothic"/>
                <a:cs typeface="Century Gothic"/>
              </a:rPr>
              <a:t>Workload</a:t>
            </a:r>
            <a:endParaRPr lang="en-US" b="1" dirty="0">
              <a:solidFill>
                <a:schemeClr val="bg1"/>
              </a:solidFill>
              <a:latin typeface="Century Gothic"/>
              <a:cs typeface="Century Gothic"/>
            </a:endParaRPr>
          </a:p>
        </p:txBody>
      </p:sp>
    </p:spTree>
    <p:extLst>
      <p:ext uri="{BB962C8B-B14F-4D97-AF65-F5344CB8AC3E}">
        <p14:creationId xmlns:p14="http://schemas.microsoft.com/office/powerpoint/2010/main" val="1060225310"/>
      </p:ext>
    </p:extLst>
  </p:cSld>
  <p:clrMapOvr>
    <a:masterClrMapping/>
  </p:clrMapOvr>
  <p:transition spd="slow">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1651" y="927786"/>
            <a:ext cx="8803423" cy="833297"/>
          </a:xfrm>
        </p:spPr>
        <p:txBody>
          <a:bodyPr>
            <a:noAutofit/>
          </a:bodyPr>
          <a:lstStyle/>
          <a:p>
            <a:r>
              <a:rPr lang="en-US" sz="10000" b="1" dirty="0" smtClean="0">
                <a:latin typeface="Century Gothic"/>
                <a:cs typeface="Century Gothic"/>
              </a:rPr>
              <a:t>Expert Advice </a:t>
            </a:r>
            <a:endParaRPr lang="en-US" sz="10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3" name="Picture 2"/>
          <p:cNvPicPr>
            <a:picLocks noChangeAspect="1"/>
          </p:cNvPicPr>
          <p:nvPr/>
        </p:nvPicPr>
        <p:blipFill>
          <a:blip r:embed="rId4"/>
          <a:stretch>
            <a:fillRect/>
          </a:stretch>
        </p:blipFill>
        <p:spPr>
          <a:xfrm>
            <a:off x="261651" y="2377368"/>
            <a:ext cx="3341212" cy="4544818"/>
          </a:xfrm>
          <a:prstGeom prst="rect">
            <a:avLst/>
          </a:prstGeom>
        </p:spPr>
      </p:pic>
      <p:sp>
        <p:nvSpPr>
          <p:cNvPr id="5" name="Rectangle 4"/>
          <p:cNvSpPr/>
          <p:nvPr/>
        </p:nvSpPr>
        <p:spPr>
          <a:xfrm>
            <a:off x="7498242" y="6511857"/>
            <a:ext cx="1486292" cy="246221"/>
          </a:xfrm>
          <a:prstGeom prst="rect">
            <a:avLst/>
          </a:prstGeom>
        </p:spPr>
        <p:txBody>
          <a:bodyPr wrap="none">
            <a:spAutoFit/>
          </a:bodyPr>
          <a:lstStyle/>
          <a:p>
            <a:r>
              <a:rPr lang="en-US" sz="1000" dirty="0" smtClean="0">
                <a:hlinkClick r:id="rId5"/>
              </a:rPr>
              <a:t>www.justrightforkids.org</a:t>
            </a:r>
            <a:r>
              <a:rPr lang="en-US" sz="1000" dirty="0" smtClean="0"/>
              <a:t> </a:t>
            </a:r>
            <a:endParaRPr lang="en-US" sz="1000" dirty="0"/>
          </a:p>
        </p:txBody>
      </p:sp>
      <p:sp>
        <p:nvSpPr>
          <p:cNvPr id="4" name="Rectangle 3"/>
          <p:cNvSpPr/>
          <p:nvPr/>
        </p:nvSpPr>
        <p:spPr>
          <a:xfrm>
            <a:off x="7048328" y="2202268"/>
            <a:ext cx="1747145" cy="369332"/>
          </a:xfrm>
          <a:prstGeom prst="rect">
            <a:avLst/>
          </a:prstGeom>
        </p:spPr>
        <p:txBody>
          <a:bodyPr wrap="none">
            <a:spAutoFit/>
          </a:bodyPr>
          <a:lstStyle/>
          <a:p>
            <a:r>
              <a:rPr lang="en-GB" altLang="en-US" dirty="0">
                <a:solidFill>
                  <a:srgbClr val="604A7B"/>
                </a:solidFill>
              </a:rPr>
              <a:t>Barbara </a:t>
            </a:r>
            <a:r>
              <a:rPr lang="en-GB" altLang="en-US" dirty="0" err="1">
                <a:solidFill>
                  <a:srgbClr val="604A7B"/>
                </a:solidFill>
              </a:rPr>
              <a:t>Rathmill</a:t>
            </a:r>
            <a:endParaRPr lang="en-GB" dirty="0"/>
          </a:p>
        </p:txBody>
      </p:sp>
    </p:spTree>
    <p:extLst>
      <p:ext uri="{BB962C8B-B14F-4D97-AF65-F5344CB8AC3E}">
        <p14:creationId xmlns:p14="http://schemas.microsoft.com/office/powerpoint/2010/main" val="1896253311"/>
      </p:ext>
    </p:extLst>
  </p:cSld>
  <p:clrMapOvr>
    <a:masterClrMapping/>
  </p:clrMapOvr>
  <p:transition spd="slow">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539750" y="274638"/>
            <a:ext cx="8147050" cy="3810000"/>
          </a:xfrm>
        </p:spPr>
        <p:txBody>
          <a:bodyPr/>
          <a:lstStyle/>
          <a:p>
            <a:pPr algn="ctr" eaLnBrk="1" hangingPunct="1"/>
            <a:r>
              <a:rPr lang="en-GB" altLang="en-US" sz="5400" b="1" dirty="0" smtClean="0">
                <a:solidFill>
                  <a:srgbClr val="604A7B"/>
                </a:solidFill>
              </a:rPr>
              <a:t>Do PE Staff </a:t>
            </a:r>
            <a:br>
              <a:rPr lang="en-GB" altLang="en-US" sz="5400" b="1" dirty="0" smtClean="0">
                <a:solidFill>
                  <a:srgbClr val="604A7B"/>
                </a:solidFill>
              </a:rPr>
            </a:br>
            <a:r>
              <a:rPr lang="en-GB" altLang="en-US" sz="5400" b="1" dirty="0" smtClean="0">
                <a:solidFill>
                  <a:srgbClr val="604A7B"/>
                </a:solidFill>
              </a:rPr>
              <a:t>Clean the Showers?</a:t>
            </a:r>
            <a:br>
              <a:rPr lang="en-GB" altLang="en-US" sz="5400" b="1" dirty="0" smtClean="0">
                <a:solidFill>
                  <a:srgbClr val="604A7B"/>
                </a:solidFill>
              </a:rPr>
            </a:br>
            <a:r>
              <a:rPr lang="en-GB" altLang="en-US" sz="4000" dirty="0" smtClean="0">
                <a:solidFill>
                  <a:srgbClr val="604A7B"/>
                </a:solidFill>
              </a:rPr>
              <a:t>Barbara </a:t>
            </a:r>
            <a:r>
              <a:rPr lang="en-GB" altLang="en-US" sz="4000" dirty="0" err="1" smtClean="0">
                <a:solidFill>
                  <a:srgbClr val="604A7B"/>
                </a:solidFill>
              </a:rPr>
              <a:t>Rathmill</a:t>
            </a:r>
            <a:endParaRPr lang="en-GB" altLang="en-US" sz="4000" dirty="0" smtClean="0">
              <a:solidFill>
                <a:srgbClr val="604A7B"/>
              </a:solidFill>
            </a:endParaRPr>
          </a:p>
        </p:txBody>
      </p:sp>
      <p:pic>
        <p:nvPicPr>
          <p:cNvPr id="8806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933825"/>
            <a:ext cx="2286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21143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7000" b="1" dirty="0" smtClean="0">
                <a:solidFill>
                  <a:srgbClr val="FF0000"/>
                </a:solidFill>
                <a:latin typeface="Century Gothic" panose="020B0502020202020204" pitchFamily="34" charset="0"/>
                <a:cs typeface="Impact"/>
              </a:rPr>
              <a:t>Grab!</a:t>
            </a:r>
            <a:endParaRPr lang="en-US" sz="7000" b="1" dirty="0">
              <a:solidFill>
                <a:srgbClr val="FF0000"/>
              </a:solidFill>
              <a:latin typeface="Century Gothic" panose="020B0502020202020204" pitchFamily="34" charset="0"/>
              <a:cs typeface="Impact"/>
            </a:endParaRPr>
          </a:p>
        </p:txBody>
      </p:sp>
      <p:sp>
        <p:nvSpPr>
          <p:cNvPr id="6" name="Content Placeholder 5"/>
          <p:cNvSpPr>
            <a:spLocks noGrp="1"/>
          </p:cNvSpPr>
          <p:nvPr>
            <p:ph idx="1"/>
          </p:nvPr>
        </p:nvSpPr>
        <p:spPr>
          <a:xfrm>
            <a:off x="206062" y="2695210"/>
            <a:ext cx="8480738" cy="3430953"/>
          </a:xfrm>
        </p:spPr>
        <p:txBody>
          <a:bodyPr>
            <a:normAutofit/>
          </a:bodyPr>
          <a:lstStyle/>
          <a:p>
            <a:pPr marL="1371600" indent="-1371600">
              <a:buFont typeface="+mj-lt"/>
              <a:buAutoNum type="arabicPeriod"/>
            </a:pPr>
            <a:r>
              <a:rPr lang="en-US" sz="7000" b="1" dirty="0" smtClean="0">
                <a:latin typeface="Century Gothic" panose="020B0502020202020204" pitchFamily="34" charset="0"/>
                <a:cs typeface="Impact"/>
              </a:rPr>
              <a:t>A pen</a:t>
            </a:r>
          </a:p>
          <a:p>
            <a:pPr marL="1371600" indent="-1371600">
              <a:buFont typeface="+mj-lt"/>
              <a:buAutoNum type="arabicPeriod"/>
            </a:pPr>
            <a:r>
              <a:rPr lang="en-US" sz="7000" b="1" dirty="0" smtClean="0">
                <a:latin typeface="Century Gothic" panose="020B0502020202020204" pitchFamily="34" charset="0"/>
                <a:cs typeface="Impact"/>
              </a:rPr>
              <a:t>Scrap A4 paper</a:t>
            </a:r>
            <a:endParaRPr lang="en-US" sz="7000" dirty="0">
              <a:latin typeface="Century Gothic" panose="020B0502020202020204" pitchFamily="34" charset="0"/>
              <a:cs typeface="Impact"/>
            </a:endParaRPr>
          </a:p>
        </p:txBody>
      </p:sp>
      <p:pic>
        <p:nvPicPr>
          <p:cNvPr id="2" name="Picture 1"/>
          <p:cNvPicPr>
            <a:picLocks noChangeAspect="1"/>
          </p:cNvPicPr>
          <p:nvPr/>
        </p:nvPicPr>
        <p:blipFill>
          <a:blip r:embed="rId3"/>
          <a:stretch>
            <a:fillRect/>
          </a:stretch>
        </p:blipFill>
        <p:spPr>
          <a:xfrm rot="19008054">
            <a:off x="654876" y="607411"/>
            <a:ext cx="2166506" cy="1435310"/>
          </a:xfrm>
          <a:prstGeom prst="rect">
            <a:avLst/>
          </a:prstGeom>
        </p:spPr>
      </p:pic>
      <p:sp>
        <p:nvSpPr>
          <p:cNvPr id="3" name="Rectangle 2"/>
          <p:cNvSpPr/>
          <p:nvPr/>
        </p:nvSpPr>
        <p:spPr>
          <a:xfrm>
            <a:off x="6145597" y="6521243"/>
            <a:ext cx="2919477" cy="246221"/>
          </a:xfrm>
          <a:prstGeom prst="rect">
            <a:avLst/>
          </a:prstGeom>
        </p:spPr>
        <p:txBody>
          <a:bodyPr wrap="none">
            <a:spAutoFit/>
          </a:bodyPr>
          <a:lstStyle/>
          <a:p>
            <a:r>
              <a:rPr lang="en-US" sz="1000" dirty="0" smtClean="0"/>
              <a:t>Photo credit: </a:t>
            </a:r>
            <a:r>
              <a:rPr lang="en-US" sz="1000" dirty="0" smtClean="0">
                <a:hlinkClick r:id="rId4"/>
              </a:rPr>
              <a:t>www.sk</a:t>
            </a:r>
            <a:r>
              <a:rPr lang="en-US" sz="1000" dirty="0">
                <a:hlinkClick r:id="rId4"/>
              </a:rPr>
              <a:t>-</a:t>
            </a:r>
            <a:r>
              <a:rPr lang="en-US" sz="1000" dirty="0" smtClean="0">
                <a:hlinkClick r:id="rId4"/>
              </a:rPr>
              <a:t>eternalsapience.blogspot.com</a:t>
            </a:r>
            <a:r>
              <a:rPr lang="en-US" sz="1000" dirty="0"/>
              <a:t> </a:t>
            </a:r>
          </a:p>
        </p:txBody>
      </p:sp>
      <p:grpSp>
        <p:nvGrpSpPr>
          <p:cNvPr id="7" name="Group 6"/>
          <p:cNvGrpSpPr/>
          <p:nvPr/>
        </p:nvGrpSpPr>
        <p:grpSpPr>
          <a:xfrm>
            <a:off x="8150141" y="60386"/>
            <a:ext cx="914933" cy="539202"/>
            <a:chOff x="8150141" y="60386"/>
            <a:chExt cx="914933" cy="539202"/>
          </a:xfrm>
        </p:grpSpPr>
        <p:sp>
          <p:nvSpPr>
            <p:cNvPr id="8" name="Rectangle 7"/>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9" name="Picture 8"/>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203402648"/>
      </p:ext>
    </p:extLst>
  </p:cSld>
  <p:clrMapOvr>
    <a:masterClrMapping/>
  </p:clrMapOvr>
  <p:transition spd="slow">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115888"/>
            <a:ext cx="8147050" cy="1143000"/>
          </a:xfrm>
        </p:spPr>
        <p:txBody>
          <a:bodyPr/>
          <a:lstStyle/>
          <a:p>
            <a:pPr>
              <a:defRPr/>
            </a:pPr>
            <a:r>
              <a:rPr lang="en-GB" dirty="0" smtClean="0"/>
              <a:t>Issues</a:t>
            </a:r>
            <a:endParaRPr lang="en-GB" dirty="0"/>
          </a:p>
        </p:txBody>
      </p:sp>
      <p:sp>
        <p:nvSpPr>
          <p:cNvPr id="4" name="Rounded Rectangle 3"/>
          <p:cNvSpPr/>
          <p:nvPr/>
        </p:nvSpPr>
        <p:spPr>
          <a:xfrm>
            <a:off x="509588" y="1258888"/>
            <a:ext cx="2503487" cy="1655762"/>
          </a:xfrm>
          <a:prstGeom prst="round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rgbClr val="002060"/>
                </a:solidFill>
                <a:cs typeface="Arial" panose="020B0604020202020204" pitchFamily="34" charset="0"/>
              </a:rPr>
              <a:t>Food lacks subject specific technicians</a:t>
            </a:r>
            <a:r>
              <a:rPr lang="en-GB" sz="2000" dirty="0">
                <a:solidFill>
                  <a:srgbClr val="000000"/>
                </a:solidFill>
                <a:cs typeface="Arial" panose="020B0604020202020204" pitchFamily="34" charset="0"/>
              </a:rPr>
              <a:t>.</a:t>
            </a:r>
          </a:p>
        </p:txBody>
      </p:sp>
      <p:sp>
        <p:nvSpPr>
          <p:cNvPr id="5" name="Rounded Rectangle 4"/>
          <p:cNvSpPr/>
          <p:nvPr/>
        </p:nvSpPr>
        <p:spPr>
          <a:xfrm>
            <a:off x="3276600" y="1258888"/>
            <a:ext cx="2547938" cy="1655762"/>
          </a:xfrm>
          <a:prstGeom prst="round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rgbClr val="002060"/>
                </a:solidFill>
                <a:cs typeface="Arial" panose="020B0604020202020204" pitchFamily="34" charset="0"/>
              </a:rPr>
              <a:t>Technicians have a vital role in supporting effective practical education</a:t>
            </a:r>
            <a:r>
              <a:rPr lang="en-GB" dirty="0">
                <a:solidFill>
                  <a:srgbClr val="000000"/>
                </a:solidFill>
                <a:cs typeface="Arial" panose="020B0604020202020204" pitchFamily="34" charset="0"/>
              </a:rPr>
              <a:t>.</a:t>
            </a:r>
          </a:p>
        </p:txBody>
      </p:sp>
      <p:sp>
        <p:nvSpPr>
          <p:cNvPr id="6" name="Rounded Rectangle 5"/>
          <p:cNvSpPr/>
          <p:nvPr/>
        </p:nvSpPr>
        <p:spPr>
          <a:xfrm>
            <a:off x="6088063" y="1258888"/>
            <a:ext cx="2568575" cy="1655762"/>
          </a:xfrm>
          <a:prstGeom prst="round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rgbClr val="002060"/>
                </a:solidFill>
                <a:cs typeface="Arial" panose="020B0604020202020204" pitchFamily="34" charset="0"/>
              </a:rPr>
              <a:t>It’s our job to help SLT understand practical lessons</a:t>
            </a:r>
            <a:r>
              <a:rPr lang="en-GB" dirty="0">
                <a:solidFill>
                  <a:srgbClr val="002060"/>
                </a:solidFill>
                <a:cs typeface="Arial" panose="020B0604020202020204" pitchFamily="34" charset="0"/>
              </a:rPr>
              <a:t>.</a:t>
            </a:r>
          </a:p>
        </p:txBody>
      </p:sp>
      <p:sp>
        <p:nvSpPr>
          <p:cNvPr id="8" name="Rounded Rectangle 7"/>
          <p:cNvSpPr/>
          <p:nvPr/>
        </p:nvSpPr>
        <p:spPr>
          <a:xfrm>
            <a:off x="2717800" y="3168650"/>
            <a:ext cx="3556000" cy="3313113"/>
          </a:xfrm>
          <a:prstGeom prst="round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Arial" panose="020B0604020202020204" pitchFamily="34" charset="0"/>
              <a:buChar char="•"/>
              <a:defRPr/>
            </a:pPr>
            <a:r>
              <a:rPr lang="en-GB" sz="2000" dirty="0">
                <a:solidFill>
                  <a:srgbClr val="002060"/>
                </a:solidFill>
                <a:cs typeface="Arial" panose="020B0604020202020204" pitchFamily="34" charset="0"/>
              </a:rPr>
              <a:t>Lack of technician</a:t>
            </a:r>
          </a:p>
          <a:p>
            <a:pPr marL="285750" indent="-285750">
              <a:buFont typeface="Arial" panose="020B0604020202020204" pitchFamily="34" charset="0"/>
              <a:buChar char="•"/>
              <a:defRPr/>
            </a:pPr>
            <a:r>
              <a:rPr lang="en-GB" sz="2000" dirty="0">
                <a:solidFill>
                  <a:srgbClr val="002060"/>
                </a:solidFill>
                <a:cs typeface="Arial" panose="020B0604020202020204" pitchFamily="34" charset="0"/>
              </a:rPr>
              <a:t>Large class sizes</a:t>
            </a:r>
          </a:p>
          <a:p>
            <a:pPr marL="285750" indent="-285750">
              <a:buFont typeface="Arial" panose="020B0604020202020204" pitchFamily="34" charset="0"/>
              <a:buChar char="•"/>
              <a:defRPr/>
            </a:pPr>
            <a:r>
              <a:rPr lang="en-GB" sz="2000" dirty="0">
                <a:solidFill>
                  <a:srgbClr val="002060"/>
                </a:solidFill>
                <a:cs typeface="Arial" panose="020B0604020202020204" pitchFamily="34" charset="0"/>
              </a:rPr>
              <a:t>Shorter lessons</a:t>
            </a:r>
          </a:p>
          <a:p>
            <a:pPr algn="ctr">
              <a:defRPr/>
            </a:pPr>
            <a:r>
              <a:rPr lang="en-GB" sz="4800" dirty="0">
                <a:solidFill>
                  <a:srgbClr val="002060"/>
                </a:solidFill>
                <a:cs typeface="Arial" panose="020B0604020202020204" pitchFamily="34" charset="0"/>
              </a:rPr>
              <a:t>=</a:t>
            </a:r>
          </a:p>
          <a:p>
            <a:pPr marL="285750" indent="-285750">
              <a:buFont typeface="Arial" panose="020B0604020202020204" pitchFamily="34" charset="0"/>
              <a:buChar char="•"/>
              <a:defRPr/>
            </a:pPr>
            <a:r>
              <a:rPr lang="en-GB" sz="2000" dirty="0">
                <a:solidFill>
                  <a:srgbClr val="002060"/>
                </a:solidFill>
                <a:cs typeface="Arial" panose="020B0604020202020204" pitchFamily="34" charset="0"/>
              </a:rPr>
              <a:t>Less time and energy to deal with individual pupil’s needs.</a:t>
            </a:r>
          </a:p>
          <a:p>
            <a:pPr marL="285750" indent="-285750">
              <a:buFont typeface="Arial" panose="020B0604020202020204" pitchFamily="34" charset="0"/>
              <a:buChar char="•"/>
              <a:defRPr/>
            </a:pPr>
            <a:r>
              <a:rPr lang="en-GB" sz="2000" dirty="0">
                <a:solidFill>
                  <a:srgbClr val="002060"/>
                </a:solidFill>
                <a:cs typeface="Arial" panose="020B0604020202020204" pitchFamily="34" charset="0"/>
              </a:rPr>
              <a:t>Affects academic attainment levels.</a:t>
            </a:r>
          </a:p>
        </p:txBody>
      </p:sp>
    </p:spTree>
    <p:extLst>
      <p:ext uri="{BB962C8B-B14F-4D97-AF65-F5344CB8AC3E}">
        <p14:creationId xmlns:p14="http://schemas.microsoft.com/office/powerpoint/2010/main" val="19893810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0" y="44450"/>
            <a:ext cx="8147050" cy="1143000"/>
          </a:xfrm>
        </p:spPr>
        <p:txBody>
          <a:bodyPr/>
          <a:lstStyle/>
          <a:p>
            <a:pPr>
              <a:defRPr/>
            </a:pPr>
            <a:r>
              <a:rPr lang="en-GB" dirty="0" smtClean="0"/>
              <a:t>Recommendations</a:t>
            </a:r>
            <a:endParaRPr lang="en-GB" dirty="0"/>
          </a:p>
        </p:txBody>
      </p:sp>
      <p:sp>
        <p:nvSpPr>
          <p:cNvPr id="7" name="Rounded Rectangle 6"/>
          <p:cNvSpPr/>
          <p:nvPr/>
        </p:nvSpPr>
        <p:spPr>
          <a:xfrm>
            <a:off x="1042988" y="1243013"/>
            <a:ext cx="6553200" cy="657225"/>
          </a:xfrm>
          <a:prstGeom prst="round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rgbClr val="002060"/>
                </a:solidFill>
                <a:cs typeface="Arial" panose="020B0604020202020204" pitchFamily="34" charset="0"/>
              </a:rPr>
              <a:t>Carry out a quick survey – other food teachers, other subject areas.</a:t>
            </a:r>
          </a:p>
        </p:txBody>
      </p:sp>
      <p:sp>
        <p:nvSpPr>
          <p:cNvPr id="8" name="Rounded Rectangle 7"/>
          <p:cNvSpPr/>
          <p:nvPr/>
        </p:nvSpPr>
        <p:spPr>
          <a:xfrm>
            <a:off x="1042988" y="2205038"/>
            <a:ext cx="6642100" cy="657225"/>
          </a:xfrm>
          <a:prstGeom prst="round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rgbClr val="002060"/>
                </a:solidFill>
                <a:cs typeface="Arial" panose="020B0604020202020204" pitchFamily="34" charset="0"/>
              </a:rPr>
              <a:t>Actively promote the academic benefits of employing a food specialist technician to head teachers.</a:t>
            </a:r>
          </a:p>
        </p:txBody>
      </p:sp>
      <p:sp>
        <p:nvSpPr>
          <p:cNvPr id="9" name="Rounded Rectangle 8"/>
          <p:cNvSpPr/>
          <p:nvPr/>
        </p:nvSpPr>
        <p:spPr>
          <a:xfrm>
            <a:off x="1042988" y="3257550"/>
            <a:ext cx="6642100" cy="658813"/>
          </a:xfrm>
          <a:prstGeom prst="round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rgbClr val="002060"/>
                </a:solidFill>
                <a:cs typeface="Arial" panose="020B0604020202020204" pitchFamily="34" charset="0"/>
              </a:rPr>
              <a:t>Produce guidance to head teachers on the effective use of a technician. </a:t>
            </a:r>
          </a:p>
        </p:txBody>
      </p:sp>
      <p:sp>
        <p:nvSpPr>
          <p:cNvPr id="10" name="Rounded Rectangle 9"/>
          <p:cNvSpPr/>
          <p:nvPr/>
        </p:nvSpPr>
        <p:spPr>
          <a:xfrm>
            <a:off x="1042988" y="4238625"/>
            <a:ext cx="6642100" cy="658813"/>
          </a:xfrm>
          <a:prstGeom prst="round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rgbClr val="002060"/>
                </a:solidFill>
                <a:cs typeface="Arial" panose="020B0604020202020204" pitchFamily="34" charset="0"/>
              </a:rPr>
              <a:t>Teachers able to make better use of their time, improving academic attainment.</a:t>
            </a:r>
          </a:p>
        </p:txBody>
      </p:sp>
      <p:sp>
        <p:nvSpPr>
          <p:cNvPr id="11" name="Rounded Rectangle 10"/>
          <p:cNvSpPr/>
          <p:nvPr/>
        </p:nvSpPr>
        <p:spPr>
          <a:xfrm>
            <a:off x="1042988" y="5221288"/>
            <a:ext cx="6642100" cy="657225"/>
          </a:xfrm>
          <a:prstGeom prst="round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rgbClr val="002060"/>
                </a:solidFill>
                <a:cs typeface="Arial" panose="020B0604020202020204" pitchFamily="34" charset="0"/>
              </a:rPr>
              <a:t>Provide subject specific training and support</a:t>
            </a:r>
            <a:r>
              <a:rPr lang="en-GB" sz="2000" dirty="0">
                <a:solidFill>
                  <a:srgbClr val="000000"/>
                </a:solidFill>
                <a:cs typeface="Arial" panose="020B0604020202020204" pitchFamily="34" charset="0"/>
              </a:rPr>
              <a:t>.</a:t>
            </a:r>
          </a:p>
        </p:txBody>
      </p:sp>
    </p:spTree>
    <p:extLst>
      <p:ext uri="{BB962C8B-B14F-4D97-AF65-F5344CB8AC3E}">
        <p14:creationId xmlns:p14="http://schemas.microsoft.com/office/powerpoint/2010/main" val="262256152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74638"/>
            <a:ext cx="8147050" cy="1143000"/>
          </a:xfrm>
        </p:spPr>
        <p:txBody>
          <a:bodyPr>
            <a:normAutofit fontScale="90000"/>
          </a:bodyPr>
          <a:lstStyle/>
          <a:p>
            <a:pPr>
              <a:defRPr/>
            </a:pPr>
            <a:r>
              <a:rPr lang="en-GB" dirty="0"/>
              <a:t>What access do you have to technician support?</a:t>
            </a:r>
          </a:p>
        </p:txBody>
      </p:sp>
      <p:pic>
        <p:nvPicPr>
          <p:cNvPr id="931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700213"/>
            <a:ext cx="7345362"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Box 2"/>
          <p:cNvSpPr txBox="1">
            <a:spLocks noChangeArrowheads="1"/>
          </p:cNvSpPr>
          <p:nvPr/>
        </p:nvSpPr>
        <p:spPr bwMode="auto">
          <a:xfrm>
            <a:off x="4356100" y="5589588"/>
            <a:ext cx="3546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3200">
                <a:solidFill>
                  <a:srgbClr val="604A7B"/>
                </a:solidFill>
                <a:latin typeface="Arial" panose="020B0604020202020204" pitchFamily="34" charset="0"/>
              </a:defRPr>
            </a:lvl1pPr>
            <a:lvl2pPr marL="742950" indent="-285750">
              <a:spcBef>
                <a:spcPct val="20000"/>
              </a:spcBef>
              <a:buFont typeface="Arial" panose="020B0604020202020204" pitchFamily="34" charset="0"/>
              <a:buChar char="–"/>
              <a:defRPr sz="2800">
                <a:solidFill>
                  <a:srgbClr val="604A7B"/>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rgbClr val="604A7B"/>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rgbClr val="604A7B"/>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rgbClr val="604A7B"/>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9pPr>
          </a:lstStyle>
          <a:p>
            <a:pPr>
              <a:spcBef>
                <a:spcPct val="0"/>
              </a:spcBef>
              <a:buFontTx/>
              <a:buNone/>
            </a:pPr>
            <a:r>
              <a:rPr lang="en-GB" altLang="en-US" sz="1400">
                <a:solidFill>
                  <a:srgbClr val="6C0633"/>
                </a:solidFill>
              </a:rPr>
              <a:t>Survey of Lead Practitioners (March 2008)</a:t>
            </a:r>
          </a:p>
        </p:txBody>
      </p:sp>
    </p:spTree>
    <p:extLst>
      <p:ext uri="{BB962C8B-B14F-4D97-AF65-F5344CB8AC3E}">
        <p14:creationId xmlns:p14="http://schemas.microsoft.com/office/powerpoint/2010/main" val="414677707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74638"/>
            <a:ext cx="8147050" cy="1641475"/>
          </a:xfrm>
        </p:spPr>
        <p:txBody>
          <a:bodyPr>
            <a:normAutofit fontScale="90000"/>
          </a:bodyPr>
          <a:lstStyle/>
          <a:p>
            <a:pPr>
              <a:defRPr/>
            </a:pPr>
            <a:r>
              <a:rPr lang="en-GB" sz="2800" b="1" dirty="0" smtClean="0"/>
              <a:t/>
            </a:r>
            <a:br>
              <a:rPr lang="en-GB" sz="2800" b="1" dirty="0" smtClean="0"/>
            </a:br>
            <a:r>
              <a:rPr lang="en-GB" sz="3600" b="1" dirty="0" smtClean="0"/>
              <a:t>Making your case to the SLT </a:t>
            </a:r>
            <a:br>
              <a:rPr lang="en-GB" sz="3600" b="1" dirty="0" smtClean="0"/>
            </a:br>
            <a:r>
              <a:rPr lang="en-GB" sz="3600" b="1" dirty="0" smtClean="0"/>
              <a:t>use OFSTED</a:t>
            </a:r>
            <a:r>
              <a:rPr lang="en-GB" dirty="0"/>
              <a:t/>
            </a:r>
            <a:br>
              <a:rPr lang="en-GB" dirty="0"/>
            </a:br>
            <a:endParaRPr lang="en-GB" dirty="0"/>
          </a:p>
        </p:txBody>
      </p:sp>
      <p:sp>
        <p:nvSpPr>
          <p:cNvPr id="3" name="Content Placeholder 2"/>
          <p:cNvSpPr>
            <a:spLocks noGrp="1"/>
          </p:cNvSpPr>
          <p:nvPr>
            <p:ph idx="1"/>
          </p:nvPr>
        </p:nvSpPr>
        <p:spPr>
          <a:xfrm>
            <a:off x="611188" y="1628775"/>
            <a:ext cx="8229600" cy="3671888"/>
          </a:xfrm>
        </p:spPr>
        <p:txBody>
          <a:bodyPr/>
          <a:lstStyle/>
          <a:p>
            <a:pPr>
              <a:defRPr/>
            </a:pPr>
            <a:r>
              <a:rPr lang="en-GB" sz="1800" dirty="0" smtClean="0"/>
              <a:t>“……. </a:t>
            </a:r>
            <a:r>
              <a:rPr lang="en-GB" sz="1800" b="1" dirty="0"/>
              <a:t>Teachers, </a:t>
            </a:r>
            <a:r>
              <a:rPr lang="en-GB" sz="1800" b="1" u="sng" dirty="0"/>
              <a:t>and, increasingly, technicians</a:t>
            </a:r>
            <a:r>
              <a:rPr lang="en-GB" sz="1800" b="1" dirty="0"/>
              <a:t> </a:t>
            </a:r>
            <a:r>
              <a:rPr lang="en-GB" sz="1800" dirty="0"/>
              <a:t>and learning mentors, gave careful guidance on coursework, individual coaching and, frequently, significant opportunities for students to strengthen their achievements through after-school activities.”</a:t>
            </a:r>
          </a:p>
          <a:p>
            <a:pPr marL="0" indent="0">
              <a:buFont typeface="+mj-lt"/>
              <a:buNone/>
              <a:defRPr/>
            </a:pPr>
            <a:r>
              <a:rPr lang="en-GB" sz="1800" dirty="0"/>
              <a:t> </a:t>
            </a:r>
          </a:p>
          <a:p>
            <a:pPr>
              <a:buFont typeface="+mj-lt"/>
              <a:buAutoNum type="arabicPeriod" startAt="2"/>
              <a:defRPr/>
            </a:pPr>
            <a:r>
              <a:rPr lang="en-GB" sz="1800" dirty="0" smtClean="0"/>
              <a:t>“In </a:t>
            </a:r>
            <a:r>
              <a:rPr lang="en-GB" sz="1800" dirty="0"/>
              <a:t>Key Stage 4 the school ran a very popular </a:t>
            </a:r>
            <a:r>
              <a:rPr lang="en-GB" sz="1800" dirty="0" smtClean="0"/>
              <a:t>……course </a:t>
            </a:r>
            <a:r>
              <a:rPr lang="en-GB" sz="1800" dirty="0"/>
              <a:t>in hospitality ……. This initiative was highly  </a:t>
            </a:r>
            <a:r>
              <a:rPr lang="en-GB" sz="1800" dirty="0" smtClean="0"/>
              <a:t>successful </a:t>
            </a:r>
            <a:r>
              <a:rPr lang="en-GB" sz="1800" dirty="0"/>
              <a:t>because there </a:t>
            </a:r>
            <a:r>
              <a:rPr lang="en-GB" sz="1800" dirty="0" smtClean="0"/>
              <a:t>was:…….          </a:t>
            </a:r>
            <a:r>
              <a:rPr lang="en-GB" sz="1800" b="1" dirty="0" smtClean="0"/>
              <a:t>a </a:t>
            </a:r>
            <a:r>
              <a:rPr lang="en-GB" sz="1800" b="1" dirty="0"/>
              <a:t>good level of </a:t>
            </a:r>
            <a:r>
              <a:rPr lang="en-GB" sz="1800" b="1" u="sng" dirty="0"/>
              <a:t>support from a </a:t>
            </a:r>
            <a:r>
              <a:rPr lang="en-GB" sz="1800" b="1" u="sng" dirty="0" smtClean="0"/>
              <a:t>technician.”</a:t>
            </a:r>
          </a:p>
          <a:p>
            <a:pPr lvl="1">
              <a:buFont typeface="+mj-lt"/>
              <a:buAutoNum type="alphaLcParenR"/>
              <a:defRPr/>
            </a:pPr>
            <a:endParaRPr lang="en-GB" sz="1800" u="sng" dirty="0"/>
          </a:p>
          <a:p>
            <a:pPr marL="457200" lvl="1" indent="0">
              <a:buFont typeface="Arial" panose="020B0604020202020204" pitchFamily="34" charset="0"/>
              <a:buNone/>
              <a:defRPr/>
            </a:pPr>
            <a:r>
              <a:rPr lang="en-GB" sz="2000" b="1" dirty="0"/>
              <a:t>OFSTED  Education for a Technologically Advanced Nation </a:t>
            </a:r>
            <a:endParaRPr lang="en-GB" sz="2000" b="1" dirty="0" smtClean="0"/>
          </a:p>
          <a:p>
            <a:pPr marL="457200" lvl="1" indent="0">
              <a:buFont typeface="Arial" panose="020B0604020202020204" pitchFamily="34" charset="0"/>
              <a:buNone/>
              <a:defRPr/>
            </a:pPr>
            <a:r>
              <a:rPr lang="en-GB" sz="2000" b="1" dirty="0" smtClean="0"/>
              <a:t>Design </a:t>
            </a:r>
            <a:r>
              <a:rPr lang="en-GB" sz="2000" b="1" dirty="0"/>
              <a:t>and technology in schools 2004–07</a:t>
            </a:r>
          </a:p>
          <a:p>
            <a:pPr>
              <a:buFont typeface="+mj-lt"/>
              <a:buAutoNum type="alphaLcParenR"/>
              <a:defRPr/>
            </a:pPr>
            <a:endParaRPr lang="en-GB" dirty="0"/>
          </a:p>
        </p:txBody>
      </p:sp>
      <p:pic>
        <p:nvPicPr>
          <p:cNvPr id="94212" name="Picture 2" descr="Ofsted_LOGO_BLK_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188" y="565150"/>
            <a:ext cx="91122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18906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44450"/>
            <a:ext cx="8147050" cy="1143000"/>
          </a:xfrm>
        </p:spPr>
        <p:txBody>
          <a:bodyPr/>
          <a:lstStyle/>
          <a:p>
            <a:pPr>
              <a:defRPr/>
            </a:pPr>
            <a:r>
              <a:rPr lang="en-GB" dirty="0"/>
              <a:t>The need for technicians</a:t>
            </a:r>
          </a:p>
        </p:txBody>
      </p:sp>
      <p:sp>
        <p:nvSpPr>
          <p:cNvPr id="3" name="Content Placeholder 2"/>
          <p:cNvSpPr>
            <a:spLocks noGrp="1"/>
          </p:cNvSpPr>
          <p:nvPr>
            <p:ph idx="1"/>
          </p:nvPr>
        </p:nvSpPr>
        <p:spPr>
          <a:xfrm>
            <a:off x="663575" y="1125538"/>
            <a:ext cx="8229600" cy="1943100"/>
          </a:xfrm>
        </p:spPr>
        <p:txBody>
          <a:bodyPr/>
          <a:lstStyle/>
          <a:p>
            <a:pPr marL="0" indent="0">
              <a:buFont typeface="Arial" panose="020B0604020202020204" pitchFamily="34" charset="0"/>
              <a:buNone/>
              <a:defRPr/>
            </a:pPr>
            <a:r>
              <a:rPr lang="en-GB" dirty="0"/>
              <a:t>There is clear evidence that the appropriate deployment of technical support significantly improves the quality of education in design and </a:t>
            </a:r>
            <a:r>
              <a:rPr lang="en-GB" dirty="0" smtClean="0"/>
              <a:t>technology.</a:t>
            </a:r>
            <a:endParaRPr lang="en-GB" sz="2400" dirty="0"/>
          </a:p>
        </p:txBody>
      </p:sp>
      <p:sp>
        <p:nvSpPr>
          <p:cNvPr id="95236" name="TextBox 3"/>
          <p:cNvSpPr txBox="1">
            <a:spLocks noChangeArrowheads="1"/>
          </p:cNvSpPr>
          <p:nvPr/>
        </p:nvSpPr>
        <p:spPr bwMode="auto">
          <a:xfrm>
            <a:off x="611188" y="3068638"/>
            <a:ext cx="7416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rgbClr val="604A7B"/>
                </a:solidFill>
                <a:latin typeface="Arial" panose="020B0604020202020204" pitchFamily="34" charset="0"/>
              </a:defRPr>
            </a:lvl1pPr>
            <a:lvl2pPr marL="742950" indent="-285750">
              <a:spcBef>
                <a:spcPct val="20000"/>
              </a:spcBef>
              <a:buFont typeface="Arial" panose="020B0604020202020204" pitchFamily="34" charset="0"/>
              <a:buChar char="–"/>
              <a:defRPr sz="2800">
                <a:solidFill>
                  <a:srgbClr val="604A7B"/>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rgbClr val="604A7B"/>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rgbClr val="604A7B"/>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rgbClr val="604A7B"/>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9pPr>
          </a:lstStyle>
          <a:p>
            <a:pPr>
              <a:spcBef>
                <a:spcPct val="0"/>
              </a:spcBef>
              <a:buFontTx/>
              <a:buNone/>
            </a:pPr>
            <a:r>
              <a:rPr lang="en-GB" altLang="en-US" sz="2800"/>
              <a:t>Technicians not only contribute to the health and safety, economy and efficiency of the</a:t>
            </a:r>
          </a:p>
          <a:p>
            <a:pPr>
              <a:spcBef>
                <a:spcPct val="0"/>
              </a:spcBef>
              <a:buFontTx/>
              <a:buNone/>
            </a:pPr>
            <a:r>
              <a:rPr lang="en-GB" altLang="en-US" sz="2800"/>
              <a:t>department, but they also enable teachers to offer varied and stimulating food lessons.</a:t>
            </a:r>
          </a:p>
        </p:txBody>
      </p:sp>
      <p:pic>
        <p:nvPicPr>
          <p:cNvPr id="19474" name="Picture 18" descr="C:\Users\Jenny\Downloads\P10908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4978593"/>
            <a:ext cx="2826072" cy="1879407"/>
          </a:xfrm>
          <a:prstGeom prst="rect">
            <a:avLst/>
          </a:prstGeom>
          <a:ln>
            <a:noFill/>
          </a:ln>
          <a:effectLst>
            <a:softEdge rad="112500"/>
          </a:effectLst>
          <a:extLst/>
        </p:spPr>
      </p:pic>
    </p:spTree>
    <p:extLst>
      <p:ext uri="{BB962C8B-B14F-4D97-AF65-F5344CB8AC3E}">
        <p14:creationId xmlns:p14="http://schemas.microsoft.com/office/powerpoint/2010/main" val="172672484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74638"/>
            <a:ext cx="8147050" cy="1143000"/>
          </a:xfrm>
        </p:spPr>
        <p:txBody>
          <a:bodyPr/>
          <a:lstStyle/>
          <a:p>
            <a:pPr>
              <a:defRPr/>
            </a:pPr>
            <a:r>
              <a:rPr lang="en-GB" sz="3200" dirty="0" smtClean="0"/>
              <a:t>What can a technician do to support Teaching and Learning</a:t>
            </a:r>
            <a:r>
              <a:rPr lang="en-GB" sz="3600" dirty="0" smtClean="0"/>
              <a:t>?</a:t>
            </a:r>
            <a:endParaRPr lang="en-GB" sz="3200" dirty="0"/>
          </a:p>
        </p:txBody>
      </p:sp>
      <p:sp>
        <p:nvSpPr>
          <p:cNvPr id="5" name="Rounded Rectangle 4"/>
          <p:cNvSpPr/>
          <p:nvPr/>
        </p:nvSpPr>
        <p:spPr>
          <a:xfrm>
            <a:off x="1331913" y="4027488"/>
            <a:ext cx="2503487" cy="1657350"/>
          </a:xfrm>
          <a:prstGeom prst="round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rgbClr val="002060"/>
                </a:solidFill>
              </a:rPr>
              <a:t>Prepare and maintain equipment and teaching areas  for practical activities.</a:t>
            </a:r>
          </a:p>
        </p:txBody>
      </p:sp>
      <p:sp>
        <p:nvSpPr>
          <p:cNvPr id="7" name="Rounded Rectangle 6"/>
          <p:cNvSpPr/>
          <p:nvPr/>
        </p:nvSpPr>
        <p:spPr>
          <a:xfrm>
            <a:off x="4284663" y="3933825"/>
            <a:ext cx="3311525" cy="1843088"/>
          </a:xfrm>
          <a:prstGeom prst="round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rgbClr val="002060"/>
                </a:solidFill>
              </a:rPr>
              <a:t>Carry out administrative and other functions to help run the department.</a:t>
            </a:r>
          </a:p>
        </p:txBody>
      </p:sp>
      <p:sp>
        <p:nvSpPr>
          <p:cNvPr id="8" name="Rounded Rectangle 7"/>
          <p:cNvSpPr/>
          <p:nvPr/>
        </p:nvSpPr>
        <p:spPr>
          <a:xfrm>
            <a:off x="1116013" y="1676400"/>
            <a:ext cx="2503487" cy="1838325"/>
          </a:xfrm>
          <a:prstGeom prst="round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rgbClr val="002060"/>
                </a:solidFill>
              </a:rPr>
              <a:t>Help pupils to get the most of out learning experiences</a:t>
            </a:r>
            <a:r>
              <a:rPr lang="en-GB" sz="2000" dirty="0">
                <a:solidFill>
                  <a:srgbClr val="000000"/>
                </a:solidFill>
              </a:rPr>
              <a:t>.</a:t>
            </a:r>
          </a:p>
        </p:txBody>
      </p:sp>
      <p:sp>
        <p:nvSpPr>
          <p:cNvPr id="9" name="Rounded Rectangle 8"/>
          <p:cNvSpPr/>
          <p:nvPr/>
        </p:nvSpPr>
        <p:spPr>
          <a:xfrm>
            <a:off x="4613275" y="1676400"/>
            <a:ext cx="2767013" cy="1838325"/>
          </a:xfrm>
          <a:prstGeom prst="round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rgbClr val="002060"/>
                </a:solidFill>
              </a:rPr>
              <a:t>Support teachers in practical classes</a:t>
            </a:r>
            <a:r>
              <a:rPr lang="en-GB" sz="2000" dirty="0">
                <a:solidFill>
                  <a:srgbClr val="000000"/>
                </a:solidFill>
              </a:rPr>
              <a:t>.</a:t>
            </a:r>
          </a:p>
        </p:txBody>
      </p:sp>
    </p:spTree>
    <p:extLst>
      <p:ext uri="{BB962C8B-B14F-4D97-AF65-F5344CB8AC3E}">
        <p14:creationId xmlns:p14="http://schemas.microsoft.com/office/powerpoint/2010/main" val="133537991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25" y="274638"/>
            <a:ext cx="8147050" cy="1143000"/>
          </a:xfrm>
        </p:spPr>
        <p:txBody>
          <a:bodyPr/>
          <a:lstStyle/>
          <a:p>
            <a:pPr>
              <a:defRPr/>
            </a:pPr>
            <a:r>
              <a:rPr lang="en-GB" sz="3200" dirty="0"/>
              <a:t>What can a technician do to support Teaching and Learning</a:t>
            </a:r>
            <a:r>
              <a:rPr lang="en-GB" sz="3600" dirty="0"/>
              <a:t>? </a:t>
            </a:r>
            <a:r>
              <a:rPr lang="en-GB" sz="3200" dirty="0"/>
              <a:t>Who Knows?</a:t>
            </a:r>
          </a:p>
        </p:txBody>
      </p:sp>
      <p:sp>
        <p:nvSpPr>
          <p:cNvPr id="10" name="Rounded Rectangle 9"/>
          <p:cNvSpPr/>
          <p:nvPr/>
        </p:nvSpPr>
        <p:spPr>
          <a:xfrm>
            <a:off x="827088" y="1798638"/>
            <a:ext cx="3240087" cy="1538287"/>
          </a:xfrm>
          <a:prstGeom prst="round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rgbClr val="002060"/>
                </a:solidFill>
              </a:rPr>
              <a:t>Ensuring a safe environment, addressing health and safety.</a:t>
            </a:r>
          </a:p>
        </p:txBody>
      </p:sp>
      <p:sp>
        <p:nvSpPr>
          <p:cNvPr id="99332" name="TextBox 2"/>
          <p:cNvSpPr txBox="1">
            <a:spLocks noChangeArrowheads="1"/>
          </p:cNvSpPr>
          <p:nvPr/>
        </p:nvSpPr>
        <p:spPr bwMode="auto">
          <a:xfrm>
            <a:off x="1763713" y="3716338"/>
            <a:ext cx="554513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rgbClr val="604A7B"/>
                </a:solidFill>
                <a:latin typeface="Arial" panose="020B0604020202020204" pitchFamily="34" charset="0"/>
              </a:defRPr>
            </a:lvl1pPr>
            <a:lvl2pPr marL="742950" indent="-285750">
              <a:spcBef>
                <a:spcPct val="20000"/>
              </a:spcBef>
              <a:buFont typeface="Arial" panose="020B0604020202020204" pitchFamily="34" charset="0"/>
              <a:buChar char="–"/>
              <a:defRPr sz="2800">
                <a:solidFill>
                  <a:srgbClr val="604A7B"/>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rgbClr val="604A7B"/>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rgbClr val="604A7B"/>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rgbClr val="604A7B"/>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9pPr>
          </a:lstStyle>
          <a:p>
            <a:pPr algn="ctr">
              <a:spcBef>
                <a:spcPct val="0"/>
              </a:spcBef>
              <a:buFontTx/>
              <a:buNone/>
            </a:pPr>
            <a:r>
              <a:rPr lang="en-GB" altLang="en-US" sz="2400" i="1"/>
              <a:t>“Pupils’ learning experiences are</a:t>
            </a:r>
          </a:p>
          <a:p>
            <a:pPr algn="ctr">
              <a:spcBef>
                <a:spcPct val="0"/>
              </a:spcBef>
              <a:buFontTx/>
              <a:buNone/>
            </a:pPr>
            <a:r>
              <a:rPr lang="en-GB" altLang="en-US" sz="2400" i="1"/>
              <a:t>influenced not just by the teacher but also by the environment in which the subjects are taught.”</a:t>
            </a:r>
          </a:p>
          <a:p>
            <a:pPr algn="ctr">
              <a:spcBef>
                <a:spcPct val="0"/>
              </a:spcBef>
              <a:buFontTx/>
              <a:buNone/>
            </a:pPr>
            <a:endParaRPr lang="en-GB" altLang="en-US" sz="2400" i="1"/>
          </a:p>
          <a:p>
            <a:pPr algn="r">
              <a:spcBef>
                <a:spcPct val="0"/>
              </a:spcBef>
              <a:buFontTx/>
              <a:buNone/>
            </a:pPr>
            <a:r>
              <a:rPr lang="en-GB" altLang="en-US" sz="900" i="1"/>
              <a:t>Set for success, </a:t>
            </a:r>
            <a:r>
              <a:rPr lang="en-GB" altLang="en-US" sz="900"/>
              <a:t>The supply of people with science, technology, engineering and mathematics skills, Sir Gareth Roberts, April 2002.</a:t>
            </a:r>
          </a:p>
        </p:txBody>
      </p:sp>
      <p:sp>
        <p:nvSpPr>
          <p:cNvPr id="11" name="Rounded Rectangle 10"/>
          <p:cNvSpPr/>
          <p:nvPr/>
        </p:nvSpPr>
        <p:spPr>
          <a:xfrm>
            <a:off x="4787900" y="1814513"/>
            <a:ext cx="3244850" cy="1528762"/>
          </a:xfrm>
          <a:prstGeom prst="round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rgbClr val="002060"/>
                </a:solidFill>
              </a:rPr>
              <a:t>Maintaining equipment and teaching areas.</a:t>
            </a:r>
          </a:p>
        </p:txBody>
      </p:sp>
    </p:spTree>
    <p:extLst>
      <p:ext uri="{BB962C8B-B14F-4D97-AF65-F5344CB8AC3E}">
        <p14:creationId xmlns:p14="http://schemas.microsoft.com/office/powerpoint/2010/main" val="146782471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750" y="115888"/>
            <a:ext cx="8147050" cy="1143000"/>
          </a:xfrm>
        </p:spPr>
        <p:txBody>
          <a:bodyPr/>
          <a:lstStyle/>
          <a:p>
            <a:pPr>
              <a:defRPr/>
            </a:pPr>
            <a:r>
              <a:rPr lang="en-GB" sz="3200" dirty="0" smtClean="0"/>
              <a:t>How can Teaching and Learning be enhanced with a technician?</a:t>
            </a:r>
            <a:endParaRPr lang="en-GB" sz="3200" dirty="0"/>
          </a:p>
        </p:txBody>
      </p:sp>
      <p:sp>
        <p:nvSpPr>
          <p:cNvPr id="3" name="Content Placeholder 2"/>
          <p:cNvSpPr>
            <a:spLocks noGrp="1"/>
          </p:cNvSpPr>
          <p:nvPr>
            <p:ph idx="1"/>
          </p:nvPr>
        </p:nvSpPr>
        <p:spPr>
          <a:xfrm>
            <a:off x="879475" y="1290638"/>
            <a:ext cx="8229600" cy="828675"/>
          </a:xfrm>
        </p:spPr>
        <p:txBody>
          <a:bodyPr/>
          <a:lstStyle/>
          <a:p>
            <a:pPr marL="0" indent="0">
              <a:buFont typeface="Arial" panose="020B0604020202020204" pitchFamily="34" charset="0"/>
              <a:buNone/>
              <a:defRPr/>
            </a:pPr>
            <a:r>
              <a:rPr lang="en-GB" sz="2400" dirty="0" smtClean="0"/>
              <a:t>There is clear evidence that appropriate technical support significantly improves the quality of education.</a:t>
            </a:r>
          </a:p>
          <a:p>
            <a:pPr marL="0" indent="0">
              <a:buFont typeface="Arial" panose="020B0604020202020204" pitchFamily="34" charset="0"/>
              <a:buNone/>
              <a:defRPr/>
            </a:pPr>
            <a:endParaRPr lang="en-GB" sz="2400" dirty="0"/>
          </a:p>
        </p:txBody>
      </p:sp>
      <p:sp>
        <p:nvSpPr>
          <p:cNvPr id="4" name="Rounded Rectangle 3"/>
          <p:cNvSpPr/>
          <p:nvPr/>
        </p:nvSpPr>
        <p:spPr>
          <a:xfrm>
            <a:off x="971550" y="3495675"/>
            <a:ext cx="7324725" cy="533400"/>
          </a:xfrm>
          <a:prstGeom prst="round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rgbClr val="002060"/>
                </a:solidFill>
              </a:rPr>
              <a:t>Tasks are performed by appropriately skilled staff.</a:t>
            </a:r>
          </a:p>
        </p:txBody>
      </p:sp>
      <p:sp>
        <p:nvSpPr>
          <p:cNvPr id="6" name="Rounded Rectangle 5"/>
          <p:cNvSpPr/>
          <p:nvPr/>
        </p:nvSpPr>
        <p:spPr>
          <a:xfrm>
            <a:off x="973138" y="2894013"/>
            <a:ext cx="7345362" cy="487362"/>
          </a:xfrm>
          <a:prstGeom prst="round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rgbClr val="002060"/>
                </a:solidFill>
              </a:rPr>
              <a:t>Providing a safer and better organised working environment.</a:t>
            </a:r>
          </a:p>
        </p:txBody>
      </p:sp>
      <p:sp>
        <p:nvSpPr>
          <p:cNvPr id="7" name="Rounded Rectangle 6"/>
          <p:cNvSpPr/>
          <p:nvPr/>
        </p:nvSpPr>
        <p:spPr>
          <a:xfrm>
            <a:off x="973138" y="2266950"/>
            <a:ext cx="7345362" cy="515938"/>
          </a:xfrm>
          <a:prstGeom prst="round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rgbClr val="002060"/>
                </a:solidFill>
              </a:rPr>
              <a:t>More efficient use of time improving pupils’ performance.</a:t>
            </a:r>
          </a:p>
        </p:txBody>
      </p:sp>
      <p:sp>
        <p:nvSpPr>
          <p:cNvPr id="8" name="Rounded Rectangle 7"/>
          <p:cNvSpPr/>
          <p:nvPr/>
        </p:nvSpPr>
        <p:spPr>
          <a:xfrm>
            <a:off x="973138" y="4121150"/>
            <a:ext cx="7345362" cy="555625"/>
          </a:xfrm>
          <a:prstGeom prst="round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rgbClr val="002060"/>
                </a:solidFill>
              </a:rPr>
              <a:t>Better managed project work by pupils.</a:t>
            </a:r>
          </a:p>
        </p:txBody>
      </p:sp>
      <p:sp>
        <p:nvSpPr>
          <p:cNvPr id="9" name="Rounded Rectangle 8"/>
          <p:cNvSpPr/>
          <p:nvPr/>
        </p:nvSpPr>
        <p:spPr>
          <a:xfrm>
            <a:off x="973138" y="4767263"/>
            <a:ext cx="7345362" cy="555625"/>
          </a:xfrm>
          <a:prstGeom prst="round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rgbClr val="002060"/>
                </a:solidFill>
              </a:rPr>
              <a:t>Better quality display of pupil’s work.</a:t>
            </a:r>
          </a:p>
        </p:txBody>
      </p:sp>
      <p:sp>
        <p:nvSpPr>
          <p:cNvPr id="10" name="Rounded Rectangle 9"/>
          <p:cNvSpPr/>
          <p:nvPr/>
        </p:nvSpPr>
        <p:spPr>
          <a:xfrm>
            <a:off x="1765300" y="5394325"/>
            <a:ext cx="5688013" cy="555625"/>
          </a:xfrm>
          <a:prstGeom prst="round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rgbClr val="002060"/>
                </a:solidFill>
              </a:rPr>
              <a:t>Supporting pupils with specific needs.</a:t>
            </a:r>
          </a:p>
        </p:txBody>
      </p:sp>
    </p:spTree>
    <p:extLst>
      <p:ext uri="{BB962C8B-B14F-4D97-AF65-F5344CB8AC3E}">
        <p14:creationId xmlns:p14="http://schemas.microsoft.com/office/powerpoint/2010/main" val="22686614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79400" y="212725"/>
            <a:ext cx="8685213" cy="839788"/>
          </a:xfrm>
        </p:spPr>
        <p:txBody>
          <a:bodyPr>
            <a:normAutofit fontScale="90000"/>
          </a:bodyPr>
          <a:lstStyle/>
          <a:p>
            <a:pPr>
              <a:defRPr/>
            </a:pPr>
            <a:r>
              <a:rPr lang="en-GB" sz="4000" dirty="0"/>
              <a:t>Calculating the number of </a:t>
            </a:r>
            <a:r>
              <a:rPr lang="en-GB" sz="4000" dirty="0" smtClean="0"/>
              <a:t>technician hours required.</a:t>
            </a:r>
            <a:endParaRPr lang="en-GB" sz="4000" dirty="0"/>
          </a:p>
        </p:txBody>
      </p:sp>
      <p:sp>
        <p:nvSpPr>
          <p:cNvPr id="5" name="Content Placeholder 2"/>
          <p:cNvSpPr>
            <a:spLocks noGrp="1"/>
          </p:cNvSpPr>
          <p:nvPr>
            <p:ph idx="1"/>
          </p:nvPr>
        </p:nvSpPr>
        <p:spPr>
          <a:xfrm>
            <a:off x="269875" y="1304925"/>
            <a:ext cx="8686800" cy="611188"/>
          </a:xfrm>
        </p:spPr>
        <p:txBody>
          <a:bodyPr/>
          <a:lstStyle/>
          <a:p>
            <a:pPr marL="0" indent="0">
              <a:buFont typeface="Arial" panose="020B0604020202020204" pitchFamily="34" charset="0"/>
              <a:buNone/>
              <a:defRPr/>
            </a:pPr>
            <a:r>
              <a:rPr lang="en-GB" sz="2200" b="1" dirty="0" smtClean="0"/>
              <a:t>Based on the number of teaching periods in Food Technology</a:t>
            </a:r>
          </a:p>
          <a:p>
            <a:pPr marL="0" indent="0">
              <a:buFont typeface="Arial" panose="020B0604020202020204" pitchFamily="34" charset="0"/>
              <a:buNone/>
              <a:defRPr/>
            </a:pPr>
            <a:endParaRPr lang="en-GB" sz="2400" b="1" dirty="0" smtClean="0"/>
          </a:p>
        </p:txBody>
      </p:sp>
      <p:sp>
        <p:nvSpPr>
          <p:cNvPr id="6" name="Rounded Rectangle 5"/>
          <p:cNvSpPr/>
          <p:nvPr/>
        </p:nvSpPr>
        <p:spPr>
          <a:xfrm>
            <a:off x="278690" y="2010544"/>
            <a:ext cx="6336704" cy="914400"/>
          </a:xfrm>
          <a:prstGeom prst="roundRect">
            <a:avLst/>
          </a:prstGeom>
          <a:solidFill>
            <a:schemeClr val="accent4">
              <a:lumMod val="60000"/>
              <a:lumOff val="40000"/>
            </a:schemeClr>
          </a:solidFill>
          <a:ln>
            <a:solidFill>
              <a:schemeClr val="accent4">
                <a:lumMod val="5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rgbClr val="7030A0"/>
                </a:solidFill>
              </a:rPr>
              <a:t>Number of FT teaching hours x 0.6</a:t>
            </a:r>
          </a:p>
          <a:p>
            <a:pPr algn="ctr">
              <a:defRPr/>
            </a:pPr>
            <a:r>
              <a:rPr lang="en-GB" sz="2400" dirty="0">
                <a:solidFill>
                  <a:srgbClr val="7030A0"/>
                </a:solidFill>
              </a:rPr>
              <a:t>= Number of Technician hours</a:t>
            </a:r>
            <a:endParaRPr lang="en-GB" sz="2400" b="1" dirty="0">
              <a:solidFill>
                <a:srgbClr val="7030A0"/>
              </a:solidFill>
            </a:endParaRPr>
          </a:p>
        </p:txBody>
      </p:sp>
      <p:sp>
        <p:nvSpPr>
          <p:cNvPr id="2" name="TextBox 1"/>
          <p:cNvSpPr txBox="1"/>
          <p:nvPr/>
        </p:nvSpPr>
        <p:spPr>
          <a:xfrm>
            <a:off x="1220788" y="4513263"/>
            <a:ext cx="7273925" cy="1600200"/>
          </a:xfrm>
          <a:prstGeom prst="rect">
            <a:avLst/>
          </a:prstGeom>
          <a:noFill/>
        </p:spPr>
        <p:txBody>
          <a:bodyPr>
            <a:spAutoFit/>
          </a:bodyPr>
          <a:lstStyle/>
          <a:p>
            <a:pPr>
              <a:defRPr/>
            </a:pPr>
            <a:r>
              <a:rPr lang="en-GB" sz="1400" b="1" dirty="0">
                <a:solidFill>
                  <a:srgbClr val="8064A2">
                    <a:lumMod val="75000"/>
                  </a:srgbClr>
                </a:solidFill>
              </a:rPr>
              <a:t>The 0.6 is the service factor and it will change depending on a number of factors, such as an increase in class size, complexity of the activity, etc.</a:t>
            </a:r>
          </a:p>
          <a:p>
            <a:pPr marL="285750" indent="-285750">
              <a:buFont typeface="Arial" panose="020B0604020202020204" pitchFamily="34" charset="0"/>
              <a:buChar char="•"/>
              <a:defRPr/>
            </a:pPr>
            <a:r>
              <a:rPr lang="en-GB" sz="1400" b="1" dirty="0">
                <a:solidFill>
                  <a:srgbClr val="8064A2">
                    <a:lumMod val="75000"/>
                  </a:srgbClr>
                </a:solidFill>
              </a:rPr>
              <a:t>pupils’ approach to individual and group activities;</a:t>
            </a:r>
          </a:p>
          <a:p>
            <a:pPr marL="285750" indent="-285750">
              <a:buFont typeface="Arial" panose="020B0604020202020204" pitchFamily="34" charset="0"/>
              <a:buChar char="•"/>
              <a:defRPr/>
            </a:pPr>
            <a:r>
              <a:rPr lang="en-GB" sz="1400" b="1" dirty="0">
                <a:solidFill>
                  <a:srgbClr val="8064A2">
                    <a:lumMod val="75000"/>
                  </a:srgbClr>
                </a:solidFill>
              </a:rPr>
              <a:t>need to meet the National Curriculum requirements;</a:t>
            </a:r>
          </a:p>
          <a:p>
            <a:pPr marL="285750" indent="-285750">
              <a:buFont typeface="Arial" panose="020B0604020202020204" pitchFamily="34" charset="0"/>
              <a:buChar char="•"/>
              <a:defRPr/>
            </a:pPr>
            <a:r>
              <a:rPr lang="en-GB" sz="1400" b="1" dirty="0">
                <a:solidFill>
                  <a:srgbClr val="8064A2">
                    <a:lumMod val="75000"/>
                  </a:srgbClr>
                </a:solidFill>
              </a:rPr>
              <a:t>health and safety policy requirements;</a:t>
            </a:r>
          </a:p>
          <a:p>
            <a:pPr marL="285750" indent="-285750">
              <a:buFont typeface="Arial" panose="020B0604020202020204" pitchFamily="34" charset="0"/>
              <a:buChar char="•"/>
              <a:defRPr/>
            </a:pPr>
            <a:r>
              <a:rPr lang="en-GB" sz="1400" b="1" dirty="0">
                <a:solidFill>
                  <a:srgbClr val="8064A2">
                    <a:lumMod val="75000"/>
                  </a:srgbClr>
                </a:solidFill>
              </a:rPr>
              <a:t>the approach to assessment of pupils’’ performance;</a:t>
            </a:r>
          </a:p>
          <a:p>
            <a:pPr marL="285750" indent="-285750">
              <a:buFont typeface="Arial" panose="020B0604020202020204" pitchFamily="34" charset="0"/>
              <a:buChar char="•"/>
              <a:defRPr/>
            </a:pPr>
            <a:r>
              <a:rPr lang="en-GB" sz="1400" b="1" dirty="0">
                <a:solidFill>
                  <a:srgbClr val="8064A2">
                    <a:lumMod val="75000"/>
                  </a:srgbClr>
                </a:solidFill>
              </a:rPr>
              <a:t>resources available within Food Technology.</a:t>
            </a:r>
          </a:p>
        </p:txBody>
      </p:sp>
      <p:sp>
        <p:nvSpPr>
          <p:cNvPr id="7" name="Rounded Rectangle 6"/>
          <p:cNvSpPr/>
          <p:nvPr/>
        </p:nvSpPr>
        <p:spPr>
          <a:xfrm>
            <a:off x="2411760" y="3206293"/>
            <a:ext cx="6336704" cy="914400"/>
          </a:xfrm>
          <a:prstGeom prst="roundRect">
            <a:avLst/>
          </a:prstGeom>
          <a:solidFill>
            <a:schemeClr val="accent4">
              <a:lumMod val="60000"/>
              <a:lumOff val="40000"/>
            </a:schemeClr>
          </a:solidFill>
          <a:ln>
            <a:solidFill>
              <a:schemeClr val="accent4">
                <a:lumMod val="5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rgbClr val="7030A0"/>
                </a:solidFill>
              </a:rPr>
              <a:t>Number of FT teaching hours (84) x 0.6</a:t>
            </a:r>
          </a:p>
          <a:p>
            <a:pPr algn="ctr">
              <a:defRPr/>
            </a:pPr>
            <a:r>
              <a:rPr lang="en-GB" sz="2400" dirty="0">
                <a:solidFill>
                  <a:srgbClr val="7030A0"/>
                </a:solidFill>
              </a:rPr>
              <a:t>= (50.4) Technician hours</a:t>
            </a:r>
            <a:endParaRPr lang="en-GB" sz="2400" b="1" dirty="0">
              <a:solidFill>
                <a:srgbClr val="7030A0"/>
              </a:solidFill>
            </a:endParaRPr>
          </a:p>
        </p:txBody>
      </p:sp>
      <p:sp>
        <p:nvSpPr>
          <p:cNvPr id="8" name="Rounded Rectangle 7"/>
          <p:cNvSpPr/>
          <p:nvPr/>
        </p:nvSpPr>
        <p:spPr>
          <a:xfrm rot="20934671">
            <a:off x="368935" y="3605557"/>
            <a:ext cx="1728192" cy="639932"/>
          </a:xfrm>
          <a:prstGeom prst="roundRect">
            <a:avLst>
              <a:gd name="adj" fmla="val 39940"/>
            </a:avLst>
          </a:prstGeom>
          <a:solidFill>
            <a:schemeClr val="accent4">
              <a:lumMod val="60000"/>
              <a:lumOff val="40000"/>
            </a:schemeClr>
          </a:solidFill>
          <a:ln>
            <a:solidFill>
              <a:schemeClr val="accent4">
                <a:lumMod val="5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rgbClr val="7030A0"/>
                </a:solidFill>
              </a:rPr>
              <a:t>Example</a:t>
            </a:r>
            <a:endParaRPr lang="en-GB" sz="2400" b="1" dirty="0">
              <a:solidFill>
                <a:srgbClr val="7030A0"/>
              </a:solidFill>
            </a:endParaRPr>
          </a:p>
        </p:txBody>
      </p:sp>
    </p:spTree>
    <p:extLst>
      <p:ext uri="{BB962C8B-B14F-4D97-AF65-F5344CB8AC3E}">
        <p14:creationId xmlns:p14="http://schemas.microsoft.com/office/powerpoint/2010/main" val="298674275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30200" y="188913"/>
            <a:ext cx="2657475" cy="1143000"/>
          </a:xfrm>
        </p:spPr>
        <p:txBody>
          <a:bodyPr/>
          <a:lstStyle/>
          <a:p>
            <a:pPr>
              <a:defRPr/>
            </a:pPr>
            <a:r>
              <a:rPr lang="en-GB" dirty="0" smtClean="0"/>
              <a:t>Success</a:t>
            </a:r>
            <a:endParaRPr lang="en-GB" dirty="0"/>
          </a:p>
        </p:txBody>
      </p:sp>
      <p:sp>
        <p:nvSpPr>
          <p:cNvPr id="104451" name="TextBox 3"/>
          <p:cNvSpPr txBox="1">
            <a:spLocks noChangeArrowheads="1"/>
          </p:cNvSpPr>
          <p:nvPr/>
        </p:nvSpPr>
        <p:spPr bwMode="auto">
          <a:xfrm rot="393740">
            <a:off x="3349625" y="733425"/>
            <a:ext cx="50403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rgbClr val="604A7B"/>
                </a:solidFill>
                <a:latin typeface="Arial" panose="020B0604020202020204" pitchFamily="34" charset="0"/>
              </a:defRPr>
            </a:lvl1pPr>
            <a:lvl2pPr marL="742950" indent="-285750">
              <a:spcBef>
                <a:spcPct val="20000"/>
              </a:spcBef>
              <a:buFont typeface="Arial" panose="020B0604020202020204" pitchFamily="34" charset="0"/>
              <a:buChar char="–"/>
              <a:defRPr sz="2800">
                <a:solidFill>
                  <a:srgbClr val="604A7B"/>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rgbClr val="604A7B"/>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rgbClr val="604A7B"/>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rgbClr val="604A7B"/>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9pPr>
          </a:lstStyle>
          <a:p>
            <a:pPr>
              <a:spcBef>
                <a:spcPct val="0"/>
              </a:spcBef>
              <a:buFontTx/>
              <a:buNone/>
            </a:pPr>
            <a:r>
              <a:rPr lang="en-GB" altLang="en-US" sz="2800"/>
              <a:t>“It was a struggle and led to arguments initially but the food safety case had them seeing sense quickly.”</a:t>
            </a:r>
          </a:p>
        </p:txBody>
      </p:sp>
      <p:sp>
        <p:nvSpPr>
          <p:cNvPr id="104452" name="Rectangle 4"/>
          <p:cNvSpPr>
            <a:spLocks noChangeArrowheads="1"/>
          </p:cNvSpPr>
          <p:nvPr/>
        </p:nvSpPr>
        <p:spPr bwMode="auto">
          <a:xfrm>
            <a:off x="969963" y="2781300"/>
            <a:ext cx="8139112"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rgbClr val="604A7B"/>
                </a:solidFill>
                <a:latin typeface="Arial" panose="020B0604020202020204" pitchFamily="34" charset="0"/>
              </a:defRPr>
            </a:lvl1pPr>
            <a:lvl2pPr marL="742950" indent="-285750">
              <a:spcBef>
                <a:spcPct val="20000"/>
              </a:spcBef>
              <a:buFont typeface="Arial" panose="020B0604020202020204" pitchFamily="34" charset="0"/>
              <a:buChar char="–"/>
              <a:defRPr sz="2800">
                <a:solidFill>
                  <a:srgbClr val="604A7B"/>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rgbClr val="604A7B"/>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rgbClr val="604A7B"/>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rgbClr val="604A7B"/>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9pPr>
          </a:lstStyle>
          <a:p>
            <a:pPr>
              <a:spcBef>
                <a:spcPct val="0"/>
              </a:spcBef>
              <a:buFontTx/>
              <a:buNone/>
            </a:pPr>
            <a:r>
              <a:rPr lang="en-GB" altLang="en-US" sz="2800">
                <a:ea typeface="Calibri" panose="020F0502020204030204" pitchFamily="34" charset="0"/>
                <a:cs typeface="Calibri" panose="020F0502020204030204" pitchFamily="34" charset="0"/>
              </a:rPr>
              <a:t>“The main point I used was food safety and pupil safety. Unlike other subject preparation for our subject must be immediate. Technology technicians can prepare timber/ plastics etc. weeks in advance but our food must be portioned as close to the lesson as possible.”</a:t>
            </a:r>
            <a:endParaRPr lang="en-GB" altLang="en-US" sz="280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9779" y="5311054"/>
            <a:ext cx="2286000" cy="1371600"/>
          </a:xfrm>
          <a:prstGeom prst="rect">
            <a:avLst/>
          </a:prstGeom>
          <a:effectLst>
            <a:softEdge rad="63500"/>
          </a:effectLst>
        </p:spPr>
      </p:pic>
    </p:spTree>
    <p:extLst>
      <p:ext uri="{BB962C8B-B14F-4D97-AF65-F5344CB8AC3E}">
        <p14:creationId xmlns:p14="http://schemas.microsoft.com/office/powerpoint/2010/main" val="4460043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33960" y="355483"/>
            <a:ext cx="4901961" cy="707886"/>
          </a:xfrm>
          <a:prstGeom prst="rect">
            <a:avLst/>
          </a:prstGeom>
          <a:noFill/>
        </p:spPr>
        <p:txBody>
          <a:bodyPr wrap="square" rtlCol="0">
            <a:spAutoFit/>
          </a:bodyPr>
          <a:lstStyle/>
          <a:p>
            <a:pPr algn="ctr"/>
            <a:r>
              <a:rPr lang="en-US" sz="4000" b="1" spc="210" dirty="0" smtClean="0">
                <a:ln>
                  <a:solidFill>
                    <a:srgbClr val="FF0000"/>
                  </a:solidFill>
                </a:ln>
                <a:latin typeface="Century Gothic"/>
                <a:cs typeface="Century Gothic"/>
              </a:rPr>
              <a:t>Food Technology</a:t>
            </a:r>
            <a:endParaRPr lang="en-US" sz="4000" b="1" spc="210" dirty="0">
              <a:ln>
                <a:solidFill>
                  <a:srgbClr val="FF0000"/>
                </a:solidFill>
              </a:ln>
              <a:latin typeface="Century Gothic"/>
              <a:cs typeface="Century Gothic"/>
            </a:endParaRPr>
          </a:p>
        </p:txBody>
      </p:sp>
      <p:pic>
        <p:nvPicPr>
          <p:cNvPr id="30" name="Picture 29"/>
          <p:cNvPicPr>
            <a:picLocks noChangeAspect="1"/>
          </p:cNvPicPr>
          <p:nvPr/>
        </p:nvPicPr>
        <p:blipFill>
          <a:blip r:embed="rId3"/>
          <a:stretch>
            <a:fillRect/>
          </a:stretch>
        </p:blipFill>
        <p:spPr>
          <a:xfrm>
            <a:off x="7049650" y="2926527"/>
            <a:ext cx="2087884" cy="3037990"/>
          </a:xfrm>
          <a:prstGeom prst="rect">
            <a:avLst/>
          </a:prstGeom>
        </p:spPr>
      </p:pic>
      <p:sp>
        <p:nvSpPr>
          <p:cNvPr id="4" name="Isosceles Triangle 3"/>
          <p:cNvSpPr/>
          <p:nvPr/>
        </p:nvSpPr>
        <p:spPr>
          <a:xfrm>
            <a:off x="1500979" y="190170"/>
            <a:ext cx="7572601" cy="6309564"/>
          </a:xfrm>
          <a:prstGeom prst="triangle">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rapezoid 5"/>
          <p:cNvSpPr/>
          <p:nvPr/>
        </p:nvSpPr>
        <p:spPr>
          <a:xfrm>
            <a:off x="1500978" y="5779805"/>
            <a:ext cx="7572601" cy="719929"/>
          </a:xfrm>
          <a:prstGeom prst="trapezoid">
            <a:avLst>
              <a:gd name="adj" fmla="val 5801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33961" y="5779805"/>
            <a:ext cx="1697892" cy="369332"/>
          </a:xfrm>
          <a:prstGeom prst="rect">
            <a:avLst/>
          </a:prstGeom>
          <a:noFill/>
        </p:spPr>
        <p:txBody>
          <a:bodyPr wrap="square" rtlCol="0">
            <a:spAutoFit/>
          </a:bodyPr>
          <a:lstStyle/>
          <a:p>
            <a:pPr algn="ctr"/>
            <a:r>
              <a:rPr lang="en-US" b="1" dirty="0" smtClean="0">
                <a:ln w="3175">
                  <a:solidFill>
                    <a:schemeClr val="tx1"/>
                  </a:solidFill>
                </a:ln>
                <a:solidFill>
                  <a:srgbClr val="FF0000"/>
                </a:solidFill>
                <a:latin typeface="Century Gothic" panose="020B0502020202020204" pitchFamily="34" charset="0"/>
                <a:cs typeface="Impact"/>
              </a:rPr>
              <a:t>Physiological</a:t>
            </a:r>
            <a:endParaRPr lang="en-US" b="1" dirty="0">
              <a:ln w="3175">
                <a:solidFill>
                  <a:schemeClr val="tx1"/>
                </a:solidFill>
              </a:ln>
              <a:solidFill>
                <a:srgbClr val="FF0000"/>
              </a:solidFill>
              <a:latin typeface="Century Gothic" panose="020B0502020202020204" pitchFamily="34" charset="0"/>
              <a:cs typeface="Impact"/>
            </a:endParaRPr>
          </a:p>
        </p:txBody>
      </p:sp>
      <p:sp>
        <p:nvSpPr>
          <p:cNvPr id="9" name="Trapezoid 8"/>
          <p:cNvSpPr/>
          <p:nvPr/>
        </p:nvSpPr>
        <p:spPr>
          <a:xfrm>
            <a:off x="1928847" y="5032708"/>
            <a:ext cx="6710071" cy="719929"/>
          </a:xfrm>
          <a:prstGeom prst="trapezoid">
            <a:avLst>
              <a:gd name="adj" fmla="val 60848"/>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676842" y="5021500"/>
            <a:ext cx="1464104" cy="400110"/>
          </a:xfrm>
          <a:prstGeom prst="rect">
            <a:avLst/>
          </a:prstGeom>
          <a:noFill/>
        </p:spPr>
        <p:txBody>
          <a:bodyPr wrap="square" rtlCol="0">
            <a:spAutoFit/>
          </a:bodyPr>
          <a:lstStyle/>
          <a:p>
            <a:pPr algn="ctr"/>
            <a:r>
              <a:rPr lang="en-US" sz="2000" b="1" spc="100" dirty="0" smtClean="0">
                <a:ln w="3175">
                  <a:solidFill>
                    <a:schemeClr val="tx1"/>
                  </a:solidFill>
                </a:ln>
                <a:solidFill>
                  <a:srgbClr val="FF6600"/>
                </a:solidFill>
                <a:latin typeface="Century Gothic" panose="020B0502020202020204" pitchFamily="34" charset="0"/>
                <a:cs typeface="Impact"/>
              </a:rPr>
              <a:t>Safety</a:t>
            </a:r>
            <a:endParaRPr lang="en-US" sz="2000" b="1" spc="100" dirty="0">
              <a:ln w="3175">
                <a:solidFill>
                  <a:schemeClr val="tx1"/>
                </a:solidFill>
              </a:ln>
              <a:solidFill>
                <a:srgbClr val="FF6600"/>
              </a:solidFill>
              <a:latin typeface="Century Gothic" panose="020B0502020202020204" pitchFamily="34" charset="0"/>
              <a:cs typeface="Impact"/>
            </a:endParaRPr>
          </a:p>
        </p:txBody>
      </p:sp>
      <p:sp>
        <p:nvSpPr>
          <p:cNvPr id="12" name="TextBox 11"/>
          <p:cNvSpPr txBox="1"/>
          <p:nvPr/>
        </p:nvSpPr>
        <p:spPr>
          <a:xfrm>
            <a:off x="870857" y="4288594"/>
            <a:ext cx="1701713" cy="400110"/>
          </a:xfrm>
          <a:prstGeom prst="rect">
            <a:avLst/>
          </a:prstGeom>
          <a:noFill/>
        </p:spPr>
        <p:txBody>
          <a:bodyPr wrap="square" rtlCol="0">
            <a:spAutoFit/>
          </a:bodyPr>
          <a:lstStyle/>
          <a:p>
            <a:r>
              <a:rPr lang="en-US" sz="2000" b="1" spc="100" dirty="0" smtClean="0">
                <a:ln w="3175">
                  <a:solidFill>
                    <a:schemeClr val="tx1"/>
                  </a:solidFill>
                </a:ln>
                <a:solidFill>
                  <a:srgbClr val="FFFF00"/>
                </a:solidFill>
                <a:latin typeface="Century Gothic" panose="020B0502020202020204" pitchFamily="34" charset="0"/>
                <a:cs typeface="Impact"/>
              </a:rPr>
              <a:t>Belonging</a:t>
            </a:r>
            <a:endParaRPr lang="en-US" sz="2000" b="1" spc="100" dirty="0">
              <a:ln w="3175">
                <a:solidFill>
                  <a:schemeClr val="tx1"/>
                </a:solidFill>
              </a:ln>
              <a:solidFill>
                <a:srgbClr val="FFFF00"/>
              </a:solidFill>
              <a:latin typeface="Century Gothic" panose="020B0502020202020204" pitchFamily="34" charset="0"/>
              <a:cs typeface="Impact"/>
            </a:endParaRPr>
          </a:p>
        </p:txBody>
      </p:sp>
      <p:sp>
        <p:nvSpPr>
          <p:cNvPr id="13" name="Trapezoid 12"/>
          <p:cNvSpPr/>
          <p:nvPr/>
        </p:nvSpPr>
        <p:spPr>
          <a:xfrm>
            <a:off x="2404217" y="4288594"/>
            <a:ext cx="5759250" cy="719929"/>
          </a:xfrm>
          <a:prstGeom prst="trapezoid">
            <a:avLst>
              <a:gd name="adj" fmla="val 6084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1840518" y="3509319"/>
            <a:ext cx="1464104" cy="400110"/>
          </a:xfrm>
          <a:prstGeom prst="rect">
            <a:avLst/>
          </a:prstGeom>
          <a:noFill/>
        </p:spPr>
        <p:txBody>
          <a:bodyPr wrap="square" rtlCol="0">
            <a:spAutoFit/>
          </a:bodyPr>
          <a:lstStyle/>
          <a:p>
            <a:r>
              <a:rPr lang="en-US" sz="2000" b="1" spc="100" dirty="0" smtClean="0">
                <a:ln w="3175">
                  <a:solidFill>
                    <a:schemeClr val="tx1"/>
                  </a:solidFill>
                </a:ln>
                <a:solidFill>
                  <a:srgbClr val="3366FF"/>
                </a:solidFill>
                <a:latin typeface="Century Gothic" panose="020B0502020202020204" pitchFamily="34" charset="0"/>
                <a:cs typeface="Impact"/>
              </a:rPr>
              <a:t>Esteem</a:t>
            </a:r>
            <a:endParaRPr lang="en-US" sz="2000" b="1" spc="100" dirty="0">
              <a:ln w="3175">
                <a:solidFill>
                  <a:schemeClr val="tx1"/>
                </a:solidFill>
              </a:ln>
              <a:solidFill>
                <a:srgbClr val="3366FF"/>
              </a:solidFill>
              <a:latin typeface="Century Gothic" panose="020B0502020202020204" pitchFamily="34" charset="0"/>
              <a:cs typeface="Impact"/>
            </a:endParaRPr>
          </a:p>
        </p:txBody>
      </p:sp>
      <p:sp>
        <p:nvSpPr>
          <p:cNvPr id="16" name="Trapezoid 15"/>
          <p:cNvSpPr/>
          <p:nvPr/>
        </p:nvSpPr>
        <p:spPr>
          <a:xfrm>
            <a:off x="2866205" y="3537688"/>
            <a:ext cx="4849019" cy="719929"/>
          </a:xfrm>
          <a:prstGeom prst="trapezoid">
            <a:avLst>
              <a:gd name="adj" fmla="val 60848"/>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66FF"/>
              </a:solidFill>
            </a:endParaRPr>
          </a:p>
        </p:txBody>
      </p:sp>
      <p:sp>
        <p:nvSpPr>
          <p:cNvPr id="17" name="TextBox 16"/>
          <p:cNvSpPr txBox="1"/>
          <p:nvPr/>
        </p:nvSpPr>
        <p:spPr>
          <a:xfrm>
            <a:off x="870856" y="2779989"/>
            <a:ext cx="2644975" cy="400110"/>
          </a:xfrm>
          <a:prstGeom prst="rect">
            <a:avLst/>
          </a:prstGeom>
          <a:noFill/>
        </p:spPr>
        <p:txBody>
          <a:bodyPr wrap="square" rtlCol="0">
            <a:spAutoFit/>
          </a:bodyPr>
          <a:lstStyle/>
          <a:p>
            <a:pPr algn="ctr"/>
            <a:r>
              <a:rPr lang="en-US" sz="2000" b="1" spc="100" dirty="0" smtClean="0">
                <a:ln w="3175">
                  <a:solidFill>
                    <a:schemeClr val="tx1"/>
                  </a:solidFill>
                </a:ln>
                <a:latin typeface="Century Gothic" panose="020B0502020202020204" pitchFamily="34" charset="0"/>
                <a:cs typeface="Impact"/>
              </a:rPr>
              <a:t>Self-actualisation</a:t>
            </a:r>
            <a:endParaRPr lang="en-US" sz="2000" b="1" spc="100" dirty="0">
              <a:ln w="3175">
                <a:solidFill>
                  <a:schemeClr val="tx1"/>
                </a:solidFill>
              </a:ln>
              <a:latin typeface="Century Gothic" panose="020B0502020202020204" pitchFamily="34" charset="0"/>
              <a:cs typeface="Impact"/>
            </a:endParaRPr>
          </a:p>
        </p:txBody>
      </p:sp>
      <p:sp>
        <p:nvSpPr>
          <p:cNvPr id="18" name="Trapezoid 17"/>
          <p:cNvSpPr/>
          <p:nvPr/>
        </p:nvSpPr>
        <p:spPr>
          <a:xfrm>
            <a:off x="3314278" y="2779989"/>
            <a:ext cx="3952701" cy="719929"/>
          </a:xfrm>
          <a:prstGeom prst="trapezoid">
            <a:avLst>
              <a:gd name="adj" fmla="val 60848"/>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B3A2C7"/>
              </a:solidFill>
            </a:endParaRPr>
          </a:p>
        </p:txBody>
      </p:sp>
      <p:sp>
        <p:nvSpPr>
          <p:cNvPr id="23" name="Rectangle 22"/>
          <p:cNvSpPr/>
          <p:nvPr/>
        </p:nvSpPr>
        <p:spPr>
          <a:xfrm>
            <a:off x="127106" y="51142"/>
            <a:ext cx="4602003" cy="477054"/>
          </a:xfrm>
          <a:prstGeom prst="rect">
            <a:avLst/>
          </a:prstGeom>
        </p:spPr>
        <p:txBody>
          <a:bodyPr wrap="none">
            <a:spAutoFit/>
          </a:bodyPr>
          <a:lstStyle/>
          <a:p>
            <a:r>
              <a:rPr lang="en-US" sz="2500" b="1" dirty="0" smtClean="0">
                <a:solidFill>
                  <a:srgbClr val="FF0000"/>
                </a:solidFill>
                <a:latin typeface="Century Gothic"/>
                <a:cs typeface="Century Gothic"/>
              </a:rPr>
              <a:t>Maslow's Hierarchy of Needs</a:t>
            </a:r>
            <a:endParaRPr lang="en-US" sz="2500" b="1" dirty="0">
              <a:solidFill>
                <a:srgbClr val="FF0000"/>
              </a:solidFill>
              <a:latin typeface="Century Gothic"/>
              <a:cs typeface="Century Gothic"/>
            </a:endParaRPr>
          </a:p>
        </p:txBody>
      </p:sp>
      <p:sp>
        <p:nvSpPr>
          <p:cNvPr id="28" name="Rectangle 27"/>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29" name="Picture 28"/>
          <p:cNvPicPr>
            <a:picLocks noChangeAspect="1"/>
          </p:cNvPicPr>
          <p:nvPr/>
        </p:nvPicPr>
        <p:blipFill>
          <a:blip r:embed="rId4"/>
          <a:stretch>
            <a:fillRect/>
          </a:stretch>
        </p:blipFill>
        <p:spPr>
          <a:xfrm>
            <a:off x="8525872" y="60386"/>
            <a:ext cx="539202" cy="539202"/>
          </a:xfrm>
          <a:prstGeom prst="rect">
            <a:avLst/>
          </a:prstGeom>
        </p:spPr>
      </p:pic>
      <p:sp>
        <p:nvSpPr>
          <p:cNvPr id="2" name="Rectangle 1"/>
          <p:cNvSpPr/>
          <p:nvPr/>
        </p:nvSpPr>
        <p:spPr>
          <a:xfrm>
            <a:off x="1500979" y="6498430"/>
            <a:ext cx="6886610" cy="338554"/>
          </a:xfrm>
          <a:prstGeom prst="rect">
            <a:avLst/>
          </a:prstGeom>
        </p:spPr>
        <p:txBody>
          <a:bodyPr wrap="square">
            <a:spAutoFit/>
          </a:bodyPr>
          <a:lstStyle/>
          <a:p>
            <a:pPr>
              <a:defRPr/>
            </a:pPr>
            <a:r>
              <a:rPr lang="en-US" sz="800" dirty="0"/>
              <a:t>This presentation by @TeacherToolkit ( </a:t>
            </a:r>
            <a:r>
              <a:rPr lang="en-US" sz="800" dirty="0">
                <a:hlinkClick r:id="rId5"/>
              </a:rPr>
              <a:t>Ross Morrison McGill</a:t>
            </a:r>
            <a:r>
              <a:rPr lang="en-US" sz="800" dirty="0"/>
              <a:t> ) and is licensed under a </a:t>
            </a:r>
            <a:r>
              <a:rPr lang="en-US" sz="800" dirty="0">
                <a:hlinkClick r:id="rId6"/>
              </a:rPr>
              <a:t>Creative Commons Attribution-NonCommercial-NoDerivs 3.0 Unported License</a:t>
            </a:r>
            <a:r>
              <a:rPr lang="en-US" sz="800" dirty="0"/>
              <a:t>. Based on all work published at </a:t>
            </a:r>
            <a:r>
              <a:rPr lang="en-US" sz="800" dirty="0" smtClean="0">
                <a:hlinkClick r:id="rId7"/>
              </a:rPr>
              <a:t>www.teachertoolkit.me</a:t>
            </a:r>
            <a:r>
              <a:rPr lang="en-US" sz="800" dirty="0" smtClean="0"/>
              <a:t> @</a:t>
            </a:r>
            <a:r>
              <a:rPr lang="en-US" sz="800" dirty="0"/>
              <a:t>TeacherToolkit Limited.</a:t>
            </a:r>
          </a:p>
        </p:txBody>
      </p:sp>
      <p:pic>
        <p:nvPicPr>
          <p:cNvPr id="26" name="Picture 25"/>
          <p:cNvPicPr>
            <a:picLocks noChangeAspect="1"/>
          </p:cNvPicPr>
          <p:nvPr/>
        </p:nvPicPr>
        <p:blipFill>
          <a:blip r:embed="rId8"/>
          <a:stretch>
            <a:fillRect/>
          </a:stretch>
        </p:blipFill>
        <p:spPr>
          <a:xfrm rot="712489">
            <a:off x="6560596" y="879079"/>
            <a:ext cx="2232358" cy="1648224"/>
          </a:xfrm>
          <a:prstGeom prst="rect">
            <a:avLst/>
          </a:prstGeom>
        </p:spPr>
      </p:pic>
    </p:spTree>
    <p:extLst>
      <p:ext uri="{BB962C8B-B14F-4D97-AF65-F5344CB8AC3E}">
        <p14:creationId xmlns:p14="http://schemas.microsoft.com/office/powerpoint/2010/main" val="1166088681"/>
      </p:ext>
    </p:extLst>
  </p:cSld>
  <p:clrMapOvr>
    <a:masterClrMapping/>
  </p:clrMapOvr>
  <p:transition spd="slow">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39750" y="44450"/>
            <a:ext cx="8147050" cy="1143000"/>
          </a:xfrm>
        </p:spPr>
        <p:txBody>
          <a:bodyPr/>
          <a:lstStyle/>
          <a:p>
            <a:pPr>
              <a:defRPr/>
            </a:pPr>
            <a:r>
              <a:rPr lang="en-GB" dirty="0" smtClean="0"/>
              <a:t>Success</a:t>
            </a:r>
            <a:endParaRPr lang="en-GB" dirty="0"/>
          </a:p>
        </p:txBody>
      </p:sp>
      <p:sp>
        <p:nvSpPr>
          <p:cNvPr id="106499" name="Rectangle 4"/>
          <p:cNvSpPr>
            <a:spLocks noChangeArrowheads="1"/>
          </p:cNvSpPr>
          <p:nvPr/>
        </p:nvSpPr>
        <p:spPr bwMode="auto">
          <a:xfrm>
            <a:off x="382588" y="1052513"/>
            <a:ext cx="836612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rgbClr val="604A7B"/>
                </a:solidFill>
                <a:latin typeface="Arial" panose="020B0604020202020204" pitchFamily="34" charset="0"/>
              </a:defRPr>
            </a:lvl1pPr>
            <a:lvl2pPr marL="742950" indent="-285750">
              <a:spcBef>
                <a:spcPct val="20000"/>
              </a:spcBef>
              <a:buFont typeface="Arial" panose="020B0604020202020204" pitchFamily="34" charset="0"/>
              <a:buChar char="–"/>
              <a:defRPr sz="2800">
                <a:solidFill>
                  <a:srgbClr val="604A7B"/>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rgbClr val="604A7B"/>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rgbClr val="604A7B"/>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rgbClr val="604A7B"/>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9pPr>
          </a:lstStyle>
          <a:p>
            <a:pPr>
              <a:spcBef>
                <a:spcPct val="0"/>
              </a:spcBef>
              <a:buFontTx/>
              <a:buNone/>
            </a:pPr>
            <a:r>
              <a:rPr lang="en-GB" altLang="en-US" sz="2800"/>
              <a:t>“We trained ours up to an HLTA so she now does 2 roles but is paid to reflect her work. We had the problem that if a food teacher goes sick and the pupils have brought in their own food - we struggled to get a trained food teacher at short notice. This has been a massive asset to our department.”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9779" y="5513784"/>
            <a:ext cx="2286000" cy="1371600"/>
          </a:xfrm>
          <a:prstGeom prst="rect">
            <a:avLst/>
          </a:prstGeom>
          <a:effectLst>
            <a:softEdge rad="63500"/>
          </a:effectLst>
        </p:spPr>
      </p:pic>
      <p:sp>
        <p:nvSpPr>
          <p:cNvPr id="106501" name="TextBox 1"/>
          <p:cNvSpPr txBox="1">
            <a:spLocks noChangeArrowheads="1"/>
          </p:cNvSpPr>
          <p:nvPr/>
        </p:nvSpPr>
        <p:spPr bwMode="auto">
          <a:xfrm rot="440683">
            <a:off x="2695575" y="4187825"/>
            <a:ext cx="52133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rgbClr val="604A7B"/>
                </a:solidFill>
                <a:latin typeface="Arial" panose="020B0604020202020204" pitchFamily="34" charset="0"/>
              </a:defRPr>
            </a:lvl1pPr>
            <a:lvl2pPr marL="742950" indent="-285750">
              <a:spcBef>
                <a:spcPct val="20000"/>
              </a:spcBef>
              <a:buFont typeface="Arial" panose="020B0604020202020204" pitchFamily="34" charset="0"/>
              <a:buChar char="–"/>
              <a:defRPr sz="2800">
                <a:solidFill>
                  <a:srgbClr val="604A7B"/>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rgbClr val="604A7B"/>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rgbClr val="604A7B"/>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rgbClr val="604A7B"/>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604A7B"/>
                </a:solidFill>
                <a:latin typeface="Arial" panose="020B0604020202020204" pitchFamily="34" charset="0"/>
              </a:defRPr>
            </a:lvl9pPr>
          </a:lstStyle>
          <a:p>
            <a:pPr>
              <a:spcBef>
                <a:spcPct val="0"/>
              </a:spcBef>
              <a:buFontTx/>
              <a:buNone/>
            </a:pPr>
            <a:r>
              <a:rPr lang="en-GB" altLang="en-US" sz="2800"/>
              <a:t>“Ours gets paid unqualified teacher rates if leading the room. This seems reasonable.”</a:t>
            </a:r>
          </a:p>
        </p:txBody>
      </p:sp>
    </p:spTree>
    <p:extLst>
      <p:ext uri="{BB962C8B-B14F-4D97-AF65-F5344CB8AC3E}">
        <p14:creationId xmlns:p14="http://schemas.microsoft.com/office/powerpoint/2010/main" val="238748301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404813"/>
            <a:ext cx="9148763"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736666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971" y="599588"/>
            <a:ext cx="8542903" cy="833297"/>
          </a:xfrm>
        </p:spPr>
        <p:txBody>
          <a:bodyPr>
            <a:noAutofit/>
          </a:bodyPr>
          <a:lstStyle/>
          <a:p>
            <a:pPr algn="l"/>
            <a:r>
              <a:rPr lang="en-US" sz="10000" b="1" dirty="0" smtClean="0">
                <a:latin typeface="Century Gothic"/>
                <a:cs typeface="Century Gothic"/>
              </a:rPr>
              <a:t>Headteacher</a:t>
            </a:r>
            <a:endParaRPr lang="en-US" sz="10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4" name="Picture 3"/>
          <p:cNvPicPr>
            <a:picLocks noChangeAspect="1"/>
          </p:cNvPicPr>
          <p:nvPr/>
        </p:nvPicPr>
        <p:blipFill>
          <a:blip r:embed="rId4"/>
          <a:stretch>
            <a:fillRect/>
          </a:stretch>
        </p:blipFill>
        <p:spPr>
          <a:xfrm>
            <a:off x="2641600" y="1841500"/>
            <a:ext cx="3860800" cy="5016500"/>
          </a:xfrm>
          <a:prstGeom prst="rect">
            <a:avLst/>
          </a:prstGeom>
        </p:spPr>
      </p:pic>
    </p:spTree>
    <p:extLst>
      <p:ext uri="{BB962C8B-B14F-4D97-AF65-F5344CB8AC3E}">
        <p14:creationId xmlns:p14="http://schemas.microsoft.com/office/powerpoint/2010/main" val="2398966849"/>
      </p:ext>
    </p:extLst>
  </p:cSld>
  <p:clrMapOvr>
    <a:masterClrMapping/>
  </p:clrMapOvr>
  <p:transition spd="slow">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2231" y="580884"/>
            <a:ext cx="8542903" cy="833297"/>
          </a:xfrm>
        </p:spPr>
        <p:txBody>
          <a:bodyPr>
            <a:noAutofit/>
          </a:bodyPr>
          <a:lstStyle/>
          <a:p>
            <a:pPr algn="l"/>
            <a:r>
              <a:rPr lang="en-US" sz="5400" b="1" dirty="0" smtClean="0">
                <a:latin typeface="Century Gothic"/>
                <a:cs typeface="Century Gothic"/>
              </a:rPr>
              <a:t>Technician </a:t>
            </a:r>
            <a:br>
              <a:rPr lang="en-US" sz="5400" b="1" dirty="0" smtClean="0">
                <a:latin typeface="Century Gothic"/>
                <a:cs typeface="Century Gothic"/>
              </a:rPr>
            </a:br>
            <a:r>
              <a:rPr lang="en-US" sz="5400" b="1" dirty="0" smtClean="0">
                <a:latin typeface="Century Gothic"/>
                <a:cs typeface="Century Gothic"/>
              </a:rPr>
              <a:t>Reputation!</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3" name="Picture 2"/>
          <p:cNvPicPr>
            <a:picLocks noChangeAspect="1"/>
          </p:cNvPicPr>
          <p:nvPr/>
        </p:nvPicPr>
        <p:blipFill>
          <a:blip r:embed="rId4"/>
          <a:stretch>
            <a:fillRect/>
          </a:stretch>
        </p:blipFill>
        <p:spPr>
          <a:xfrm>
            <a:off x="0" y="4171950"/>
            <a:ext cx="4048125" cy="2686050"/>
          </a:xfrm>
          <a:prstGeom prst="rect">
            <a:avLst/>
          </a:prstGeom>
        </p:spPr>
      </p:pic>
      <p:sp>
        <p:nvSpPr>
          <p:cNvPr id="4" name="Rectangle 3"/>
          <p:cNvSpPr/>
          <p:nvPr/>
        </p:nvSpPr>
        <p:spPr>
          <a:xfrm>
            <a:off x="7188178" y="6536974"/>
            <a:ext cx="1923925" cy="246221"/>
          </a:xfrm>
          <a:prstGeom prst="rect">
            <a:avLst/>
          </a:prstGeom>
        </p:spPr>
        <p:txBody>
          <a:bodyPr wrap="none">
            <a:spAutoFit/>
          </a:bodyPr>
          <a:lstStyle/>
          <a:p>
            <a:r>
              <a:rPr lang="en-GB" sz="1000" dirty="0">
                <a:solidFill>
                  <a:srgbClr val="7D7D7D"/>
                </a:solidFill>
                <a:latin typeface="arial" panose="020B0604020202020204" pitchFamily="34" charset="0"/>
                <a:hlinkClick r:id="rId5"/>
              </a:rPr>
              <a:t>www.centrifugeleadership.com</a:t>
            </a:r>
            <a:endParaRPr lang="en-GB" sz="1000" dirty="0"/>
          </a:p>
        </p:txBody>
      </p:sp>
    </p:spTree>
    <p:extLst>
      <p:ext uri="{BB962C8B-B14F-4D97-AF65-F5344CB8AC3E}">
        <p14:creationId xmlns:p14="http://schemas.microsoft.com/office/powerpoint/2010/main" val="3606127334"/>
      </p:ext>
    </p:extLst>
  </p:cSld>
  <p:clrMapOvr>
    <a:masterClrMapping/>
  </p:clrMapOvr>
  <p:transition spd="slow">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8" y="17651"/>
            <a:ext cx="8892489" cy="833297"/>
          </a:xfrm>
        </p:spPr>
        <p:txBody>
          <a:bodyPr>
            <a:noAutofit/>
          </a:bodyPr>
          <a:lstStyle/>
          <a:p>
            <a:pPr algn="l"/>
            <a:r>
              <a:rPr lang="en-US" sz="4000" b="1" dirty="0" smtClean="0">
                <a:solidFill>
                  <a:srgbClr val="000000"/>
                </a:solidFill>
                <a:latin typeface="Century Gothic"/>
                <a:cs typeface="Century Gothic"/>
              </a:rPr>
              <a:t>1. What </a:t>
            </a:r>
            <a:r>
              <a:rPr lang="en-US" sz="4000" b="1" dirty="0" smtClean="0">
                <a:solidFill>
                  <a:srgbClr val="000000"/>
                </a:solidFill>
                <a:latin typeface="Century Gothic"/>
                <a:cs typeface="Century Gothic"/>
              </a:rPr>
              <a:t>is a Good </a:t>
            </a:r>
            <a:r>
              <a:rPr lang="en-US" sz="4000" b="1" dirty="0" smtClean="0">
                <a:solidFill>
                  <a:srgbClr val="000000"/>
                </a:solidFill>
                <a:latin typeface="Century Gothic"/>
                <a:cs typeface="Century Gothic"/>
              </a:rPr>
              <a:t>technician?</a:t>
            </a:r>
            <a:endParaRPr lang="en-US" sz="4000" b="1" dirty="0">
              <a:solidFill>
                <a:srgbClr val="000000"/>
              </a:solidFill>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4040632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347413"/>
            <a:ext cx="8872646" cy="833297"/>
          </a:xfrm>
        </p:spPr>
        <p:txBody>
          <a:bodyPr>
            <a:noAutofit/>
          </a:bodyPr>
          <a:lstStyle/>
          <a:p>
            <a:pPr algn="l"/>
            <a:r>
              <a:rPr lang="en-US" sz="4000" b="1" dirty="0" smtClean="0">
                <a:solidFill>
                  <a:srgbClr val="000000"/>
                </a:solidFill>
                <a:latin typeface="Century Gothic"/>
                <a:cs typeface="Century Gothic"/>
              </a:rPr>
              <a:t>1. What is a Good </a:t>
            </a:r>
            <a:r>
              <a:rPr lang="en-US" sz="4000" b="1" dirty="0" smtClean="0">
                <a:solidFill>
                  <a:srgbClr val="000000"/>
                </a:solidFill>
                <a:latin typeface="Century Gothic"/>
                <a:cs typeface="Century Gothic"/>
              </a:rPr>
              <a:t>technician?</a:t>
            </a:r>
            <a:r>
              <a:rPr lang="en-US" sz="4000" b="1" dirty="0" smtClean="0">
                <a:solidFill>
                  <a:srgbClr val="000000"/>
                </a:solidFill>
                <a:latin typeface="Century Gothic"/>
                <a:cs typeface="Century Gothic"/>
              </a:rPr>
              <a:t/>
            </a:r>
            <a:br>
              <a:rPr lang="en-US" sz="4000" b="1" dirty="0" smtClean="0">
                <a:solidFill>
                  <a:srgbClr val="000000"/>
                </a:solidFill>
                <a:latin typeface="Century Gothic"/>
                <a:cs typeface="Century Gothic"/>
              </a:rPr>
            </a:br>
            <a:r>
              <a:rPr lang="en-US" sz="4000" b="1" dirty="0" smtClean="0">
                <a:solidFill>
                  <a:srgbClr val="000000"/>
                </a:solidFill>
                <a:latin typeface="Century Gothic"/>
                <a:cs typeface="Century Gothic"/>
              </a:rPr>
              <a:t>2. </a:t>
            </a:r>
            <a:r>
              <a:rPr lang="en-US" sz="4000" b="1" dirty="0" smtClean="0">
                <a:solidFill>
                  <a:srgbClr val="FF0000"/>
                </a:solidFill>
                <a:latin typeface="Century Gothic"/>
                <a:cs typeface="Century Gothic"/>
              </a:rPr>
              <a:t>How do you know?</a:t>
            </a:r>
            <a:endParaRPr lang="en-US" sz="4000" b="1" dirty="0">
              <a:solidFill>
                <a:srgbClr val="FF0000"/>
              </a:solidFill>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4492311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8" y="674810"/>
            <a:ext cx="8842881" cy="833297"/>
          </a:xfrm>
        </p:spPr>
        <p:txBody>
          <a:bodyPr>
            <a:noAutofit/>
          </a:bodyPr>
          <a:lstStyle/>
          <a:p>
            <a:pPr algn="l"/>
            <a:r>
              <a:rPr lang="en-US" sz="4000" b="1" dirty="0" smtClean="0">
                <a:solidFill>
                  <a:srgbClr val="000000"/>
                </a:solidFill>
                <a:latin typeface="Century Gothic"/>
                <a:cs typeface="Century Gothic"/>
              </a:rPr>
              <a:t>1. What is a Good </a:t>
            </a:r>
            <a:r>
              <a:rPr lang="en-US" sz="4000" b="1" dirty="0" smtClean="0">
                <a:solidFill>
                  <a:srgbClr val="000000"/>
                </a:solidFill>
                <a:latin typeface="Century Gothic"/>
                <a:cs typeface="Century Gothic"/>
              </a:rPr>
              <a:t>technician?</a:t>
            </a:r>
            <a:r>
              <a:rPr lang="en-US" sz="4000" b="1" dirty="0" smtClean="0">
                <a:solidFill>
                  <a:srgbClr val="000000"/>
                </a:solidFill>
                <a:latin typeface="Century Gothic"/>
                <a:cs typeface="Century Gothic"/>
              </a:rPr>
              <a:t/>
            </a:r>
            <a:br>
              <a:rPr lang="en-US" sz="4000" b="1" dirty="0" smtClean="0">
                <a:solidFill>
                  <a:srgbClr val="000000"/>
                </a:solidFill>
                <a:latin typeface="Century Gothic"/>
                <a:cs typeface="Century Gothic"/>
              </a:rPr>
            </a:br>
            <a:r>
              <a:rPr lang="en-US" sz="4000" b="1" dirty="0" smtClean="0">
                <a:solidFill>
                  <a:srgbClr val="000000"/>
                </a:solidFill>
                <a:latin typeface="Century Gothic"/>
                <a:cs typeface="Century Gothic"/>
              </a:rPr>
              <a:t>2. </a:t>
            </a:r>
            <a:r>
              <a:rPr lang="en-US" sz="4000" b="1" dirty="0" smtClean="0">
                <a:latin typeface="Century Gothic"/>
                <a:cs typeface="Century Gothic"/>
              </a:rPr>
              <a:t>How do you know?</a:t>
            </a:r>
            <a:br>
              <a:rPr lang="en-US" sz="4000" b="1" dirty="0" smtClean="0">
                <a:latin typeface="Century Gothic"/>
                <a:cs typeface="Century Gothic"/>
              </a:rPr>
            </a:br>
            <a:r>
              <a:rPr lang="en-US" sz="4000" b="1" dirty="0" smtClean="0">
                <a:solidFill>
                  <a:srgbClr val="FF0000"/>
                </a:solidFill>
                <a:latin typeface="Century Gothic"/>
                <a:cs typeface="Century Gothic"/>
              </a:rPr>
              <a:t>3. How do you evidence this?</a:t>
            </a:r>
            <a:endParaRPr lang="en-US" sz="4000" b="1" dirty="0">
              <a:solidFill>
                <a:srgbClr val="FF0000"/>
              </a:solidFill>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5322600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04017"/>
            <a:ext cx="9143999" cy="5953984"/>
          </a:xfrm>
          <a:prstGeom prst="rect">
            <a:avLst/>
          </a:prstGeom>
        </p:spPr>
      </p:pic>
      <p:sp>
        <p:nvSpPr>
          <p:cNvPr id="2" name="Title 1"/>
          <p:cNvSpPr>
            <a:spLocks noGrp="1"/>
          </p:cNvSpPr>
          <p:nvPr>
            <p:ph type="ctrTitle"/>
          </p:nvPr>
        </p:nvSpPr>
        <p:spPr>
          <a:xfrm>
            <a:off x="555610" y="1464970"/>
            <a:ext cx="4841744" cy="702734"/>
          </a:xfrm>
        </p:spPr>
        <p:txBody>
          <a:bodyPr>
            <a:noAutofit/>
          </a:bodyPr>
          <a:lstStyle/>
          <a:p>
            <a:r>
              <a:rPr lang="en-US" sz="8000" b="1" dirty="0" smtClean="0">
                <a:solidFill>
                  <a:srgbClr val="008000"/>
                </a:solidFill>
                <a:latin typeface="Century Gothic"/>
                <a:cs typeface="Century Gothic"/>
              </a:rPr>
              <a:t>Open</a:t>
            </a:r>
            <a:r>
              <a:rPr lang="en-US" sz="8000" b="1" dirty="0" smtClean="0">
                <a:latin typeface="Century Gothic"/>
                <a:cs typeface="Century Gothic"/>
              </a:rPr>
              <a:t> </a:t>
            </a:r>
            <a:br>
              <a:rPr lang="en-US" sz="8000" b="1" dirty="0" smtClean="0">
                <a:latin typeface="Century Gothic"/>
                <a:cs typeface="Century Gothic"/>
              </a:rPr>
            </a:br>
            <a:r>
              <a:rPr lang="en-US" sz="8000" b="1" dirty="0" smtClean="0">
                <a:latin typeface="Century Gothic"/>
                <a:cs typeface="Century Gothic"/>
              </a:rPr>
              <a:t>vs. </a:t>
            </a:r>
            <a:br>
              <a:rPr lang="en-US" sz="8000" b="1" dirty="0" smtClean="0">
                <a:latin typeface="Century Gothic"/>
                <a:cs typeface="Century Gothic"/>
              </a:rPr>
            </a:br>
            <a:r>
              <a:rPr lang="en-US" sz="8000" b="1" dirty="0" smtClean="0">
                <a:solidFill>
                  <a:srgbClr val="FF0000"/>
                </a:solidFill>
                <a:latin typeface="Century Gothic"/>
                <a:cs typeface="Century Gothic"/>
              </a:rPr>
              <a:t>Closed</a:t>
            </a:r>
            <a:endParaRPr lang="en-US" sz="8000" b="1" dirty="0">
              <a:solidFill>
                <a:srgbClr val="FF0000"/>
              </a:solidFill>
              <a:latin typeface="Century Gothic"/>
              <a:cs typeface="Century Gothic"/>
            </a:endParaRPr>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122209317"/>
      </p:ext>
    </p:extLst>
  </p:cSld>
  <p:clrMapOvr>
    <a:masterClrMapping/>
  </p:clrMapOvr>
  <p:transition spd="slow">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33960" y="355483"/>
            <a:ext cx="4901961" cy="707886"/>
          </a:xfrm>
          <a:prstGeom prst="rect">
            <a:avLst/>
          </a:prstGeom>
          <a:noFill/>
        </p:spPr>
        <p:txBody>
          <a:bodyPr wrap="square" rtlCol="0">
            <a:spAutoFit/>
          </a:bodyPr>
          <a:lstStyle/>
          <a:p>
            <a:pPr algn="ctr"/>
            <a:r>
              <a:rPr lang="en-US" sz="4000" b="1" spc="210" dirty="0" smtClean="0">
                <a:ln>
                  <a:solidFill>
                    <a:srgbClr val="FF0000"/>
                  </a:solidFill>
                </a:ln>
                <a:latin typeface="Century Gothic"/>
                <a:cs typeface="Century Gothic"/>
              </a:rPr>
              <a:t>Food Technology</a:t>
            </a:r>
            <a:endParaRPr lang="en-US" sz="4000" b="1" spc="210" dirty="0">
              <a:ln>
                <a:solidFill>
                  <a:srgbClr val="FF0000"/>
                </a:solidFill>
              </a:ln>
              <a:latin typeface="Century Gothic"/>
              <a:cs typeface="Century Gothic"/>
            </a:endParaRPr>
          </a:p>
        </p:txBody>
      </p:sp>
      <p:pic>
        <p:nvPicPr>
          <p:cNvPr id="30" name="Picture 29"/>
          <p:cNvPicPr>
            <a:picLocks noChangeAspect="1"/>
          </p:cNvPicPr>
          <p:nvPr/>
        </p:nvPicPr>
        <p:blipFill>
          <a:blip r:embed="rId3"/>
          <a:stretch>
            <a:fillRect/>
          </a:stretch>
        </p:blipFill>
        <p:spPr>
          <a:xfrm>
            <a:off x="7049650" y="2926527"/>
            <a:ext cx="2087884" cy="3037990"/>
          </a:xfrm>
          <a:prstGeom prst="rect">
            <a:avLst/>
          </a:prstGeom>
        </p:spPr>
      </p:pic>
      <p:sp>
        <p:nvSpPr>
          <p:cNvPr id="4" name="Isosceles Triangle 3"/>
          <p:cNvSpPr/>
          <p:nvPr/>
        </p:nvSpPr>
        <p:spPr>
          <a:xfrm>
            <a:off x="1500979" y="190170"/>
            <a:ext cx="7572601" cy="6309564"/>
          </a:xfrm>
          <a:prstGeom prst="triangle">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rapezoid 5"/>
          <p:cNvSpPr/>
          <p:nvPr/>
        </p:nvSpPr>
        <p:spPr>
          <a:xfrm>
            <a:off x="1500978" y="5779805"/>
            <a:ext cx="7572601" cy="719929"/>
          </a:xfrm>
          <a:prstGeom prst="trapezoid">
            <a:avLst>
              <a:gd name="adj" fmla="val 5801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31853" y="5835424"/>
            <a:ext cx="7124354" cy="430887"/>
          </a:xfrm>
          <a:prstGeom prst="rect">
            <a:avLst/>
          </a:prstGeom>
          <a:noFill/>
        </p:spPr>
        <p:txBody>
          <a:bodyPr wrap="square" rtlCol="0">
            <a:spAutoFit/>
          </a:bodyPr>
          <a:lstStyle/>
          <a:p>
            <a:pPr algn="ctr"/>
            <a:r>
              <a:rPr lang="en-US" sz="2200" b="1" dirty="0" smtClean="0">
                <a:latin typeface="Century Gothic" panose="020B0502020202020204" pitchFamily="34" charset="0"/>
                <a:cs typeface="Impact"/>
              </a:rPr>
              <a:t>Ingredients Provision</a:t>
            </a:r>
            <a:endParaRPr lang="en-US" sz="2200" b="1" dirty="0">
              <a:latin typeface="Century Gothic" panose="020B0502020202020204" pitchFamily="34" charset="0"/>
              <a:cs typeface="Impact"/>
            </a:endParaRPr>
          </a:p>
        </p:txBody>
      </p:sp>
      <p:sp>
        <p:nvSpPr>
          <p:cNvPr id="7" name="TextBox 6"/>
          <p:cNvSpPr txBox="1"/>
          <p:nvPr/>
        </p:nvSpPr>
        <p:spPr>
          <a:xfrm>
            <a:off x="33961" y="5779805"/>
            <a:ext cx="1697892" cy="369332"/>
          </a:xfrm>
          <a:prstGeom prst="rect">
            <a:avLst/>
          </a:prstGeom>
          <a:noFill/>
        </p:spPr>
        <p:txBody>
          <a:bodyPr wrap="square" rtlCol="0">
            <a:spAutoFit/>
          </a:bodyPr>
          <a:lstStyle/>
          <a:p>
            <a:pPr algn="ctr"/>
            <a:r>
              <a:rPr lang="en-US" b="1" dirty="0" smtClean="0">
                <a:ln w="3175">
                  <a:solidFill>
                    <a:schemeClr val="tx1"/>
                  </a:solidFill>
                </a:ln>
                <a:solidFill>
                  <a:srgbClr val="FF0000"/>
                </a:solidFill>
                <a:latin typeface="Century Gothic" panose="020B0502020202020204" pitchFamily="34" charset="0"/>
                <a:cs typeface="Impact"/>
              </a:rPr>
              <a:t>Physiological</a:t>
            </a:r>
            <a:endParaRPr lang="en-US" b="1" dirty="0">
              <a:ln w="3175">
                <a:solidFill>
                  <a:schemeClr val="tx1"/>
                </a:solidFill>
              </a:ln>
              <a:solidFill>
                <a:srgbClr val="FF0000"/>
              </a:solidFill>
              <a:latin typeface="Century Gothic" panose="020B0502020202020204" pitchFamily="34" charset="0"/>
              <a:cs typeface="Impact"/>
            </a:endParaRPr>
          </a:p>
        </p:txBody>
      </p:sp>
      <p:sp>
        <p:nvSpPr>
          <p:cNvPr id="9" name="Trapezoid 8"/>
          <p:cNvSpPr/>
          <p:nvPr/>
        </p:nvSpPr>
        <p:spPr>
          <a:xfrm>
            <a:off x="1928847" y="5032708"/>
            <a:ext cx="6710071" cy="719929"/>
          </a:xfrm>
          <a:prstGeom prst="trapezoid">
            <a:avLst>
              <a:gd name="adj" fmla="val 60848"/>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2140946" y="5098099"/>
            <a:ext cx="6246643" cy="430887"/>
          </a:xfrm>
          <a:prstGeom prst="rect">
            <a:avLst/>
          </a:prstGeom>
          <a:noFill/>
        </p:spPr>
        <p:txBody>
          <a:bodyPr wrap="square" rtlCol="0">
            <a:spAutoFit/>
          </a:bodyPr>
          <a:lstStyle/>
          <a:p>
            <a:pPr algn="ctr"/>
            <a:r>
              <a:rPr lang="en-US" sz="2200" b="1" dirty="0" smtClean="0">
                <a:latin typeface="Century Gothic" panose="020B0502020202020204" pitchFamily="34" charset="0"/>
                <a:cs typeface="Impact"/>
              </a:rPr>
              <a:t>Class Sizes</a:t>
            </a:r>
            <a:endParaRPr lang="en-US" sz="2200" b="1" dirty="0">
              <a:latin typeface="Century Gothic" panose="020B0502020202020204" pitchFamily="34" charset="0"/>
              <a:cs typeface="Impact"/>
            </a:endParaRPr>
          </a:p>
        </p:txBody>
      </p:sp>
      <p:sp>
        <p:nvSpPr>
          <p:cNvPr id="11" name="TextBox 10"/>
          <p:cNvSpPr txBox="1"/>
          <p:nvPr/>
        </p:nvSpPr>
        <p:spPr>
          <a:xfrm>
            <a:off x="676842" y="5021500"/>
            <a:ext cx="1464104" cy="400110"/>
          </a:xfrm>
          <a:prstGeom prst="rect">
            <a:avLst/>
          </a:prstGeom>
          <a:noFill/>
        </p:spPr>
        <p:txBody>
          <a:bodyPr wrap="square" rtlCol="0">
            <a:spAutoFit/>
          </a:bodyPr>
          <a:lstStyle/>
          <a:p>
            <a:pPr algn="ctr"/>
            <a:r>
              <a:rPr lang="en-US" sz="2000" b="1" spc="100" dirty="0" smtClean="0">
                <a:ln w="3175">
                  <a:solidFill>
                    <a:schemeClr val="tx1"/>
                  </a:solidFill>
                </a:ln>
                <a:solidFill>
                  <a:srgbClr val="FF6600"/>
                </a:solidFill>
                <a:latin typeface="Century Gothic" panose="020B0502020202020204" pitchFamily="34" charset="0"/>
                <a:cs typeface="Impact"/>
              </a:rPr>
              <a:t>Safety</a:t>
            </a:r>
            <a:endParaRPr lang="en-US" sz="2000" b="1" spc="100" dirty="0">
              <a:ln w="3175">
                <a:solidFill>
                  <a:schemeClr val="tx1"/>
                </a:solidFill>
              </a:ln>
              <a:solidFill>
                <a:srgbClr val="FF6600"/>
              </a:solidFill>
              <a:latin typeface="Century Gothic" panose="020B0502020202020204" pitchFamily="34" charset="0"/>
              <a:cs typeface="Impact"/>
            </a:endParaRPr>
          </a:p>
        </p:txBody>
      </p:sp>
      <p:sp>
        <p:nvSpPr>
          <p:cNvPr id="12" name="TextBox 11"/>
          <p:cNvSpPr txBox="1"/>
          <p:nvPr/>
        </p:nvSpPr>
        <p:spPr>
          <a:xfrm>
            <a:off x="939800" y="4288594"/>
            <a:ext cx="1632770" cy="400110"/>
          </a:xfrm>
          <a:prstGeom prst="rect">
            <a:avLst/>
          </a:prstGeom>
          <a:noFill/>
        </p:spPr>
        <p:txBody>
          <a:bodyPr wrap="square" rtlCol="0">
            <a:spAutoFit/>
          </a:bodyPr>
          <a:lstStyle/>
          <a:p>
            <a:r>
              <a:rPr lang="en-US" sz="2000" b="1" spc="100" dirty="0" smtClean="0">
                <a:ln w="3175">
                  <a:solidFill>
                    <a:schemeClr val="tx1"/>
                  </a:solidFill>
                </a:ln>
                <a:solidFill>
                  <a:srgbClr val="FFFF00"/>
                </a:solidFill>
                <a:latin typeface="Century Gothic" panose="020B0502020202020204" pitchFamily="34" charset="0"/>
                <a:cs typeface="Impact"/>
              </a:rPr>
              <a:t>Belonging</a:t>
            </a:r>
            <a:endParaRPr lang="en-US" sz="2000" b="1" spc="100" dirty="0">
              <a:ln w="3175">
                <a:solidFill>
                  <a:schemeClr val="tx1"/>
                </a:solidFill>
              </a:ln>
              <a:solidFill>
                <a:srgbClr val="FFFF00"/>
              </a:solidFill>
              <a:latin typeface="Century Gothic" panose="020B0502020202020204" pitchFamily="34" charset="0"/>
              <a:cs typeface="Impact"/>
            </a:endParaRPr>
          </a:p>
        </p:txBody>
      </p:sp>
      <p:sp>
        <p:nvSpPr>
          <p:cNvPr id="13" name="Trapezoid 12"/>
          <p:cNvSpPr/>
          <p:nvPr/>
        </p:nvSpPr>
        <p:spPr>
          <a:xfrm>
            <a:off x="2404217" y="4288594"/>
            <a:ext cx="5759250" cy="719929"/>
          </a:xfrm>
          <a:prstGeom prst="trapezoid">
            <a:avLst>
              <a:gd name="adj" fmla="val 6084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2655504" y="4354441"/>
            <a:ext cx="5297424" cy="430887"/>
          </a:xfrm>
          <a:prstGeom prst="rect">
            <a:avLst/>
          </a:prstGeom>
          <a:noFill/>
        </p:spPr>
        <p:txBody>
          <a:bodyPr wrap="square" rtlCol="0">
            <a:spAutoFit/>
          </a:bodyPr>
          <a:lstStyle/>
          <a:p>
            <a:pPr algn="ctr"/>
            <a:r>
              <a:rPr lang="en-US" sz="2200" b="1" dirty="0" smtClean="0">
                <a:latin typeface="Century Gothic" panose="020B0502020202020204" pitchFamily="34" charset="0"/>
                <a:cs typeface="Impact"/>
              </a:rPr>
              <a:t>Technician </a:t>
            </a:r>
            <a:r>
              <a:rPr lang="en-US" sz="2200" b="1" dirty="0" smtClean="0">
                <a:latin typeface="Century Gothic" panose="020B0502020202020204" pitchFamily="34" charset="0"/>
                <a:cs typeface="Impact"/>
              </a:rPr>
              <a:t>Time</a:t>
            </a:r>
            <a:endParaRPr lang="en-US" sz="2200" b="1" dirty="0">
              <a:latin typeface="Century Gothic" panose="020B0502020202020204" pitchFamily="34" charset="0"/>
              <a:cs typeface="Impact"/>
            </a:endParaRPr>
          </a:p>
        </p:txBody>
      </p:sp>
      <p:sp>
        <p:nvSpPr>
          <p:cNvPr id="15" name="TextBox 14"/>
          <p:cNvSpPr txBox="1"/>
          <p:nvPr/>
        </p:nvSpPr>
        <p:spPr>
          <a:xfrm>
            <a:off x="1840518" y="3509319"/>
            <a:ext cx="1464104" cy="400110"/>
          </a:xfrm>
          <a:prstGeom prst="rect">
            <a:avLst/>
          </a:prstGeom>
          <a:noFill/>
        </p:spPr>
        <p:txBody>
          <a:bodyPr wrap="square" rtlCol="0">
            <a:spAutoFit/>
          </a:bodyPr>
          <a:lstStyle/>
          <a:p>
            <a:r>
              <a:rPr lang="en-US" sz="2000" b="1" spc="100" dirty="0" smtClean="0">
                <a:ln w="3175">
                  <a:solidFill>
                    <a:schemeClr val="tx1"/>
                  </a:solidFill>
                </a:ln>
                <a:solidFill>
                  <a:srgbClr val="3366FF"/>
                </a:solidFill>
                <a:latin typeface="Century Gothic" panose="020B0502020202020204" pitchFamily="34" charset="0"/>
                <a:cs typeface="Impact"/>
              </a:rPr>
              <a:t>Esteem</a:t>
            </a:r>
            <a:endParaRPr lang="en-US" sz="2000" b="1" spc="100" dirty="0">
              <a:ln w="3175">
                <a:solidFill>
                  <a:schemeClr val="tx1"/>
                </a:solidFill>
              </a:ln>
              <a:solidFill>
                <a:srgbClr val="3366FF"/>
              </a:solidFill>
              <a:latin typeface="Century Gothic" panose="020B0502020202020204" pitchFamily="34" charset="0"/>
              <a:cs typeface="Impact"/>
            </a:endParaRPr>
          </a:p>
        </p:txBody>
      </p:sp>
      <p:sp>
        <p:nvSpPr>
          <p:cNvPr id="16" name="Trapezoid 15"/>
          <p:cNvSpPr/>
          <p:nvPr/>
        </p:nvSpPr>
        <p:spPr>
          <a:xfrm>
            <a:off x="2866205" y="3537688"/>
            <a:ext cx="4849019" cy="719929"/>
          </a:xfrm>
          <a:prstGeom prst="trapezoid">
            <a:avLst>
              <a:gd name="adj" fmla="val 60848"/>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66FF"/>
              </a:solidFill>
            </a:endParaRPr>
          </a:p>
        </p:txBody>
      </p:sp>
      <p:sp>
        <p:nvSpPr>
          <p:cNvPr id="17" name="TextBox 16"/>
          <p:cNvSpPr txBox="1"/>
          <p:nvPr/>
        </p:nvSpPr>
        <p:spPr>
          <a:xfrm>
            <a:off x="939800" y="2779989"/>
            <a:ext cx="2576032" cy="400110"/>
          </a:xfrm>
          <a:prstGeom prst="rect">
            <a:avLst/>
          </a:prstGeom>
          <a:noFill/>
        </p:spPr>
        <p:txBody>
          <a:bodyPr wrap="square" rtlCol="0">
            <a:spAutoFit/>
          </a:bodyPr>
          <a:lstStyle/>
          <a:p>
            <a:pPr algn="ctr"/>
            <a:r>
              <a:rPr lang="en-US" sz="2000" b="1" spc="100" dirty="0" smtClean="0">
                <a:ln w="3175">
                  <a:solidFill>
                    <a:schemeClr val="tx1"/>
                  </a:solidFill>
                </a:ln>
                <a:solidFill>
                  <a:schemeClr val="accent4">
                    <a:lumMod val="60000"/>
                    <a:lumOff val="40000"/>
                  </a:schemeClr>
                </a:solidFill>
                <a:latin typeface="Century Gothic" panose="020B0502020202020204" pitchFamily="34" charset="0"/>
                <a:cs typeface="Impact"/>
              </a:rPr>
              <a:t>Self-actualisation</a:t>
            </a:r>
            <a:endParaRPr lang="en-US" sz="2000" b="1" spc="100" dirty="0">
              <a:ln w="3175">
                <a:solidFill>
                  <a:schemeClr val="tx1"/>
                </a:solidFill>
              </a:ln>
              <a:solidFill>
                <a:schemeClr val="accent4">
                  <a:lumMod val="60000"/>
                  <a:lumOff val="40000"/>
                </a:schemeClr>
              </a:solidFill>
              <a:latin typeface="Century Gothic" panose="020B0502020202020204" pitchFamily="34" charset="0"/>
              <a:cs typeface="Impact"/>
            </a:endParaRPr>
          </a:p>
        </p:txBody>
      </p:sp>
      <p:sp>
        <p:nvSpPr>
          <p:cNvPr id="18" name="Trapezoid 17"/>
          <p:cNvSpPr/>
          <p:nvPr/>
        </p:nvSpPr>
        <p:spPr>
          <a:xfrm>
            <a:off x="3314278" y="2779989"/>
            <a:ext cx="3952701" cy="719929"/>
          </a:xfrm>
          <a:prstGeom prst="trapezoid">
            <a:avLst>
              <a:gd name="adj" fmla="val 60848"/>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B3A2C7"/>
              </a:solidFill>
            </a:endParaRPr>
          </a:p>
        </p:txBody>
      </p:sp>
      <p:sp>
        <p:nvSpPr>
          <p:cNvPr id="23" name="Rectangle 22"/>
          <p:cNvSpPr/>
          <p:nvPr/>
        </p:nvSpPr>
        <p:spPr>
          <a:xfrm>
            <a:off x="127106" y="51142"/>
            <a:ext cx="4602003" cy="477054"/>
          </a:xfrm>
          <a:prstGeom prst="rect">
            <a:avLst/>
          </a:prstGeom>
        </p:spPr>
        <p:txBody>
          <a:bodyPr wrap="none">
            <a:spAutoFit/>
          </a:bodyPr>
          <a:lstStyle/>
          <a:p>
            <a:r>
              <a:rPr lang="en-US" sz="2500" b="1" dirty="0" smtClean="0">
                <a:solidFill>
                  <a:srgbClr val="FF0000"/>
                </a:solidFill>
                <a:latin typeface="Century Gothic"/>
                <a:cs typeface="Century Gothic"/>
              </a:rPr>
              <a:t>Maslow's Hierarchy of Needs</a:t>
            </a:r>
            <a:endParaRPr lang="en-US" sz="2500" b="1" dirty="0">
              <a:solidFill>
                <a:srgbClr val="FF0000"/>
              </a:solidFill>
              <a:latin typeface="Century Gothic"/>
              <a:cs typeface="Century Gothic"/>
            </a:endParaRPr>
          </a:p>
        </p:txBody>
      </p:sp>
      <p:sp>
        <p:nvSpPr>
          <p:cNvPr id="24" name="TextBox 23"/>
          <p:cNvSpPr txBox="1"/>
          <p:nvPr/>
        </p:nvSpPr>
        <p:spPr>
          <a:xfrm>
            <a:off x="3056205" y="3632430"/>
            <a:ext cx="4421313" cy="430887"/>
          </a:xfrm>
          <a:prstGeom prst="rect">
            <a:avLst/>
          </a:prstGeom>
          <a:noFill/>
        </p:spPr>
        <p:txBody>
          <a:bodyPr wrap="square" rtlCol="0">
            <a:spAutoFit/>
          </a:bodyPr>
          <a:lstStyle/>
          <a:p>
            <a:pPr algn="ctr"/>
            <a:r>
              <a:rPr lang="en-US" sz="2200" b="1" dirty="0" smtClean="0">
                <a:latin typeface="Century Gothic" panose="020B0502020202020204" pitchFamily="34" charset="0"/>
                <a:cs typeface="Impact"/>
              </a:rPr>
              <a:t>Bidding for New Equipment</a:t>
            </a:r>
            <a:endParaRPr lang="en-US" sz="2200" b="1" dirty="0">
              <a:latin typeface="Century Gothic" panose="020B0502020202020204" pitchFamily="34" charset="0"/>
              <a:cs typeface="Impact"/>
            </a:endParaRPr>
          </a:p>
        </p:txBody>
      </p:sp>
      <p:sp>
        <p:nvSpPr>
          <p:cNvPr id="28" name="Rectangle 27"/>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29" name="Picture 28"/>
          <p:cNvPicPr>
            <a:picLocks noChangeAspect="1"/>
          </p:cNvPicPr>
          <p:nvPr/>
        </p:nvPicPr>
        <p:blipFill>
          <a:blip r:embed="rId4"/>
          <a:stretch>
            <a:fillRect/>
          </a:stretch>
        </p:blipFill>
        <p:spPr>
          <a:xfrm>
            <a:off x="8525872" y="60386"/>
            <a:ext cx="539202" cy="539202"/>
          </a:xfrm>
          <a:prstGeom prst="rect">
            <a:avLst/>
          </a:prstGeom>
        </p:spPr>
      </p:pic>
      <p:sp>
        <p:nvSpPr>
          <p:cNvPr id="2" name="Rectangle 1"/>
          <p:cNvSpPr/>
          <p:nvPr/>
        </p:nvSpPr>
        <p:spPr>
          <a:xfrm>
            <a:off x="1500979" y="6498430"/>
            <a:ext cx="6886610" cy="338554"/>
          </a:xfrm>
          <a:prstGeom prst="rect">
            <a:avLst/>
          </a:prstGeom>
        </p:spPr>
        <p:txBody>
          <a:bodyPr wrap="square">
            <a:spAutoFit/>
          </a:bodyPr>
          <a:lstStyle/>
          <a:p>
            <a:pPr>
              <a:defRPr/>
            </a:pPr>
            <a:r>
              <a:rPr lang="en-US" sz="800" dirty="0"/>
              <a:t>This presentation by @TeacherToolkit ( </a:t>
            </a:r>
            <a:r>
              <a:rPr lang="en-US" sz="800" dirty="0">
                <a:hlinkClick r:id="rId5"/>
              </a:rPr>
              <a:t>Ross Morrison McGill</a:t>
            </a:r>
            <a:r>
              <a:rPr lang="en-US" sz="800" dirty="0"/>
              <a:t> ) and is licensed under a </a:t>
            </a:r>
            <a:r>
              <a:rPr lang="en-US" sz="800" dirty="0">
                <a:hlinkClick r:id="rId6"/>
              </a:rPr>
              <a:t>Creative Commons Attribution-NonCommercial-NoDerivs 3.0 Unported License</a:t>
            </a:r>
            <a:r>
              <a:rPr lang="en-US" sz="800" dirty="0"/>
              <a:t>. Based on all work published at </a:t>
            </a:r>
            <a:r>
              <a:rPr lang="en-US" sz="800" dirty="0" smtClean="0">
                <a:hlinkClick r:id="rId7"/>
              </a:rPr>
              <a:t>www.teachertoolkit.me</a:t>
            </a:r>
            <a:r>
              <a:rPr lang="en-US" sz="800" dirty="0" smtClean="0"/>
              <a:t> @</a:t>
            </a:r>
            <a:r>
              <a:rPr lang="en-US" sz="800" dirty="0"/>
              <a:t>TeacherToolkit Limited.</a:t>
            </a:r>
          </a:p>
        </p:txBody>
      </p:sp>
    </p:spTree>
    <p:extLst>
      <p:ext uri="{BB962C8B-B14F-4D97-AF65-F5344CB8AC3E}">
        <p14:creationId xmlns:p14="http://schemas.microsoft.com/office/powerpoint/2010/main" val="13168673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4" grpId="0"/>
      <p:bldP spid="2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9588"/>
            <a:ext cx="8229600" cy="1143000"/>
          </a:xfrm>
        </p:spPr>
        <p:txBody>
          <a:bodyPr/>
          <a:lstStyle/>
          <a:p>
            <a:pPr algn="l"/>
            <a:r>
              <a:rPr lang="en-US" b="1" dirty="0" smtClean="0">
                <a:latin typeface="Century Gothic" panose="020B0502020202020204" pitchFamily="34" charset="0"/>
                <a:cs typeface="Impact"/>
              </a:rPr>
              <a:t>Recipe:</a:t>
            </a:r>
            <a:endParaRPr lang="en-US" b="1" dirty="0">
              <a:latin typeface="Century Gothic" panose="020B0502020202020204" pitchFamily="34" charset="0"/>
              <a:cs typeface="Impact"/>
            </a:endParaRPr>
          </a:p>
        </p:txBody>
      </p:sp>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3"/>
          <a:stretch>
            <a:fillRect/>
          </a:stretch>
        </p:blipFill>
        <p:spPr>
          <a:xfrm>
            <a:off x="8525872" y="60386"/>
            <a:ext cx="539202" cy="539202"/>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839804942"/>
              </p:ext>
            </p:extLst>
          </p:nvPr>
        </p:nvGraphicFramePr>
        <p:xfrm>
          <a:off x="457200" y="2281790"/>
          <a:ext cx="8101000" cy="3940246"/>
        </p:xfrm>
        <a:graphic>
          <a:graphicData uri="http://schemas.openxmlformats.org/drawingml/2006/table">
            <a:tbl>
              <a:tblPr firstRow="1" bandRow="1">
                <a:tableStyleId>{5C22544A-7EE6-4342-B048-85BDC9FD1C3A}</a:tableStyleId>
              </a:tblPr>
              <a:tblGrid>
                <a:gridCol w="2603916"/>
                <a:gridCol w="5497084"/>
              </a:tblGrid>
              <a:tr h="490468">
                <a:tc>
                  <a:txBody>
                    <a:bodyPr/>
                    <a:lstStyle/>
                    <a:p>
                      <a:r>
                        <a:rPr lang="en-GB" sz="2000" b="1" dirty="0" smtClean="0">
                          <a:solidFill>
                            <a:schemeClr val="tx1"/>
                          </a:solidFill>
                          <a:latin typeface="Century Gothic" panose="020B0502020202020204" pitchFamily="34" charset="0"/>
                        </a:rPr>
                        <a:t>Timings</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2000" b="1" dirty="0" smtClean="0">
                          <a:solidFill>
                            <a:schemeClr val="tx1"/>
                          </a:solidFill>
                          <a:latin typeface="Century Gothic" panose="020B0502020202020204" pitchFamily="34" charset="0"/>
                        </a:rPr>
                        <a:t>What content?</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506970">
                <a:tc>
                  <a:txBody>
                    <a:bodyPr/>
                    <a:lstStyle/>
                    <a:p>
                      <a:r>
                        <a:rPr lang="en-US" sz="2000" b="1" dirty="0" smtClean="0">
                          <a:solidFill>
                            <a:schemeClr val="tx1"/>
                          </a:solidFill>
                          <a:effectLst/>
                          <a:latin typeface="Century Gothic" panose="020B0502020202020204" pitchFamily="34" charset="0"/>
                          <a:cs typeface="Impact"/>
                        </a:rPr>
                        <a:t>3pm – 3.15pm: </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Century Gothic" panose="020B0502020202020204" pitchFamily="34" charset="0"/>
                          <a:cs typeface="Impact"/>
                        </a:rPr>
                        <a:t>Introductions</a:t>
                      </a:r>
                      <a:r>
                        <a:rPr lang="en-US" sz="2000" b="1" baseline="0" dirty="0" smtClean="0">
                          <a:solidFill>
                            <a:schemeClr val="tx1"/>
                          </a:solidFill>
                          <a:latin typeface="Century Gothic" panose="020B0502020202020204" pitchFamily="34" charset="0"/>
                          <a:cs typeface="Impact"/>
                        </a:rPr>
                        <a:t> / Starter</a:t>
                      </a:r>
                      <a:endParaRPr lang="en-US" sz="2000" b="1" dirty="0" smtClean="0">
                        <a:solidFill>
                          <a:schemeClr val="tx1"/>
                        </a:solidFill>
                        <a:effectLst/>
                        <a:latin typeface="Century Gothic" panose="020B0502020202020204" pitchFamily="34" charset="0"/>
                        <a:cs typeface="Impac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US" sz="2000" b="1" dirty="0" smtClean="0">
                          <a:solidFill>
                            <a:schemeClr val="tx1"/>
                          </a:solidFill>
                          <a:latin typeface="Century Gothic" panose="020B0502020202020204" pitchFamily="34" charset="0"/>
                          <a:cs typeface="Impact"/>
                        </a:rPr>
                        <a:t>3.15pm – 3.30pm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Century Gothic" panose="020B0502020202020204" pitchFamily="34" charset="0"/>
                          <a:cs typeface="Impact"/>
                        </a:rPr>
                        <a:t>No. 5 – Ingredients Provision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3.30pm – 3.45pm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2000" b="1" dirty="0" smtClean="0">
                          <a:solidFill>
                            <a:schemeClr val="tx1"/>
                          </a:solidFill>
                          <a:latin typeface="Century Gothic" panose="020B0502020202020204" pitchFamily="34" charset="0"/>
                        </a:rPr>
                        <a:t>No. 4 – </a:t>
                      </a:r>
                      <a:r>
                        <a:rPr lang="en-GB" sz="2000" b="1" dirty="0" smtClean="0">
                          <a:solidFill>
                            <a:schemeClr val="tx1"/>
                          </a:solidFill>
                          <a:latin typeface="Century Gothic" panose="020B0502020202020204" pitchFamily="34" charset="0"/>
                        </a:rPr>
                        <a:t>Class Sizes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3.45pm – 4.00pm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000" b="1" dirty="0" smtClean="0">
                          <a:solidFill>
                            <a:schemeClr val="tx1"/>
                          </a:solidFill>
                          <a:latin typeface="Century Gothic" panose="020B0502020202020204" pitchFamily="34" charset="0"/>
                        </a:rPr>
                        <a:t>No. 3 – Technician Time</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4.00pm – 4.15pm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2000" b="1" dirty="0" smtClean="0">
                          <a:solidFill>
                            <a:srgbClr val="FF0000"/>
                          </a:solidFill>
                          <a:latin typeface="Century Gothic" panose="020B0502020202020204" pitchFamily="34" charset="0"/>
                        </a:rPr>
                        <a:t>No.2 – </a:t>
                      </a:r>
                      <a:r>
                        <a:rPr lang="en-GB" sz="2000" b="1" dirty="0" smtClean="0">
                          <a:solidFill>
                            <a:srgbClr val="FF0000"/>
                          </a:solidFill>
                          <a:latin typeface="Century Gothic" panose="020B0502020202020204" pitchFamily="34" charset="0"/>
                        </a:rPr>
                        <a:t>Bidding for Equipment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4.15pm – 4.25pm</a:t>
                      </a:r>
                      <a:endParaRPr lang="en-GB" sz="2000"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Century Gothic" panose="020B0502020202020204" pitchFamily="34" charset="0"/>
                          <a:cs typeface="Impact"/>
                        </a:rPr>
                        <a:t>Advice</a:t>
                      </a:r>
                      <a:endParaRPr lang="en-US" sz="2000" b="1" dirty="0" smtClean="0">
                        <a:solidFill>
                          <a:schemeClr val="tx1"/>
                        </a:solidFill>
                        <a:latin typeface="Century Gothic" panose="020B0502020202020204" pitchFamily="34" charset="0"/>
                        <a:cs typeface="Impac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0468">
                <a:tc>
                  <a:txBody>
                    <a:bodyPr/>
                    <a:lstStyle/>
                    <a:p>
                      <a:r>
                        <a:rPr lang="en-GB" sz="2000" b="1" dirty="0" smtClean="0">
                          <a:solidFill>
                            <a:schemeClr val="tx1"/>
                          </a:solidFill>
                          <a:latin typeface="Century Gothic" panose="020B0502020202020204" pitchFamily="34" charset="0"/>
                        </a:rPr>
                        <a:t>4.25pm – 4.30pm</a:t>
                      </a:r>
                      <a:endParaRPr lang="en-GB" sz="20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2000" b="1" dirty="0" smtClean="0">
                          <a:solidFill>
                            <a:schemeClr val="tx1"/>
                          </a:solidFill>
                          <a:latin typeface="Century Gothic" panose="020B0502020202020204" pitchFamily="34" charset="0"/>
                        </a:rPr>
                        <a:t>Further</a:t>
                      </a:r>
                      <a:r>
                        <a:rPr lang="en-GB" sz="2000" b="1" baseline="0" dirty="0" smtClean="0">
                          <a:solidFill>
                            <a:schemeClr val="tx1"/>
                          </a:solidFill>
                          <a:latin typeface="Century Gothic" panose="020B0502020202020204" pitchFamily="34" charset="0"/>
                        </a:rPr>
                        <a:t> Information …</a:t>
                      </a:r>
                      <a:endParaRPr lang="en-GB" sz="2000" b="1" dirty="0" smtClean="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9" name="Picture 8"/>
          <p:cNvPicPr>
            <a:picLocks noChangeAspect="1"/>
          </p:cNvPicPr>
          <p:nvPr/>
        </p:nvPicPr>
        <p:blipFill>
          <a:blip r:embed="rId4"/>
          <a:stretch>
            <a:fillRect/>
          </a:stretch>
        </p:blipFill>
        <p:spPr>
          <a:xfrm>
            <a:off x="3814650" y="0"/>
            <a:ext cx="4024025" cy="2274449"/>
          </a:xfrm>
          <a:prstGeom prst="rect">
            <a:avLst/>
          </a:prstGeom>
        </p:spPr>
      </p:pic>
    </p:spTree>
    <p:extLst>
      <p:ext uri="{BB962C8B-B14F-4D97-AF65-F5344CB8AC3E}">
        <p14:creationId xmlns:p14="http://schemas.microsoft.com/office/powerpoint/2010/main" val="614874137"/>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6334</TotalTime>
  <Words>7731</Words>
  <Application>Microsoft Office PowerPoint</Application>
  <PresentationFormat>On-screen Show (4:3)</PresentationFormat>
  <Paragraphs>1447</Paragraphs>
  <Slides>177</Slides>
  <Notes>110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177</vt:i4>
      </vt:variant>
    </vt:vector>
  </HeadingPairs>
  <TitlesOfParts>
    <vt:vector size="188" baseType="lpstr">
      <vt:lpstr>MS Mincho</vt:lpstr>
      <vt:lpstr>MS PGothic</vt:lpstr>
      <vt:lpstr>Arial</vt:lpstr>
      <vt:lpstr>Arial</vt:lpstr>
      <vt:lpstr>Calibri</vt:lpstr>
      <vt:lpstr>Century Gothic</vt:lpstr>
      <vt:lpstr>Impact</vt:lpstr>
      <vt:lpstr>Tahoma</vt:lpstr>
      <vt:lpstr>Times New Roman</vt:lpstr>
      <vt:lpstr>Wire One</vt:lpstr>
      <vt:lpstr>Office Theme</vt:lpstr>
      <vt:lpstr>is setting up… </vt:lpstr>
      <vt:lpstr>Fingertips ready?</vt:lpstr>
      <vt:lpstr>Chair … </vt:lpstr>
      <vt:lpstr>Career snapshot</vt:lpstr>
      <vt:lpstr>Subject snapshot</vt:lpstr>
      <vt:lpstr>Addressing  the Challenges of Teaching  Food Technology</vt:lpstr>
      <vt:lpstr>Recipe:</vt:lpstr>
      <vt:lpstr>Grab!</vt:lpstr>
      <vt:lpstr>PowerPoint Presentation</vt:lpstr>
      <vt:lpstr>Priortise these words!</vt:lpstr>
      <vt:lpstr>Technician Time Class Sizes Great Teaching Ingredient Provision Bidding for Equipment</vt:lpstr>
      <vt:lpstr>Now swap  papers!</vt:lpstr>
      <vt:lpstr>Shoot!</vt:lpstr>
      <vt:lpstr>Process Scenario … Expert … Headteacher …</vt:lpstr>
      <vt:lpstr>PowerPoint Presentation</vt:lpstr>
      <vt:lpstr>Recipe:</vt:lpstr>
      <vt:lpstr>Scenario </vt:lpstr>
      <vt:lpstr>Inclusion or Exclusion?</vt:lpstr>
      <vt:lpstr>Thoughts?</vt:lpstr>
      <vt:lpstr>Expert Advice </vt:lpstr>
      <vt:lpstr>PowerPoint Presentation</vt:lpstr>
      <vt:lpstr>A system for providing and funding ingredients that works! Simon Gray</vt:lpstr>
      <vt:lpstr>PowerPoint Presentation</vt:lpstr>
      <vt:lpstr>PowerPoint Presentation</vt:lpstr>
      <vt:lpstr>Ofsted criticism……</vt:lpstr>
      <vt:lpstr>Why provide ingredients?</vt:lpstr>
      <vt:lpstr>A school policy should state: </vt:lpstr>
      <vt:lpstr>Policy continued… it should state</vt:lpstr>
      <vt:lpstr>What system to use</vt:lpstr>
      <vt:lpstr>School budget impacts…..</vt:lpstr>
      <vt:lpstr>An example of setting up a system</vt:lpstr>
      <vt:lpstr>Determining costs starts with your SOW</vt:lpstr>
      <vt:lpstr>Cost your scheme…..</vt:lpstr>
      <vt:lpstr>Write to parents / guardian…….</vt:lpstr>
      <vt:lpstr>Logistics - ingredients</vt:lpstr>
      <vt:lpstr>Considerations……</vt:lpstr>
      <vt:lpstr>How to get started : approach the Head Teacher</vt:lpstr>
      <vt:lpstr>Headteacher</vt:lpstr>
      <vt:lpstr>Bidding for Ingredients</vt:lpstr>
      <vt:lpstr>Costs:  Per child. Per lesson / term. Per year. Costs vs. Impact. Rationale: What? Why? How? Provide 2 solutions!</vt:lpstr>
      <vt:lpstr>PowerPoint Presentation</vt:lpstr>
      <vt:lpstr>Recipe:</vt:lpstr>
      <vt:lpstr>Scenario </vt:lpstr>
      <vt:lpstr>PowerPoint Presentation</vt:lpstr>
      <vt:lpstr>Thoughts:  Small or large class?</vt:lpstr>
      <vt:lpstr>Expert Advice </vt:lpstr>
      <vt:lpstr>The great class size  debate Suzanne Gray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Useful resources</vt:lpstr>
      <vt:lpstr>Headteacher</vt:lpstr>
      <vt:lpstr>Qualitative or Quantative information?</vt:lpstr>
      <vt:lpstr>Vote now!</vt:lpstr>
      <vt:lpstr>Class sizes:  DfE guidance. DATA guidance. It’s only guidance! Back up requests with academic research. Own school history … (results / reputation)</vt:lpstr>
      <vt:lpstr>Class sizes:  ”There is some evidence that pupils in disadvantaged areas in the UK benefit from classes of fewer than 20 pupils in primary schools.”  Effect Size 0.20</vt:lpstr>
      <vt:lpstr>PowerPoint Presentation</vt:lpstr>
      <vt:lpstr>Class sizes:  Small reductions (e.g. from 30 to 25 pupils) are unlikely to be cost-effective relative to other strategies.  Smaller classes only impact upon learning if the reduced numbers allow teachers to teach differently.   The gains from smaller class sizes are likely to come from the increased flexibility for organising learners and the quality and quantity of feedback the pupils receive. </vt:lpstr>
      <vt:lpstr>Class sizes:  Have you considered how you will adjust your teaching strategies?   Have you considered how you will organise learning in smaller classes and how you will improve feedback to your pupils?  As an alternative to reducing class sizes, have you considered deploying staff (including teaching assistants) so that teachers can work more intensively with smaller groups?</vt:lpstr>
      <vt:lpstr>POWER!</vt:lpstr>
      <vt:lpstr>3. Knowledge</vt:lpstr>
      <vt:lpstr>2. Financial</vt:lpstr>
      <vt:lpstr>1. Position</vt:lpstr>
      <vt:lpstr>Return to Work …</vt:lpstr>
      <vt:lpstr>PowerPoint Presentation</vt:lpstr>
      <vt:lpstr>Recipe:</vt:lpstr>
      <vt:lpstr>Scenario </vt:lpstr>
      <vt:lpstr>Technician Recognition Vote now!</vt:lpstr>
      <vt:lpstr>PowerPoint Presentation</vt:lpstr>
      <vt:lpstr>Expert Advice </vt:lpstr>
      <vt:lpstr>Do PE Staff  Clean the Showers? Barbara Rathmill</vt:lpstr>
      <vt:lpstr>Issues</vt:lpstr>
      <vt:lpstr>Recommendations</vt:lpstr>
      <vt:lpstr>What access do you have to technician support?</vt:lpstr>
      <vt:lpstr> Making your case to the SLT  use OFSTED </vt:lpstr>
      <vt:lpstr>The need for technicians</vt:lpstr>
      <vt:lpstr>What can a technician do to support Teaching and Learning?</vt:lpstr>
      <vt:lpstr>What can a technician do to support Teaching and Learning? Who Knows?</vt:lpstr>
      <vt:lpstr>How can Teaching and Learning be enhanced with a technician?</vt:lpstr>
      <vt:lpstr>Calculating the number of technician hours required.</vt:lpstr>
      <vt:lpstr>Success</vt:lpstr>
      <vt:lpstr>Success</vt:lpstr>
      <vt:lpstr>PowerPoint Presentation</vt:lpstr>
      <vt:lpstr>Headteacher</vt:lpstr>
      <vt:lpstr>Technician  Reputation!</vt:lpstr>
      <vt:lpstr>1. What is a Good technician?</vt:lpstr>
      <vt:lpstr>1. What is a Good technician? 2. How do you know?</vt:lpstr>
      <vt:lpstr>1. What is a Good technician? 2. How do you know? 3. How do you evidence this?</vt:lpstr>
      <vt:lpstr>Open  vs.  Closed</vt:lpstr>
      <vt:lpstr>PowerPoint Presentation</vt:lpstr>
      <vt:lpstr>Recipe:</vt:lpstr>
      <vt:lpstr>Scenario </vt:lpstr>
      <vt:lpstr>PowerPoint Presentation</vt:lpstr>
      <vt:lpstr>Thoughts?</vt:lpstr>
      <vt:lpstr>PowerPoint Presentation</vt:lpstr>
      <vt:lpstr>Expert Advice </vt:lpstr>
      <vt:lpstr>Making a Case for   Small and Large Equipment     Julie Messenger </vt:lpstr>
      <vt:lpstr> Equipment.  </vt:lpstr>
      <vt:lpstr>   Benefits of new equipment      </vt:lpstr>
      <vt:lpstr>Do the Research!!! </vt:lpstr>
      <vt:lpstr>What equipment do you need?</vt:lpstr>
      <vt:lpstr> Why does the school need the equipment? </vt:lpstr>
      <vt:lpstr> Who might be able to help locally?? </vt:lpstr>
      <vt:lpstr>Waitrose Community Matters </vt:lpstr>
      <vt:lpstr>  Asda Community Life  </vt:lpstr>
      <vt:lpstr> How can the students help to get the equipment needed? </vt:lpstr>
      <vt:lpstr> Collect vouchers to get equipment.  Get the whole community saving for you. </vt:lpstr>
      <vt:lpstr>PowerPoint Presentation</vt:lpstr>
      <vt:lpstr>Tesco School Vouchers </vt:lpstr>
      <vt:lpstr>Bag Packing    ASDA, Sainsbury’s Tesco </vt:lpstr>
      <vt:lpstr> Who might be able to help Nationally? </vt:lpstr>
      <vt:lpstr>     Opportunities for Funding.     </vt:lpstr>
      <vt:lpstr>  </vt:lpstr>
      <vt:lpstr>The Worshipful Company of Cooks </vt:lpstr>
      <vt:lpstr>The Savoy Educational Trust </vt:lpstr>
      <vt:lpstr> The Tesco Charity Trust Community Awards </vt:lpstr>
      <vt:lpstr> Cost of the Equipment.  </vt:lpstr>
      <vt:lpstr>No Errors. </vt:lpstr>
      <vt:lpstr>  Presenting to who?     </vt:lpstr>
      <vt:lpstr> Visual Props  </vt:lpstr>
      <vt:lpstr>  </vt:lpstr>
      <vt:lpstr>PowerPoint Presentation</vt:lpstr>
      <vt:lpstr>Headteacher</vt:lpstr>
      <vt:lpstr>Equipment Provison</vt:lpstr>
      <vt:lpstr>Plan, then bid</vt:lpstr>
      <vt:lpstr>Costs:  Per child. Per lesson / term. Per year. Costs vs. Impact. Rationale: What? Why? How? Provide 2 solutions!</vt:lpstr>
      <vt:lpstr>PowerPoint Presentation</vt:lpstr>
      <vt:lpstr>Recipe:</vt:lpstr>
      <vt:lpstr>Scenario </vt:lpstr>
      <vt:lpstr>PowerPoint Presentation</vt:lpstr>
      <vt:lpstr>Something to hear  </vt:lpstr>
      <vt:lpstr>IPEVO</vt:lpstr>
      <vt:lpstr>Example Technique </vt:lpstr>
      <vt:lpstr>PowerPoint Presentation</vt:lpstr>
      <vt:lpstr>PowerPoint Presentation</vt:lpstr>
      <vt:lpstr>Austin’s Butterfly</vt:lpstr>
      <vt:lpstr>Example Technique </vt:lpstr>
      <vt:lpstr>PowerPoint Presentation</vt:lpstr>
      <vt:lpstr>Not Yet</vt:lpstr>
      <vt:lpstr>Headteacher</vt:lpstr>
      <vt:lpstr>Top Teachers … </vt:lpstr>
      <vt:lpstr>Top Teachers … </vt:lpstr>
      <vt:lpstr>Top Teachers … </vt:lpstr>
      <vt:lpstr>Top Teachers … </vt:lpstr>
      <vt:lpstr>Top Teachers … </vt:lpstr>
      <vt:lpstr>Top Teachers … </vt:lpstr>
      <vt:lpstr>Top Teachers … </vt:lpstr>
      <vt:lpstr>The  boring  bit . . . </vt:lpstr>
      <vt:lpstr>Soft Subjects!</vt:lpstr>
      <vt:lpstr>PowerPoint Presentation</vt:lpstr>
      <vt:lpstr>PowerPoint Presentation</vt:lpstr>
      <vt:lpstr>PowerPoint Presentation</vt:lpstr>
      <vt:lpstr>A suggestion . . .</vt:lpstr>
      <vt:lpstr>#TakeAway</vt:lpstr>
      <vt:lpstr>Read</vt:lpstr>
      <vt:lpstr>Film</vt:lpstr>
      <vt:lpstr>3 Course Meal is served!</vt:lpstr>
      <vt:lpstr>PowerPoint Presentation</vt:lpstr>
      <vt:lpstr>Thank you!</vt:lpstr>
      <vt:lpstr>See you later…</vt:lpstr>
      <vt:lpstr>Recipe:</vt:lpstr>
      <vt:lpstr>PowerPoint Presentation</vt:lpstr>
      <vt:lpstr>What is a Good teacher?</vt:lpstr>
      <vt:lpstr>1. What is a Good teacher? 2. How do you know?</vt:lpstr>
      <vt:lpstr>1. What is a Good teacher 2. How do you know? 3. How do you evidence this?</vt:lpstr>
      <vt:lpstr>Open  vs.  Closed</vt:lpstr>
      <vt:lpstr>PowerPoint Presentation</vt:lpstr>
      <vt:lpstr>PowerPoint Presentation</vt:lpstr>
      <vt:lpstr>What it is not!</vt:lpstr>
    </vt:vector>
  </TitlesOfParts>
  <Manager/>
  <Company>@TeacherToolkit</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5 Minute Lesson Plan</dc:title>
  <dc:subject>Lesson Planning</dc:subject>
  <dc:creator>Ross Morrison McGill</dc:creator>
  <cp:keywords>Lesson Planning</cp:keywords>
  <dc:description>The 5 Minute Lesson Plan is by @TeacherToolkit ( Ross Morrison McGill ) and is licensed under a Creative Commons Attribution-NonCommercial-NoDerivs 3.0 Unported License. Based on all work published at www.teachertoolkit.me.</dc:description>
  <cp:lastModifiedBy>Ross McGill</cp:lastModifiedBy>
  <cp:revision>197</cp:revision>
  <cp:lastPrinted>2015-02-28T13:04:13Z</cp:lastPrinted>
  <dcterms:created xsi:type="dcterms:W3CDTF">2013-11-06T17:28:56Z</dcterms:created>
  <dcterms:modified xsi:type="dcterms:W3CDTF">2015-02-28T13:15:48Z</dcterms:modified>
  <cp:category/>
</cp:coreProperties>
</file>