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6" r:id="rId2"/>
    <p:sldId id="260" r:id="rId3"/>
    <p:sldId id="267" r:id="rId4"/>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633" autoAdjust="0"/>
  </p:normalViewPr>
  <p:slideViewPr>
    <p:cSldViewPr>
      <p:cViewPr>
        <p:scale>
          <a:sx n="72" d="100"/>
          <a:sy n="72" d="100"/>
        </p:scale>
        <p:origin x="-132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099" cy="496967"/>
          </a:xfrm>
          <a:prstGeom prst="rect">
            <a:avLst/>
          </a:prstGeom>
        </p:spPr>
        <p:txBody>
          <a:bodyPr vert="horz" lIns="91522" tIns="45761" rIns="91522" bIns="45761" rtlCol="0"/>
          <a:lstStyle>
            <a:lvl1pPr algn="l">
              <a:defRPr sz="1200"/>
            </a:lvl1pPr>
          </a:lstStyle>
          <a:p>
            <a:endParaRPr lang="en-GB"/>
          </a:p>
        </p:txBody>
      </p:sp>
      <p:sp>
        <p:nvSpPr>
          <p:cNvPr id="3" name="Date Placeholder 2"/>
          <p:cNvSpPr>
            <a:spLocks noGrp="1"/>
          </p:cNvSpPr>
          <p:nvPr>
            <p:ph type="dt" idx="1"/>
          </p:nvPr>
        </p:nvSpPr>
        <p:spPr>
          <a:xfrm>
            <a:off x="3854939" y="1"/>
            <a:ext cx="2949099" cy="496967"/>
          </a:xfrm>
          <a:prstGeom prst="rect">
            <a:avLst/>
          </a:prstGeom>
        </p:spPr>
        <p:txBody>
          <a:bodyPr vert="horz" lIns="91522" tIns="45761" rIns="91522" bIns="45761" rtlCol="0"/>
          <a:lstStyle>
            <a:lvl1pPr algn="r">
              <a:defRPr sz="1200"/>
            </a:lvl1pPr>
          </a:lstStyle>
          <a:p>
            <a:fld id="{BF43A2C4-71E4-40DE-85B7-BF5B91163ABC}" type="datetimeFigureOut">
              <a:rPr lang="en-GB" smtClean="0"/>
              <a:t>04/03/2015</a:t>
            </a:fld>
            <a:endParaRPr lang="en-GB"/>
          </a:p>
        </p:txBody>
      </p:sp>
      <p:sp>
        <p:nvSpPr>
          <p:cNvPr id="4" name="Slide Image Placeholder 3"/>
          <p:cNvSpPr>
            <a:spLocks noGrp="1" noRot="1" noChangeAspect="1"/>
          </p:cNvSpPr>
          <p:nvPr>
            <p:ph type="sldImg" idx="2"/>
          </p:nvPr>
        </p:nvSpPr>
        <p:spPr>
          <a:xfrm>
            <a:off x="917575" y="744538"/>
            <a:ext cx="4970463" cy="3729037"/>
          </a:xfrm>
          <a:prstGeom prst="rect">
            <a:avLst/>
          </a:prstGeom>
          <a:noFill/>
          <a:ln w="12700">
            <a:solidFill>
              <a:prstClr val="black"/>
            </a:solidFill>
          </a:ln>
        </p:spPr>
        <p:txBody>
          <a:bodyPr vert="horz" lIns="91522" tIns="45761" rIns="91522" bIns="45761" rtlCol="0" anchor="ctr"/>
          <a:lstStyle/>
          <a:p>
            <a:endParaRPr lang="en-GB"/>
          </a:p>
        </p:txBody>
      </p:sp>
      <p:sp>
        <p:nvSpPr>
          <p:cNvPr id="5" name="Notes Placeholder 4"/>
          <p:cNvSpPr>
            <a:spLocks noGrp="1"/>
          </p:cNvSpPr>
          <p:nvPr>
            <p:ph type="body" sz="quarter" idx="3"/>
          </p:nvPr>
        </p:nvSpPr>
        <p:spPr>
          <a:xfrm>
            <a:off x="680562" y="4721185"/>
            <a:ext cx="5444490" cy="4472702"/>
          </a:xfrm>
          <a:prstGeom prst="rect">
            <a:avLst/>
          </a:prstGeom>
        </p:spPr>
        <p:txBody>
          <a:bodyPr vert="horz" lIns="91522" tIns="45761" rIns="91522" bIns="4576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0647"/>
            <a:ext cx="2949099" cy="496967"/>
          </a:xfrm>
          <a:prstGeom prst="rect">
            <a:avLst/>
          </a:prstGeom>
        </p:spPr>
        <p:txBody>
          <a:bodyPr vert="horz" lIns="91522" tIns="45761" rIns="91522" bIns="45761"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0647"/>
            <a:ext cx="2949099" cy="496967"/>
          </a:xfrm>
          <a:prstGeom prst="rect">
            <a:avLst/>
          </a:prstGeom>
        </p:spPr>
        <p:txBody>
          <a:bodyPr vert="horz" lIns="91522" tIns="45761" rIns="91522" bIns="45761" rtlCol="0" anchor="b"/>
          <a:lstStyle>
            <a:lvl1pPr algn="r">
              <a:defRPr sz="1200"/>
            </a:lvl1pPr>
          </a:lstStyle>
          <a:p>
            <a:fld id="{2FABE5BE-6FBD-4F8A-BF99-0FE3EB4A1DE0}" type="slidenum">
              <a:rPr lang="en-GB" smtClean="0"/>
              <a:t>‹#›</a:t>
            </a:fld>
            <a:endParaRPr lang="en-GB"/>
          </a:p>
        </p:txBody>
      </p:sp>
    </p:spTree>
    <p:extLst>
      <p:ext uri="{BB962C8B-B14F-4D97-AF65-F5344CB8AC3E}">
        <p14:creationId xmlns:p14="http://schemas.microsoft.com/office/powerpoint/2010/main" val="1475078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teachertoolkit.me/contact-me/" TargetMode="External"/><Relationship Id="rId7" Type="http://schemas.openxmlformats.org/officeDocument/2006/relationships/hyperlink" Target="http://leadinglearner.me/"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www.teachertoolkit.me" TargetMode="External"/><Relationship Id="rId5" Type="http://schemas.openxmlformats.org/officeDocument/2006/relationships/hyperlink" Target="http://creativecommons.org/licenses/by-nc-nd/3.0/deed.en_US" TargetMode="External"/><Relationship Id="rId4" Type="http://schemas.openxmlformats.org/officeDocument/2006/relationships/hyperlink" Target="http://leadinglearner.me/contact-me-2/"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Copyright Licence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mn-lt"/>
                <a:ea typeface="+mn-ea"/>
                <a:cs typeface="+mn-cs"/>
              </a:rPr>
              <a:t>This resource by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@TeacherToolkit (</a:t>
            </a:r>
            <a:r>
              <a:rPr kumimoji="0" lang="en-US" sz="1200" b="0" i="0" u="none" strike="noStrike" kern="1200" cap="none" spc="0" normalizeH="0" baseline="0" noProof="0" dirty="0" smtClean="0">
                <a:ln>
                  <a:noFill/>
                </a:ln>
                <a:solidFill>
                  <a:prstClr val="black"/>
                </a:solidFill>
                <a:effectLst/>
                <a:uLnTx/>
                <a:uFillTx/>
                <a:latin typeface="+mn-lt"/>
                <a:ea typeface="+mn-ea"/>
                <a:cs typeface="+mn-cs"/>
                <a:hlinkClick r:id="rId3"/>
              </a:rPr>
              <a:t>Ross Morrison McGill</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&amp; @LeadingLearner (</a:t>
            </a:r>
            <a:r>
              <a:rPr kumimoji="0" lang="en-US" sz="1200" b="0" i="0" u="none" strike="noStrike" kern="1200" cap="none" spc="0" normalizeH="0" baseline="0" noProof="0" dirty="0" smtClean="0">
                <a:ln>
                  <a:noFill/>
                </a:ln>
                <a:solidFill>
                  <a:prstClr val="black"/>
                </a:solidFill>
                <a:effectLst/>
                <a:uLnTx/>
                <a:uFillTx/>
                <a:latin typeface="+mn-lt"/>
                <a:ea typeface="+mn-ea"/>
                <a:cs typeface="+mn-cs"/>
                <a:hlinkClick r:id="rId4"/>
              </a:rPr>
              <a:t>Stephen Tierney</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and is licensed under a </a:t>
            </a:r>
            <a:r>
              <a:rPr kumimoji="0" lang="en-US" sz="1200" b="0" i="0" u="none" strike="noStrike" kern="1200" cap="none" spc="0" normalizeH="0" baseline="0" noProof="0" dirty="0" smtClean="0">
                <a:ln>
                  <a:noFill/>
                </a:ln>
                <a:solidFill>
                  <a:prstClr val="black"/>
                </a:solidFill>
                <a:effectLst/>
                <a:uLnTx/>
                <a:uFillTx/>
                <a:latin typeface="+mn-lt"/>
                <a:ea typeface="+mn-ea"/>
                <a:cs typeface="+mn-cs"/>
                <a:hlinkClick r:id="rId5"/>
              </a:rPr>
              <a:t>Creative Commons Attribution-NonCommercial-NoDerivs 4.0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hlinkClick r:id="rId5"/>
              </a:rPr>
              <a:t>Unported</a:t>
            </a:r>
            <a:r>
              <a:rPr kumimoji="0" lang="en-US" sz="1200" b="0" i="0" u="none" strike="noStrike" kern="1200" cap="none" spc="0" normalizeH="0" baseline="0" noProof="0" dirty="0" smtClean="0">
                <a:ln>
                  <a:noFill/>
                </a:ln>
                <a:solidFill>
                  <a:prstClr val="black"/>
                </a:solidFill>
                <a:effectLst/>
                <a:uLnTx/>
                <a:uFillTx/>
                <a:latin typeface="+mn-lt"/>
                <a:ea typeface="+mn-ea"/>
                <a:cs typeface="+mn-cs"/>
                <a:hlinkClick r:id="rId5"/>
              </a:rPr>
              <a:t> License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Based on all work published at </a:t>
            </a:r>
            <a:r>
              <a:rPr kumimoji="0" lang="en-US" sz="1200" b="0" i="0" u="none" strike="noStrike" kern="1200" cap="none" spc="0" normalizeH="0" baseline="0" noProof="0" dirty="0" smtClean="0">
                <a:ln>
                  <a:noFill/>
                </a:ln>
                <a:solidFill>
                  <a:prstClr val="black"/>
                </a:solidFill>
                <a:effectLst/>
                <a:uLnTx/>
                <a:uFillTx/>
                <a:latin typeface="+mn-lt"/>
                <a:ea typeface="+mn-ea"/>
                <a:cs typeface="+mn-cs"/>
                <a:hlinkClick r:id="rId6"/>
              </a:rPr>
              <a:t>www.teachertoolkit.me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&amp; </a:t>
            </a:r>
            <a:r>
              <a:rPr kumimoji="0" lang="en-US" sz="1200" b="0" i="0" u="none" strike="noStrike" kern="1200" cap="none" spc="0" normalizeH="0" baseline="0" noProof="0" dirty="0" smtClean="0">
                <a:ln>
                  <a:noFill/>
                </a:ln>
                <a:solidFill>
                  <a:prstClr val="black"/>
                </a:solidFill>
                <a:effectLst/>
                <a:uLnTx/>
                <a:uFillTx/>
                <a:latin typeface="+mn-lt"/>
                <a:ea typeface="+mn-ea"/>
                <a:cs typeface="+mn-cs"/>
                <a:hlinkClick r:id="rId7"/>
              </a:rPr>
              <a:t>www.leadinglearner.me</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FF0000"/>
                </a:solidFill>
                <a:effectLst/>
                <a:uLnTx/>
                <a:uFillTx/>
                <a:latin typeface="+mn-lt"/>
                <a:ea typeface="+mn-ea"/>
                <a:cs typeface="+mn-cs"/>
              </a:rPr>
              <a:t>@TeacherToolkit Limited &amp; @LeadingLearner Limited</a:t>
            </a:r>
          </a:p>
          <a:p>
            <a:endParaRPr lang="en-US" b="1" dirty="0" smtClean="0"/>
          </a:p>
          <a:p>
            <a:endParaRPr lang="en-US" b="1" dirty="0" smtClean="0"/>
          </a:p>
        </p:txBody>
      </p:sp>
      <p:sp>
        <p:nvSpPr>
          <p:cNvPr id="4" name="Slide Number Placeholder 3"/>
          <p:cNvSpPr>
            <a:spLocks noGrp="1"/>
          </p:cNvSpPr>
          <p:nvPr>
            <p:ph type="sldNum" sz="quarter" idx="10"/>
          </p:nvPr>
        </p:nvSpPr>
        <p:spPr/>
        <p:txBody>
          <a:bodyPr/>
          <a:lstStyle/>
          <a:p>
            <a:fld id="{9659F979-44A9-49AC-A2D6-333E9C295F22}"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635718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298D4A-FA88-4F2D-8B50-1D53FEF8479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8735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281EE53-E310-4F69-85E6-D76ABA8BC52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7421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B222E12-612A-4BF6-B248-4FF5C697C8F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9767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E0C42C-114B-4D71-9DBA-00825BF60E0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4132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091A01A-2AE0-4CFD-9F6E-743BABB86E7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76472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9494E13-95E7-4E50-8520-CCA79E70A07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98245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04211EE-97B3-464C-BEE6-E0C45567240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68241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81451D4-203C-4029-A5B2-9DCD4740A16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35180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018102E-ECC2-4B4E-A3CF-60B31D0847D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89388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7ADF211-5B33-4E09-8755-05D77A394A1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83798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397BDB9-BCC3-4C34-AC43-BDCC00A149E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42401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87CA0677-4324-4546-A0E8-279041E6B0F0}" type="slidenum">
              <a:rPr lang="en-GB">
                <a:solidFill>
                  <a:srgbClr val="000000"/>
                </a:solidFill>
              </a:rPr>
              <a:pPr fontAlgn="base">
                <a:spcBef>
                  <a:spcPct val="0"/>
                </a:spcBef>
                <a:spcAft>
                  <a:spcPct val="0"/>
                </a:spcAft>
                <a:defRPr/>
              </a:pPr>
              <a:t>‹#›</a:t>
            </a:fld>
            <a:endParaRPr lang="en-GB">
              <a:solidFill>
                <a:srgbClr val="000000"/>
              </a:solidFill>
            </a:endParaRPr>
          </a:p>
        </p:txBody>
      </p:sp>
    </p:spTree>
    <p:extLst>
      <p:ext uri="{BB962C8B-B14F-4D97-AF65-F5344CB8AC3E}">
        <p14:creationId xmlns:p14="http://schemas.microsoft.com/office/powerpoint/2010/main" val="2676609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5035" y="2607216"/>
            <a:ext cx="3648075" cy="2466975"/>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6386513"/>
            <a:ext cx="3365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6"/>
          <p:cNvSpPr txBox="1">
            <a:spLocks noChangeArrowheads="1"/>
          </p:cNvSpPr>
          <p:nvPr/>
        </p:nvSpPr>
        <p:spPr bwMode="auto">
          <a:xfrm>
            <a:off x="4908550" y="6591235"/>
            <a:ext cx="367347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en-GB" sz="800" dirty="0">
                <a:solidFill>
                  <a:srgbClr val="000000"/>
                </a:solidFill>
              </a:rPr>
              <a:t>Stephen Tierney </a:t>
            </a:r>
            <a:r>
              <a:rPr lang="en-GB" sz="800" dirty="0" smtClean="0">
                <a:solidFill>
                  <a:srgbClr val="000000"/>
                </a:solidFill>
              </a:rPr>
              <a:t>(2015) </a:t>
            </a:r>
            <a:r>
              <a:rPr lang="en-GB" sz="800" dirty="0">
                <a:solidFill>
                  <a:srgbClr val="000000"/>
                </a:solidFill>
              </a:rPr>
              <a:t>@</a:t>
            </a:r>
            <a:r>
              <a:rPr lang="en-GB" sz="800" dirty="0" smtClean="0">
                <a:solidFill>
                  <a:srgbClr val="000000"/>
                </a:solidFill>
              </a:rPr>
              <a:t>LeadingLearner &amp; Ross McGill @TeacherToolkit </a:t>
            </a:r>
            <a:endParaRPr lang="en-GB" sz="800" dirty="0">
              <a:solidFill>
                <a:srgbClr val="000000"/>
              </a:solidFill>
            </a:endParaRPr>
          </a:p>
        </p:txBody>
      </p:sp>
      <p:pic>
        <p:nvPicPr>
          <p:cNvPr id="4" name="Picture 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96800" y="6435725"/>
            <a:ext cx="403225" cy="39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txBox="1">
            <a:spLocks noChangeArrowheads="1"/>
          </p:cNvSpPr>
          <p:nvPr/>
        </p:nvSpPr>
        <p:spPr bwMode="auto">
          <a:xfrm>
            <a:off x="107502" y="0"/>
            <a:ext cx="8892521" cy="550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GB" sz="3200" b="1" kern="0" dirty="0" smtClean="0">
                <a:solidFill>
                  <a:srgbClr val="000000"/>
                </a:solidFill>
                <a:latin typeface="Century Gothic"/>
                <a:cs typeface="Century Gothic"/>
              </a:rPr>
              <a:t>The 5 Minute Achievement Plan</a:t>
            </a:r>
            <a:endParaRPr lang="en-GB" sz="1400" b="1" kern="0" dirty="0" smtClean="0">
              <a:solidFill>
                <a:srgbClr val="000000"/>
              </a:solidFill>
              <a:latin typeface="Century Gothic"/>
              <a:cs typeface="Century Gothic"/>
            </a:endParaRPr>
          </a:p>
        </p:txBody>
      </p:sp>
      <p:sp>
        <p:nvSpPr>
          <p:cNvPr id="6" name="TextBox 5"/>
          <p:cNvSpPr txBox="1">
            <a:spLocks noChangeArrowheads="1"/>
          </p:cNvSpPr>
          <p:nvPr/>
        </p:nvSpPr>
        <p:spPr bwMode="auto">
          <a:xfrm>
            <a:off x="2475090" y="412362"/>
            <a:ext cx="56886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en-GB" sz="1200" b="1" i="1" dirty="0">
                <a:solidFill>
                  <a:srgbClr val="000000"/>
                </a:solidFill>
                <a:latin typeface="Century Gothic"/>
                <a:cs typeface="Century Gothic"/>
              </a:rPr>
              <a:t>….print and scribble your way to G</a:t>
            </a:r>
            <a:r>
              <a:rPr lang="en-GB" sz="1200" b="1" i="1" dirty="0" smtClean="0">
                <a:solidFill>
                  <a:srgbClr val="000000"/>
                </a:solidFill>
                <a:latin typeface="Century Gothic"/>
                <a:cs typeface="Century Gothic"/>
              </a:rPr>
              <a:t>reater Student Achievement.</a:t>
            </a:r>
            <a:endParaRPr lang="en-GB" sz="1200" b="1" dirty="0">
              <a:solidFill>
                <a:srgbClr val="000000"/>
              </a:solidFill>
              <a:latin typeface="Century Gothic"/>
              <a:cs typeface="Century Gothic"/>
            </a:endParaRPr>
          </a:p>
        </p:txBody>
      </p:sp>
      <p:sp>
        <p:nvSpPr>
          <p:cNvPr id="14" name="Oval 13"/>
          <p:cNvSpPr/>
          <p:nvPr/>
        </p:nvSpPr>
        <p:spPr>
          <a:xfrm>
            <a:off x="3469413" y="5631436"/>
            <a:ext cx="260958" cy="29807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7" name="Trapezoid 6"/>
          <p:cNvSpPr/>
          <p:nvPr/>
        </p:nvSpPr>
        <p:spPr>
          <a:xfrm>
            <a:off x="271411" y="1116000"/>
            <a:ext cx="1872208" cy="1368152"/>
          </a:xfrm>
          <a:prstGeom prst="trapezoid">
            <a:avLst/>
          </a:prstGeom>
          <a:noFill/>
          <a:ln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84168" y="2951797"/>
            <a:ext cx="2915857" cy="2061380"/>
          </a:xfrm>
          <a:prstGeom prst="rect">
            <a:avLst/>
          </a:prstGeom>
          <a:solidFill>
            <a:schemeClr val="accent1"/>
          </a:solidFill>
        </p:spPr>
      </p:pic>
      <p:sp>
        <p:nvSpPr>
          <p:cNvPr id="10" name="Trapezoid 9"/>
          <p:cNvSpPr/>
          <p:nvPr/>
        </p:nvSpPr>
        <p:spPr>
          <a:xfrm>
            <a:off x="3330000" y="1116000"/>
            <a:ext cx="1872208" cy="1368152"/>
          </a:xfrm>
          <a:prstGeom prst="trapezoid">
            <a:avLst/>
          </a:prstGeom>
          <a:noFill/>
          <a:ln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rapezoid 10"/>
          <p:cNvSpPr/>
          <p:nvPr/>
        </p:nvSpPr>
        <p:spPr>
          <a:xfrm rot="10800000">
            <a:off x="1800000" y="1116000"/>
            <a:ext cx="1872208" cy="1368152"/>
          </a:xfrm>
          <a:prstGeom prst="trapezoid">
            <a:avLst/>
          </a:prstGeom>
          <a:noFill/>
          <a:ln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612000" y="764704"/>
            <a:ext cx="4248000" cy="369332"/>
          </a:xfrm>
          <a:prstGeom prst="rect">
            <a:avLst/>
          </a:prstGeom>
          <a:solidFill>
            <a:schemeClr val="accent1"/>
          </a:solidFill>
          <a:ln w="25400">
            <a:solidFill>
              <a:srgbClr val="002060"/>
            </a:solidFill>
          </a:ln>
        </p:spPr>
        <p:txBody>
          <a:bodyPr wrap="square" rtlCol="0">
            <a:spAutoFit/>
          </a:bodyPr>
          <a:lstStyle/>
          <a:p>
            <a:pPr algn="ctr"/>
            <a:r>
              <a:rPr lang="en-GB" b="1" dirty="0" smtClean="0">
                <a:solidFill>
                  <a:schemeClr val="accent2"/>
                </a:solidFill>
                <a:latin typeface="Century Gothic" panose="020B0502020202020204" pitchFamily="34" charset="0"/>
              </a:rPr>
              <a:t>Assessment</a:t>
            </a:r>
            <a:endParaRPr lang="en-GB" b="1" dirty="0">
              <a:solidFill>
                <a:schemeClr val="accent2"/>
              </a:solidFill>
              <a:latin typeface="Century Gothic" panose="020B0502020202020204" pitchFamily="34" charset="0"/>
            </a:endParaRPr>
          </a:p>
        </p:txBody>
      </p:sp>
      <p:sp>
        <p:nvSpPr>
          <p:cNvPr id="12" name="TextBox 11"/>
          <p:cNvSpPr txBox="1"/>
          <p:nvPr/>
        </p:nvSpPr>
        <p:spPr>
          <a:xfrm>
            <a:off x="576000" y="1142267"/>
            <a:ext cx="1223999" cy="307777"/>
          </a:xfrm>
          <a:prstGeom prst="rect">
            <a:avLst/>
          </a:prstGeom>
          <a:noFill/>
        </p:spPr>
        <p:txBody>
          <a:bodyPr wrap="square" rtlCol="0">
            <a:spAutoFit/>
          </a:bodyPr>
          <a:lstStyle/>
          <a:p>
            <a:pPr algn="ctr"/>
            <a:r>
              <a:rPr lang="en-GB" sz="1400" b="1" dirty="0" smtClean="0">
                <a:latin typeface="Century Gothic" panose="020B0502020202020204" pitchFamily="34" charset="0"/>
              </a:rPr>
              <a:t>Task</a:t>
            </a:r>
            <a:endParaRPr lang="en-GB" sz="1400" b="1" dirty="0">
              <a:latin typeface="Century Gothic" panose="020B0502020202020204" pitchFamily="34" charset="0"/>
            </a:endParaRPr>
          </a:p>
        </p:txBody>
      </p:sp>
      <p:sp>
        <p:nvSpPr>
          <p:cNvPr id="15" name="TextBox 14"/>
          <p:cNvSpPr txBox="1"/>
          <p:nvPr/>
        </p:nvSpPr>
        <p:spPr>
          <a:xfrm>
            <a:off x="1907705" y="1149358"/>
            <a:ext cx="1599334" cy="307777"/>
          </a:xfrm>
          <a:prstGeom prst="rect">
            <a:avLst/>
          </a:prstGeom>
          <a:noFill/>
        </p:spPr>
        <p:txBody>
          <a:bodyPr wrap="square" rtlCol="0">
            <a:spAutoFit/>
          </a:bodyPr>
          <a:lstStyle/>
          <a:p>
            <a:pPr algn="ctr"/>
            <a:r>
              <a:rPr lang="en-GB" sz="1400" b="1" dirty="0" smtClean="0">
                <a:latin typeface="Century Gothic" panose="020B0502020202020204" pitchFamily="34" charset="0"/>
              </a:rPr>
              <a:t>Standardisation</a:t>
            </a:r>
            <a:endParaRPr lang="en-GB" sz="1400" b="1" dirty="0">
              <a:latin typeface="Century Gothic" panose="020B0502020202020204" pitchFamily="34" charset="0"/>
            </a:endParaRPr>
          </a:p>
        </p:txBody>
      </p:sp>
      <p:sp>
        <p:nvSpPr>
          <p:cNvPr id="16" name="TextBox 15"/>
          <p:cNvSpPr txBox="1"/>
          <p:nvPr/>
        </p:nvSpPr>
        <p:spPr>
          <a:xfrm>
            <a:off x="3648990" y="1139290"/>
            <a:ext cx="1223999" cy="307777"/>
          </a:xfrm>
          <a:prstGeom prst="rect">
            <a:avLst/>
          </a:prstGeom>
          <a:noFill/>
        </p:spPr>
        <p:txBody>
          <a:bodyPr wrap="square" rtlCol="0">
            <a:spAutoFit/>
          </a:bodyPr>
          <a:lstStyle/>
          <a:p>
            <a:pPr algn="ctr"/>
            <a:r>
              <a:rPr lang="en-GB" sz="1400" b="1" dirty="0" smtClean="0">
                <a:latin typeface="Century Gothic" panose="020B0502020202020204" pitchFamily="34" charset="0"/>
              </a:rPr>
              <a:t>Moderation</a:t>
            </a:r>
            <a:endParaRPr lang="en-GB" sz="1400" b="1" dirty="0">
              <a:latin typeface="Century Gothic" panose="020B0502020202020204" pitchFamily="34" charset="0"/>
            </a:endParaRPr>
          </a:p>
        </p:txBody>
      </p:sp>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43112" y="766019"/>
            <a:ext cx="3156913" cy="1882527"/>
          </a:xfrm>
          <a:prstGeom prst="rect">
            <a:avLst/>
          </a:prstGeom>
        </p:spPr>
      </p:pic>
      <p:sp>
        <p:nvSpPr>
          <p:cNvPr id="17" name="TextBox 16"/>
          <p:cNvSpPr txBox="1"/>
          <p:nvPr/>
        </p:nvSpPr>
        <p:spPr>
          <a:xfrm>
            <a:off x="5843110" y="1645945"/>
            <a:ext cx="3156913" cy="646331"/>
          </a:xfrm>
          <a:prstGeom prst="rect">
            <a:avLst/>
          </a:prstGeom>
          <a:solidFill>
            <a:schemeClr val="bg1"/>
          </a:solidFill>
          <a:ln>
            <a:solidFill>
              <a:schemeClr val="tx1"/>
            </a:solidFill>
          </a:ln>
        </p:spPr>
        <p:txBody>
          <a:bodyPr wrap="square" rtlCol="0">
            <a:spAutoFit/>
          </a:bodyPr>
          <a:lstStyle/>
          <a:p>
            <a:r>
              <a:rPr lang="en-GB" sz="1200" b="1" dirty="0" smtClean="0">
                <a:latin typeface="Century Gothic" panose="020B0502020202020204" pitchFamily="34" charset="0"/>
              </a:rPr>
              <a:t>Analysis:</a:t>
            </a:r>
          </a:p>
          <a:p>
            <a:endParaRPr lang="en-GB" sz="1600" b="1" dirty="0" smtClean="0">
              <a:latin typeface="Century Gothic" panose="020B0502020202020204" pitchFamily="34" charset="0"/>
            </a:endParaRPr>
          </a:p>
          <a:p>
            <a:pPr algn="ctr"/>
            <a:endParaRPr lang="en-GB" sz="800" b="1" dirty="0">
              <a:noFill/>
              <a:latin typeface="Century Gothic" panose="020B0502020202020204" pitchFamily="34" charset="0"/>
            </a:endParaRPr>
          </a:p>
        </p:txBody>
      </p:sp>
      <p:sp>
        <p:nvSpPr>
          <p:cNvPr id="30" name="TextBox 29"/>
          <p:cNvSpPr txBox="1"/>
          <p:nvPr/>
        </p:nvSpPr>
        <p:spPr>
          <a:xfrm>
            <a:off x="6882684" y="2981168"/>
            <a:ext cx="1915728" cy="338554"/>
          </a:xfrm>
          <a:prstGeom prst="rect">
            <a:avLst/>
          </a:prstGeom>
          <a:noFill/>
        </p:spPr>
        <p:txBody>
          <a:bodyPr wrap="square" rtlCol="0">
            <a:spAutoFit/>
          </a:bodyPr>
          <a:lstStyle/>
          <a:p>
            <a:pPr algn="ctr"/>
            <a:r>
              <a:rPr lang="en-GB" sz="1600" b="1" dirty="0" smtClean="0"/>
              <a:t>ReTeach</a:t>
            </a:r>
            <a:endParaRPr lang="en-GB" sz="1600" b="1" dirty="0"/>
          </a:p>
        </p:txBody>
      </p:sp>
      <p:sp>
        <p:nvSpPr>
          <p:cNvPr id="31" name="Right Arrow 30"/>
          <p:cNvSpPr/>
          <p:nvPr/>
        </p:nvSpPr>
        <p:spPr>
          <a:xfrm>
            <a:off x="5040000" y="1447067"/>
            <a:ext cx="767054" cy="39775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ight Arrow 31"/>
          <p:cNvSpPr/>
          <p:nvPr/>
        </p:nvSpPr>
        <p:spPr>
          <a:xfrm rot="5400000">
            <a:off x="7403323" y="2606326"/>
            <a:ext cx="351927" cy="39775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ounded Rectangle 33"/>
          <p:cNvSpPr/>
          <p:nvPr/>
        </p:nvSpPr>
        <p:spPr>
          <a:xfrm>
            <a:off x="4740275" y="5280946"/>
            <a:ext cx="4284818" cy="1082431"/>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ight Arrow 34"/>
          <p:cNvSpPr/>
          <p:nvPr/>
        </p:nvSpPr>
        <p:spPr>
          <a:xfrm rot="5400000">
            <a:off x="7403323" y="4878816"/>
            <a:ext cx="351927" cy="39775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4740275" y="5280946"/>
            <a:ext cx="4226826" cy="276999"/>
          </a:xfrm>
          <a:prstGeom prst="rect">
            <a:avLst/>
          </a:prstGeom>
          <a:noFill/>
        </p:spPr>
        <p:txBody>
          <a:bodyPr wrap="square" rtlCol="0">
            <a:spAutoFit/>
          </a:bodyPr>
          <a:lstStyle/>
          <a:p>
            <a:r>
              <a:rPr lang="en-GB" sz="1200" b="1" dirty="0" smtClean="0">
                <a:latin typeface="Century Gothic" panose="020B0502020202020204" pitchFamily="34" charset="0"/>
              </a:rPr>
              <a:t>Review Methodology/Scheme of Learning:</a:t>
            </a:r>
            <a:endParaRPr lang="en-GB" sz="1200" b="1" dirty="0">
              <a:latin typeface="Century Gothic" panose="020B0502020202020204" pitchFamily="34" charset="0"/>
            </a:endParaRPr>
          </a:p>
        </p:txBody>
      </p:sp>
      <p:sp>
        <p:nvSpPr>
          <p:cNvPr id="33" name="Right Arrow 32"/>
          <p:cNvSpPr/>
          <p:nvPr/>
        </p:nvSpPr>
        <p:spPr>
          <a:xfrm rot="8288905">
            <a:off x="5616000" y="2612857"/>
            <a:ext cx="540000" cy="3600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Hexagon 22"/>
          <p:cNvSpPr/>
          <p:nvPr/>
        </p:nvSpPr>
        <p:spPr>
          <a:xfrm>
            <a:off x="36000" y="2940604"/>
            <a:ext cx="2131372" cy="1800200"/>
          </a:xfrm>
          <a:prstGeom prst="hexagon">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ight Arrow 37"/>
          <p:cNvSpPr/>
          <p:nvPr/>
        </p:nvSpPr>
        <p:spPr>
          <a:xfrm rot="10800000">
            <a:off x="2124000" y="3727109"/>
            <a:ext cx="396000" cy="22719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Box 38"/>
          <p:cNvSpPr txBox="1"/>
          <p:nvPr/>
        </p:nvSpPr>
        <p:spPr>
          <a:xfrm>
            <a:off x="251744" y="2951796"/>
            <a:ext cx="1699884" cy="492443"/>
          </a:xfrm>
          <a:prstGeom prst="rect">
            <a:avLst/>
          </a:prstGeom>
          <a:noFill/>
        </p:spPr>
        <p:txBody>
          <a:bodyPr wrap="square" rtlCol="0">
            <a:spAutoFit/>
          </a:bodyPr>
          <a:lstStyle/>
          <a:p>
            <a:pPr algn="ctr"/>
            <a:r>
              <a:rPr lang="en-GB" sz="1400" b="1" dirty="0" smtClean="0"/>
              <a:t>Extra Support</a:t>
            </a:r>
          </a:p>
          <a:p>
            <a:pPr algn="ctr"/>
            <a:r>
              <a:rPr lang="en-GB" sz="1200" b="1" i="1" dirty="0" smtClean="0"/>
              <a:t>Who? How? When?</a:t>
            </a:r>
            <a:endParaRPr lang="en-GB" sz="1200" b="1" i="1" dirty="0"/>
          </a:p>
        </p:txBody>
      </p:sp>
      <p:graphicFrame>
        <p:nvGraphicFramePr>
          <p:cNvPr id="40" name="Table 39"/>
          <p:cNvGraphicFramePr>
            <a:graphicFrameLocks noGrp="1"/>
          </p:cNvGraphicFramePr>
          <p:nvPr>
            <p:extLst>
              <p:ext uri="{D42A27DB-BD31-4B8C-83A1-F6EECF244321}">
                <p14:modId xmlns:p14="http://schemas.microsoft.com/office/powerpoint/2010/main" val="34728893"/>
              </p:ext>
            </p:extLst>
          </p:nvPr>
        </p:nvGraphicFramePr>
        <p:xfrm>
          <a:off x="107504" y="5157192"/>
          <a:ext cx="4269988" cy="1640944"/>
        </p:xfrm>
        <a:graphic>
          <a:graphicData uri="http://schemas.openxmlformats.org/drawingml/2006/table">
            <a:tbl>
              <a:tblPr firstRow="1" bandRow="1">
                <a:tableStyleId>{F5AB1C69-6EDB-4FF4-983F-18BD219EF322}</a:tableStyleId>
              </a:tblPr>
              <a:tblGrid>
                <a:gridCol w="2134994"/>
                <a:gridCol w="2134994"/>
              </a:tblGrid>
              <a:tr h="216024">
                <a:tc gridSpan="2">
                  <a:txBody>
                    <a:bodyPr/>
                    <a:lstStyle/>
                    <a:p>
                      <a:pPr algn="ctr"/>
                      <a:r>
                        <a:rPr lang="en-GB" sz="1200" dirty="0" smtClean="0">
                          <a:solidFill>
                            <a:schemeClr val="tx1"/>
                          </a:solidFill>
                        </a:rPr>
                        <a:t>Sub-Group Underachievement</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736">
                <a:tc>
                  <a:txBody>
                    <a:bodyPr/>
                    <a:lstStyle/>
                    <a:p>
                      <a:pPr algn="ctr"/>
                      <a:r>
                        <a:rPr lang="en-GB" sz="1100" b="0" dirty="0" smtClean="0"/>
                        <a:t>PP Group (by H/M/L Ability)</a:t>
                      </a:r>
                      <a:endParaRPr lang="en-GB"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b="0" dirty="0" smtClean="0">
                          <a:solidFill>
                            <a:schemeClr val="tx1"/>
                          </a:solidFill>
                        </a:rPr>
                        <a:t>Support </a:t>
                      </a:r>
                      <a:r>
                        <a:rPr lang="en-GB" sz="1100" b="0" i="1" dirty="0" smtClean="0">
                          <a:solidFill>
                            <a:schemeClr val="tx1"/>
                          </a:solidFill>
                        </a:rPr>
                        <a:t>(Who? How? When?)</a:t>
                      </a:r>
                      <a:endParaRPr lang="en-GB"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7544">
                <a:tc>
                  <a:txBody>
                    <a:bodyPr/>
                    <a:lstStyle/>
                    <a:p>
                      <a:pPr algn="l"/>
                      <a:r>
                        <a:rPr lang="en-GB" sz="1100" dirty="0" smtClean="0"/>
                        <a:t>Higher:</a:t>
                      </a:r>
                    </a:p>
                    <a:p>
                      <a:pPr algn="l"/>
                      <a:endParaRPr lang="en-GB" sz="1100" dirty="0" smtClean="0"/>
                    </a:p>
                    <a:p>
                      <a:pPr algn="l"/>
                      <a:r>
                        <a:rPr lang="en-GB" sz="1100" dirty="0" smtClean="0"/>
                        <a:t>Middle:</a:t>
                      </a:r>
                    </a:p>
                    <a:p>
                      <a:pPr algn="l"/>
                      <a:endParaRPr lang="en-GB" sz="1100" dirty="0" smtClean="0"/>
                    </a:p>
                    <a:p>
                      <a:pPr algn="l"/>
                      <a:r>
                        <a:rPr lang="en-GB" sz="1100" dirty="0" smtClean="0"/>
                        <a:t>Lower: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1" name="Right Arrow 40"/>
          <p:cNvSpPr/>
          <p:nvPr/>
        </p:nvSpPr>
        <p:spPr>
          <a:xfrm rot="5400000">
            <a:off x="847410" y="4798501"/>
            <a:ext cx="396000" cy="2772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3558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186187"/>
            <a:ext cx="8229600" cy="506509"/>
          </a:xfrm>
        </p:spPr>
        <p:txBody>
          <a:bodyPr/>
          <a:lstStyle/>
          <a:p>
            <a:r>
              <a:rPr lang="en-GB" sz="2800" dirty="0" smtClean="0"/>
              <a:t>Context – (What each area means?)</a:t>
            </a:r>
          </a:p>
        </p:txBody>
      </p:sp>
      <p:sp>
        <p:nvSpPr>
          <p:cNvPr id="3075" name="Content Placeholder 2"/>
          <p:cNvSpPr>
            <a:spLocks noGrp="1"/>
          </p:cNvSpPr>
          <p:nvPr>
            <p:ph idx="1"/>
          </p:nvPr>
        </p:nvSpPr>
        <p:spPr>
          <a:xfrm>
            <a:off x="234950" y="908720"/>
            <a:ext cx="8653463" cy="5832648"/>
          </a:xfrm>
        </p:spPr>
        <p:txBody>
          <a:bodyPr/>
          <a:lstStyle/>
          <a:p>
            <a:pPr marL="0" indent="0">
              <a:spcAft>
                <a:spcPts val="1000"/>
              </a:spcAft>
              <a:buNone/>
            </a:pPr>
            <a:r>
              <a:rPr lang="en-GB" sz="1100" b="1" dirty="0">
                <a:latin typeface="Calibri"/>
                <a:ea typeface="Calibri"/>
                <a:cs typeface="Times New Roman"/>
              </a:rPr>
              <a:t>Assessment</a:t>
            </a:r>
            <a:endParaRPr lang="en-GB" sz="1100" dirty="0">
              <a:latin typeface="Calibri"/>
              <a:ea typeface="Calibri"/>
              <a:cs typeface="Times New Roman"/>
            </a:endParaRPr>
          </a:p>
          <a:p>
            <a:pPr lvl="0">
              <a:lnSpc>
                <a:spcPct val="115000"/>
              </a:lnSpc>
              <a:spcAft>
                <a:spcPts val="0"/>
              </a:spcAft>
              <a:buFont typeface="Symbol"/>
              <a:buChar char=""/>
            </a:pPr>
            <a:r>
              <a:rPr lang="en-GB" sz="1100" dirty="0">
                <a:latin typeface="Calibri"/>
                <a:ea typeface="Calibri"/>
                <a:cs typeface="Times New Roman"/>
              </a:rPr>
              <a:t>When setting up an assessment for your class it is important to make sure you are clear about the actually examination paper, test or task to be done and have ways of standardising and moderating the marking of the students’ responses.  The first job it to determine the actual </a:t>
            </a:r>
            <a:r>
              <a:rPr lang="en-GB" sz="1100" i="1" dirty="0">
                <a:latin typeface="Calibri"/>
                <a:ea typeface="Calibri"/>
                <a:cs typeface="Times New Roman"/>
              </a:rPr>
              <a:t>assessment task</a:t>
            </a:r>
            <a:r>
              <a:rPr lang="en-GB" sz="1100" dirty="0">
                <a:latin typeface="Calibri"/>
                <a:ea typeface="Calibri"/>
                <a:cs typeface="Times New Roman"/>
              </a:rPr>
              <a:t>.  Approaching the SATs and examination season many teachers use full examination papers for their classes to practice on.  If you are going to use the assessment to report a grade or levels remember to use: papers from the same year; all the different components of the final examination in your calculation of the grade or level and the SAT papers/examination board published grade boundaries.</a:t>
            </a:r>
          </a:p>
          <a:p>
            <a:pPr lvl="0">
              <a:lnSpc>
                <a:spcPct val="115000"/>
              </a:lnSpc>
              <a:spcAft>
                <a:spcPts val="0"/>
              </a:spcAft>
              <a:buFont typeface="Symbol"/>
              <a:buChar char=""/>
            </a:pPr>
            <a:r>
              <a:rPr lang="en-GB" sz="1100" i="1" dirty="0">
                <a:latin typeface="Calibri"/>
                <a:ea typeface="Calibri"/>
                <a:cs typeface="Times New Roman"/>
              </a:rPr>
              <a:t>Standardisation </a:t>
            </a:r>
            <a:r>
              <a:rPr lang="en-GB" sz="1100" dirty="0">
                <a:latin typeface="Calibri"/>
                <a:ea typeface="Calibri"/>
                <a:cs typeface="Times New Roman"/>
              </a:rPr>
              <a:t>of the marking between teachers can be done with the aid of a published or self-generated marking scheme.  If you have any examiners in the department or school they can help with this process.</a:t>
            </a:r>
          </a:p>
          <a:p>
            <a:pPr lvl="0">
              <a:lnSpc>
                <a:spcPct val="115000"/>
              </a:lnSpc>
              <a:spcAft>
                <a:spcPts val="1000"/>
              </a:spcAft>
              <a:buFont typeface="Symbol"/>
              <a:buChar char=""/>
            </a:pPr>
            <a:r>
              <a:rPr lang="en-GB" sz="1100" i="1" dirty="0">
                <a:latin typeface="Calibri"/>
                <a:ea typeface="Calibri"/>
                <a:cs typeface="Times New Roman"/>
              </a:rPr>
              <a:t>Moderation</a:t>
            </a:r>
            <a:r>
              <a:rPr lang="en-GB" sz="1100" dirty="0">
                <a:latin typeface="Calibri"/>
                <a:ea typeface="Calibri"/>
                <a:cs typeface="Times New Roman"/>
              </a:rPr>
              <a:t> of the marking can be achieved in different ways.  Sometimes one teacher marks the whole of one paper or question.  This removes inter-marker variability but class teachers miss the opportunity to see how their own students performed.  If a number of teachers are marking the papers a sample needs to be moderated by all the teachers or a sample collected from each teacher and the marking moderated by the head of department or subject co-ordinator. </a:t>
            </a:r>
          </a:p>
          <a:p>
            <a:pPr marL="0" indent="0">
              <a:lnSpc>
                <a:spcPct val="115000"/>
              </a:lnSpc>
              <a:spcAft>
                <a:spcPts val="1000"/>
              </a:spcAft>
              <a:buNone/>
            </a:pPr>
            <a:r>
              <a:rPr lang="en-GB" sz="1100" b="1" dirty="0">
                <a:latin typeface="Calibri"/>
                <a:ea typeface="Calibri"/>
                <a:cs typeface="Times New Roman"/>
              </a:rPr>
              <a:t>Analysis</a:t>
            </a:r>
            <a:endParaRPr lang="en-GB" sz="1100" dirty="0">
              <a:latin typeface="Calibri"/>
              <a:ea typeface="Calibri"/>
              <a:cs typeface="Times New Roman"/>
            </a:endParaRPr>
          </a:p>
          <a:p>
            <a:pPr lvl="0">
              <a:lnSpc>
                <a:spcPct val="115000"/>
              </a:lnSpc>
              <a:spcAft>
                <a:spcPts val="1000"/>
              </a:spcAft>
              <a:buFont typeface="Symbol"/>
              <a:buChar char=""/>
            </a:pPr>
            <a:r>
              <a:rPr lang="en-GB" sz="1100" dirty="0">
                <a:latin typeface="Calibri"/>
                <a:ea typeface="Calibri"/>
                <a:cs typeface="Times New Roman"/>
              </a:rPr>
              <a:t>Before you finalise the assessment you are going to use think about how you will analyse the papers or task, to evidence what the students know and what they don’t know.  Many schools are beginning to look at a </a:t>
            </a:r>
            <a:r>
              <a:rPr lang="en-GB" sz="1100" i="1" dirty="0">
                <a:latin typeface="Calibri"/>
                <a:ea typeface="Calibri"/>
                <a:cs typeface="Times New Roman"/>
              </a:rPr>
              <a:t>forensic question by question analysis </a:t>
            </a:r>
            <a:r>
              <a:rPr lang="en-GB" sz="1100" dirty="0">
                <a:latin typeface="Calibri"/>
                <a:ea typeface="Calibri"/>
                <a:cs typeface="Times New Roman"/>
              </a:rPr>
              <a:t>of summative assessments.  Where your subject has fewer longer answers or multi-part questions it can help if the students’ responses are analysed at this level.  Be clear, in your own mind and with other staff, how you will analyse the assessment task and the recording expected.  If marks are entered into a spreadsheet determine a total for each student’s response and a mean for the response to each question.</a:t>
            </a:r>
          </a:p>
          <a:p>
            <a:pPr marL="0" indent="0">
              <a:lnSpc>
                <a:spcPct val="115000"/>
              </a:lnSpc>
              <a:spcAft>
                <a:spcPts val="1000"/>
              </a:spcAft>
              <a:buNone/>
            </a:pPr>
            <a:r>
              <a:rPr lang="en-GB" sz="1100" b="1" dirty="0" err="1">
                <a:latin typeface="Calibri"/>
                <a:ea typeface="Calibri"/>
                <a:cs typeface="Times New Roman"/>
              </a:rPr>
              <a:t>ReTeach</a:t>
            </a:r>
            <a:endParaRPr lang="en-GB" sz="1100" dirty="0">
              <a:latin typeface="Calibri"/>
              <a:ea typeface="Calibri"/>
              <a:cs typeface="Times New Roman"/>
            </a:endParaRPr>
          </a:p>
          <a:p>
            <a:pPr lvl="0">
              <a:lnSpc>
                <a:spcPct val="115000"/>
              </a:lnSpc>
              <a:spcAft>
                <a:spcPts val="1000"/>
              </a:spcAft>
              <a:buFont typeface="Symbol"/>
              <a:buChar char=""/>
            </a:pPr>
            <a:r>
              <a:rPr lang="en-GB" sz="1100" dirty="0">
                <a:latin typeface="Calibri"/>
                <a:ea typeface="Calibri"/>
                <a:cs typeface="Times New Roman"/>
              </a:rPr>
              <a:t>Once the analysis has been completed look at which questions have a very low mean (average) score.  It is likely that a lot of the children or student have not understood or can’t remember this particular aspect of knowledge.  Note these down and </a:t>
            </a:r>
            <a:r>
              <a:rPr lang="en-GB" sz="1100" i="1" dirty="0">
                <a:latin typeface="Calibri"/>
                <a:ea typeface="Calibri"/>
                <a:cs typeface="Times New Roman"/>
              </a:rPr>
              <a:t>reteach them to the whole class</a:t>
            </a:r>
            <a:r>
              <a:rPr lang="en-GB" sz="1100" dirty="0">
                <a:latin typeface="Calibri"/>
                <a:ea typeface="Calibri"/>
                <a:cs typeface="Times New Roman"/>
              </a:rPr>
              <a:t>.  </a:t>
            </a:r>
          </a:p>
        </p:txBody>
      </p:sp>
    </p:spTree>
    <p:extLst>
      <p:ext uri="{BB962C8B-B14F-4D97-AF65-F5344CB8AC3E}">
        <p14:creationId xmlns:p14="http://schemas.microsoft.com/office/powerpoint/2010/main" val="2050526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67544" y="116632"/>
            <a:ext cx="8229600" cy="506509"/>
          </a:xfrm>
        </p:spPr>
        <p:txBody>
          <a:bodyPr/>
          <a:lstStyle/>
          <a:p>
            <a:r>
              <a:rPr lang="en-GB" sz="2800" dirty="0" smtClean="0"/>
              <a:t>Context – (What each area means?)</a:t>
            </a:r>
          </a:p>
        </p:txBody>
      </p:sp>
      <p:sp>
        <p:nvSpPr>
          <p:cNvPr id="3075" name="Content Placeholder 2"/>
          <p:cNvSpPr>
            <a:spLocks noGrp="1"/>
          </p:cNvSpPr>
          <p:nvPr>
            <p:ph idx="1"/>
          </p:nvPr>
        </p:nvSpPr>
        <p:spPr>
          <a:xfrm>
            <a:off x="251520" y="620688"/>
            <a:ext cx="8653463" cy="6120680"/>
          </a:xfrm>
        </p:spPr>
        <p:txBody>
          <a:bodyPr/>
          <a:lstStyle/>
          <a:p>
            <a:pPr marL="0" indent="0">
              <a:lnSpc>
                <a:spcPct val="115000"/>
              </a:lnSpc>
              <a:spcAft>
                <a:spcPts val="1000"/>
              </a:spcAft>
              <a:buNone/>
            </a:pPr>
            <a:r>
              <a:rPr lang="en-GB" sz="1100" b="1" dirty="0">
                <a:latin typeface="Calibri"/>
                <a:ea typeface="Calibri"/>
                <a:cs typeface="Times New Roman"/>
              </a:rPr>
              <a:t>Review Methodology/Scheme of Learning</a:t>
            </a:r>
            <a:endParaRPr lang="en-GB" sz="1100" dirty="0">
              <a:latin typeface="Calibri"/>
              <a:ea typeface="Calibri"/>
              <a:cs typeface="Times New Roman"/>
            </a:endParaRPr>
          </a:p>
          <a:p>
            <a:pPr lvl="0">
              <a:lnSpc>
                <a:spcPct val="115000"/>
              </a:lnSpc>
              <a:spcAft>
                <a:spcPts val="1000"/>
              </a:spcAft>
              <a:buFont typeface="Symbol"/>
              <a:buChar char=""/>
            </a:pPr>
            <a:r>
              <a:rPr lang="en-GB" sz="1100" dirty="0">
                <a:latin typeface="Calibri"/>
                <a:ea typeface="Calibri"/>
                <a:cs typeface="Times New Roman"/>
              </a:rPr>
              <a:t>Where you consider there is a level of misunderstanding it is important to review how you intend to approach the re-teaching of the knowledge.  It will probably be worth discussing this as a team or with another teacher whose class attained high marks on the particular question.  Make a note of these different approaches and revise schemes of learning so they contain the most effective strategies for teaching the area of knowledge</a:t>
            </a:r>
            <a:r>
              <a:rPr lang="en-GB" sz="1100" dirty="0" smtClean="0">
                <a:latin typeface="Calibri"/>
                <a:ea typeface="Calibri"/>
                <a:cs typeface="Times New Roman"/>
              </a:rPr>
              <a:t>.</a:t>
            </a:r>
            <a:endParaRPr lang="en-GB" sz="1100" b="1" dirty="0" smtClean="0">
              <a:solidFill>
                <a:srgbClr val="000000"/>
              </a:solidFill>
              <a:latin typeface="Calibri"/>
              <a:ea typeface="Calibri"/>
              <a:cs typeface="Times New Roman"/>
            </a:endParaRPr>
          </a:p>
          <a:p>
            <a:pPr marL="0" lvl="0" indent="0">
              <a:lnSpc>
                <a:spcPct val="115000"/>
              </a:lnSpc>
              <a:spcAft>
                <a:spcPts val="1000"/>
              </a:spcAft>
              <a:buNone/>
            </a:pPr>
            <a:r>
              <a:rPr lang="en-GB" sz="1100" b="1" dirty="0" smtClean="0">
                <a:solidFill>
                  <a:srgbClr val="000000"/>
                </a:solidFill>
                <a:latin typeface="Calibri"/>
                <a:ea typeface="Calibri"/>
                <a:cs typeface="Times New Roman"/>
              </a:rPr>
              <a:t>In </a:t>
            </a:r>
            <a:r>
              <a:rPr lang="en-GB" sz="1100" b="1" dirty="0">
                <a:solidFill>
                  <a:srgbClr val="000000"/>
                </a:solidFill>
                <a:latin typeface="Calibri"/>
                <a:ea typeface="Calibri"/>
                <a:cs typeface="Times New Roman"/>
              </a:rPr>
              <a:t>Class Support</a:t>
            </a:r>
            <a:endParaRPr lang="en-GB" sz="1100" dirty="0">
              <a:solidFill>
                <a:srgbClr val="000000"/>
              </a:solidFill>
              <a:latin typeface="Calibri"/>
              <a:ea typeface="Calibri"/>
              <a:cs typeface="Times New Roman"/>
            </a:endParaRPr>
          </a:p>
          <a:p>
            <a:pPr lvl="0">
              <a:lnSpc>
                <a:spcPct val="115000"/>
              </a:lnSpc>
              <a:spcAft>
                <a:spcPts val="0"/>
              </a:spcAft>
              <a:buFont typeface="Symbol"/>
              <a:buChar char=""/>
            </a:pPr>
            <a:r>
              <a:rPr lang="en-GB" sz="1100" dirty="0">
                <a:solidFill>
                  <a:srgbClr val="000000"/>
                </a:solidFill>
                <a:latin typeface="Calibri"/>
                <a:ea typeface="Calibri"/>
                <a:cs typeface="Times New Roman"/>
              </a:rPr>
              <a:t>This requires some significant planning as members of the class may have different gaps in their knowledge.  The challenge is to teach to each child or student’s gaps in knowledge.</a:t>
            </a:r>
          </a:p>
          <a:p>
            <a:pPr lvl="0">
              <a:lnSpc>
                <a:spcPct val="115000"/>
              </a:lnSpc>
              <a:spcAft>
                <a:spcPts val="0"/>
              </a:spcAft>
              <a:buFont typeface="Symbol"/>
              <a:buChar char=""/>
            </a:pPr>
            <a:r>
              <a:rPr lang="en-GB" sz="1100" dirty="0">
                <a:solidFill>
                  <a:srgbClr val="000000"/>
                </a:solidFill>
                <a:latin typeface="Calibri"/>
                <a:ea typeface="Calibri"/>
                <a:cs typeface="Times New Roman"/>
              </a:rPr>
              <a:t>One potential strategy is when marking the assessments to use the </a:t>
            </a:r>
            <a:r>
              <a:rPr lang="en-GB" sz="1100" i="1" dirty="0">
                <a:solidFill>
                  <a:srgbClr val="000000"/>
                </a:solidFill>
                <a:latin typeface="Calibri"/>
                <a:ea typeface="Calibri"/>
                <a:cs typeface="Times New Roman"/>
              </a:rPr>
              <a:t>Yellow Box Marking Technique</a:t>
            </a:r>
            <a:r>
              <a:rPr lang="en-GB" sz="1100" dirty="0">
                <a:solidFill>
                  <a:srgbClr val="000000"/>
                </a:solidFill>
                <a:latin typeface="Calibri"/>
                <a:ea typeface="Calibri"/>
                <a:cs typeface="Times New Roman"/>
              </a:rPr>
              <a:t> to identify areas of the examination paper which must be improved to a higher standard.  The </a:t>
            </a:r>
            <a:r>
              <a:rPr lang="en-GB" sz="1100" i="1" dirty="0">
                <a:solidFill>
                  <a:srgbClr val="000000"/>
                </a:solidFill>
                <a:latin typeface="Calibri"/>
                <a:ea typeface="Calibri"/>
                <a:cs typeface="Times New Roman"/>
              </a:rPr>
              <a:t>In Class Support</a:t>
            </a:r>
            <a:r>
              <a:rPr lang="en-GB" sz="1100" dirty="0">
                <a:solidFill>
                  <a:srgbClr val="000000"/>
                </a:solidFill>
                <a:latin typeface="Calibri"/>
                <a:ea typeface="Calibri"/>
                <a:cs typeface="Times New Roman"/>
              </a:rPr>
              <a:t> then consists of DIRT or MAD Time with each student working on their identified areas for improvement.</a:t>
            </a:r>
          </a:p>
          <a:p>
            <a:pPr lvl="0">
              <a:lnSpc>
                <a:spcPct val="115000"/>
              </a:lnSpc>
              <a:spcAft>
                <a:spcPts val="0"/>
              </a:spcAft>
              <a:buFont typeface="Symbol"/>
              <a:buChar char=""/>
            </a:pPr>
            <a:r>
              <a:rPr lang="en-GB" sz="1100" dirty="0">
                <a:solidFill>
                  <a:srgbClr val="000000"/>
                </a:solidFill>
                <a:latin typeface="Calibri"/>
                <a:ea typeface="Calibri"/>
                <a:cs typeface="Times New Roman"/>
              </a:rPr>
              <a:t>Another approach is to group students by which questions they got wrong and need to revisit.  Differentiated tasks or being directed to the appropriate section of an on-line resource can be used with the class teacher circulating and supporting as necessary.  This could include short inputs, from the teacher, for each group.  The groupings are quite dynamic as they reform once the student has acquired the missing knowledge.  If classes are blocked on the timetable, it may be possible to rearrange these classes for a lesson or two with each new class focussing on a particular area or set of questions from the examination paper.</a:t>
            </a:r>
          </a:p>
          <a:p>
            <a:pPr lvl="0">
              <a:lnSpc>
                <a:spcPct val="115000"/>
              </a:lnSpc>
              <a:spcAft>
                <a:spcPts val="1000"/>
              </a:spcAft>
              <a:buFont typeface="Symbol"/>
              <a:buChar char=""/>
            </a:pPr>
            <a:r>
              <a:rPr lang="en-GB" sz="1100" dirty="0">
                <a:solidFill>
                  <a:srgbClr val="000000"/>
                </a:solidFill>
                <a:latin typeface="Calibri"/>
                <a:ea typeface="Calibri"/>
                <a:cs typeface="Times New Roman"/>
              </a:rPr>
              <a:t>Make sure you determine how you are going to reassess whether the students have acquired the knowledge that was previously missing.</a:t>
            </a:r>
          </a:p>
          <a:p>
            <a:pPr marL="0" lvl="0" indent="0">
              <a:lnSpc>
                <a:spcPct val="115000"/>
              </a:lnSpc>
              <a:spcAft>
                <a:spcPts val="1000"/>
              </a:spcAft>
              <a:buNone/>
            </a:pPr>
            <a:r>
              <a:rPr lang="en-GB" sz="1100" b="1" dirty="0">
                <a:solidFill>
                  <a:srgbClr val="000000"/>
                </a:solidFill>
                <a:latin typeface="Calibri"/>
                <a:ea typeface="Calibri"/>
                <a:cs typeface="Times New Roman"/>
              </a:rPr>
              <a:t>Extra Support</a:t>
            </a:r>
            <a:endParaRPr lang="en-GB" sz="1100" dirty="0">
              <a:solidFill>
                <a:srgbClr val="000000"/>
              </a:solidFill>
              <a:latin typeface="Calibri"/>
              <a:ea typeface="Calibri"/>
              <a:cs typeface="Times New Roman"/>
            </a:endParaRPr>
          </a:p>
          <a:p>
            <a:pPr lvl="0">
              <a:lnSpc>
                <a:spcPct val="115000"/>
              </a:lnSpc>
              <a:spcAft>
                <a:spcPts val="1000"/>
              </a:spcAft>
              <a:buFont typeface="Symbol"/>
              <a:buChar char=""/>
            </a:pPr>
            <a:r>
              <a:rPr lang="en-GB" sz="1100" dirty="0">
                <a:solidFill>
                  <a:srgbClr val="000000"/>
                </a:solidFill>
                <a:latin typeface="Calibri"/>
                <a:ea typeface="Calibri"/>
                <a:cs typeface="Times New Roman"/>
              </a:rPr>
              <a:t>Note down the names of any students who are going to require additional more extensive support.  This might be in extra after school sessions or through a planned intervention programme, with withdrawal from lessons,</a:t>
            </a:r>
          </a:p>
          <a:p>
            <a:pPr marL="0" lvl="0" indent="0">
              <a:lnSpc>
                <a:spcPct val="115000"/>
              </a:lnSpc>
              <a:spcAft>
                <a:spcPts val="1000"/>
              </a:spcAft>
              <a:buNone/>
            </a:pPr>
            <a:r>
              <a:rPr lang="en-GB" sz="1100" b="1" dirty="0">
                <a:solidFill>
                  <a:srgbClr val="000000"/>
                </a:solidFill>
                <a:latin typeface="Calibri"/>
                <a:ea typeface="Calibri"/>
                <a:cs typeface="Times New Roman"/>
              </a:rPr>
              <a:t>Sub-Group Underachievement - PP Group (by HML Ability)</a:t>
            </a:r>
            <a:endParaRPr lang="en-GB" sz="1100" dirty="0">
              <a:solidFill>
                <a:srgbClr val="000000"/>
              </a:solidFill>
              <a:latin typeface="Calibri"/>
              <a:ea typeface="Calibri"/>
              <a:cs typeface="Times New Roman"/>
            </a:endParaRPr>
          </a:p>
          <a:p>
            <a:pPr lvl="0">
              <a:lnSpc>
                <a:spcPct val="115000"/>
              </a:lnSpc>
              <a:spcAft>
                <a:spcPts val="1000"/>
              </a:spcAft>
              <a:buFont typeface="Symbol"/>
              <a:buChar char=""/>
            </a:pPr>
            <a:r>
              <a:rPr lang="en-GB" sz="1100" dirty="0">
                <a:solidFill>
                  <a:srgbClr val="000000"/>
                </a:solidFill>
                <a:latin typeface="Calibri"/>
                <a:ea typeface="Calibri"/>
                <a:cs typeface="Times New Roman"/>
              </a:rPr>
              <a:t>We’ve decided to focus on the Pupil Premium group as these are the students who are statistically most likely to be underachieving.  If this is not appropriate for your class you should amend the table to look at the sub-group which requires greatest attention.  Looking at Pupil Premium students through the lens of higher, middle and lower ability can sometimes yield an interesting pattern.  Note down who, how and when intervention or support could take place</a:t>
            </a:r>
            <a:r>
              <a:rPr lang="en-GB" sz="1100" dirty="0" smtClean="0">
                <a:solidFill>
                  <a:srgbClr val="000000"/>
                </a:solidFill>
                <a:latin typeface="Calibri"/>
                <a:ea typeface="Calibri"/>
                <a:cs typeface="Times New Roman"/>
              </a:rPr>
              <a:t>.</a:t>
            </a:r>
            <a:endParaRPr lang="en-GB" sz="1100" dirty="0">
              <a:solidFill>
                <a:srgbClr val="000000"/>
              </a:solidFill>
              <a:latin typeface="Calibri"/>
              <a:ea typeface="Calibri"/>
              <a:cs typeface="Times New Roman"/>
            </a:endParaRPr>
          </a:p>
        </p:txBody>
      </p:sp>
    </p:spTree>
    <p:extLst>
      <p:ext uri="{BB962C8B-B14F-4D97-AF65-F5344CB8AC3E}">
        <p14:creationId xmlns:p14="http://schemas.microsoft.com/office/powerpoint/2010/main" val="170201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987</Words>
  <Application>Microsoft Office PowerPoint</Application>
  <PresentationFormat>On-screen Show (4:3)</PresentationFormat>
  <Paragraphs>48</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Default Design</vt:lpstr>
      <vt:lpstr>PowerPoint Presentation</vt:lpstr>
      <vt:lpstr>Context – (What each area means?)</vt:lpstr>
      <vt:lpstr>Context – (What each area means?)</vt:lpstr>
    </vt:vector>
  </TitlesOfParts>
  <Company>St. Mary's Catholic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Stephen Tierney</cp:lastModifiedBy>
  <cp:revision>40</cp:revision>
  <cp:lastPrinted>2015-03-02T10:43:01Z</cp:lastPrinted>
  <dcterms:created xsi:type="dcterms:W3CDTF">2015-02-09T07:53:09Z</dcterms:created>
  <dcterms:modified xsi:type="dcterms:W3CDTF">2015-03-04T08:09:52Z</dcterms:modified>
</cp:coreProperties>
</file>