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7" r:id="rId2"/>
    <p:sldId id="260" r:id="rId3"/>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61" autoAdjust="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9099" cy="496967"/>
          </a:xfrm>
          <a:prstGeom prst="rect">
            <a:avLst/>
          </a:prstGeom>
        </p:spPr>
        <p:txBody>
          <a:bodyPr vert="horz" lIns="91516" tIns="45758" rIns="91516" bIns="45758" rtlCol="0"/>
          <a:lstStyle>
            <a:lvl1pPr algn="l">
              <a:defRPr sz="1200"/>
            </a:lvl1pPr>
          </a:lstStyle>
          <a:p>
            <a:endParaRPr lang="en-GB"/>
          </a:p>
        </p:txBody>
      </p:sp>
      <p:sp>
        <p:nvSpPr>
          <p:cNvPr id="3" name="Date Placeholder 2"/>
          <p:cNvSpPr>
            <a:spLocks noGrp="1"/>
          </p:cNvSpPr>
          <p:nvPr>
            <p:ph type="dt" idx="1"/>
          </p:nvPr>
        </p:nvSpPr>
        <p:spPr>
          <a:xfrm>
            <a:off x="3854940" y="2"/>
            <a:ext cx="2949099" cy="496967"/>
          </a:xfrm>
          <a:prstGeom prst="rect">
            <a:avLst/>
          </a:prstGeom>
        </p:spPr>
        <p:txBody>
          <a:bodyPr vert="horz" lIns="91516" tIns="45758" rIns="91516" bIns="45758" rtlCol="0"/>
          <a:lstStyle>
            <a:lvl1pPr algn="r">
              <a:defRPr sz="1200"/>
            </a:lvl1pPr>
          </a:lstStyle>
          <a:p>
            <a:fld id="{BF43A2C4-71E4-40DE-85B7-BF5B91163ABC}" type="datetimeFigureOut">
              <a:rPr lang="en-GB" smtClean="0"/>
              <a:t>14/04/2015</a:t>
            </a:fld>
            <a:endParaRPr lang="en-GB"/>
          </a:p>
        </p:txBody>
      </p:sp>
      <p:sp>
        <p:nvSpPr>
          <p:cNvPr id="4" name="Slide Image Placeholder 3"/>
          <p:cNvSpPr>
            <a:spLocks noGrp="1" noRot="1" noChangeAspect="1"/>
          </p:cNvSpPr>
          <p:nvPr>
            <p:ph type="sldImg" idx="2"/>
          </p:nvPr>
        </p:nvSpPr>
        <p:spPr>
          <a:xfrm>
            <a:off x="917575" y="744538"/>
            <a:ext cx="4970463" cy="3729037"/>
          </a:xfrm>
          <a:prstGeom prst="rect">
            <a:avLst/>
          </a:prstGeom>
          <a:noFill/>
          <a:ln w="12700">
            <a:solidFill>
              <a:prstClr val="black"/>
            </a:solidFill>
          </a:ln>
        </p:spPr>
        <p:txBody>
          <a:bodyPr vert="horz" lIns="91516" tIns="45758" rIns="91516" bIns="45758" rtlCol="0" anchor="ctr"/>
          <a:lstStyle/>
          <a:p>
            <a:endParaRPr lang="en-GB"/>
          </a:p>
        </p:txBody>
      </p:sp>
      <p:sp>
        <p:nvSpPr>
          <p:cNvPr id="5" name="Notes Placeholder 4"/>
          <p:cNvSpPr>
            <a:spLocks noGrp="1"/>
          </p:cNvSpPr>
          <p:nvPr>
            <p:ph type="body" sz="quarter" idx="3"/>
          </p:nvPr>
        </p:nvSpPr>
        <p:spPr>
          <a:xfrm>
            <a:off x="680562" y="4721185"/>
            <a:ext cx="5444490" cy="4472702"/>
          </a:xfrm>
          <a:prstGeom prst="rect">
            <a:avLst/>
          </a:prstGeom>
        </p:spPr>
        <p:txBody>
          <a:bodyPr vert="horz" lIns="91516" tIns="45758" rIns="91516" bIns="457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40647"/>
            <a:ext cx="2949099" cy="496967"/>
          </a:xfrm>
          <a:prstGeom prst="rect">
            <a:avLst/>
          </a:prstGeom>
        </p:spPr>
        <p:txBody>
          <a:bodyPr vert="horz" lIns="91516" tIns="45758" rIns="91516" bIns="45758" rtlCol="0" anchor="b"/>
          <a:lstStyle>
            <a:lvl1pPr algn="l">
              <a:defRPr sz="1200"/>
            </a:lvl1pPr>
          </a:lstStyle>
          <a:p>
            <a:endParaRPr lang="en-GB"/>
          </a:p>
        </p:txBody>
      </p:sp>
      <p:sp>
        <p:nvSpPr>
          <p:cNvPr id="7" name="Slide Number Placeholder 6"/>
          <p:cNvSpPr>
            <a:spLocks noGrp="1"/>
          </p:cNvSpPr>
          <p:nvPr>
            <p:ph type="sldNum" sz="quarter" idx="5"/>
          </p:nvPr>
        </p:nvSpPr>
        <p:spPr>
          <a:xfrm>
            <a:off x="3854940" y="9440647"/>
            <a:ext cx="2949099" cy="496967"/>
          </a:xfrm>
          <a:prstGeom prst="rect">
            <a:avLst/>
          </a:prstGeom>
        </p:spPr>
        <p:txBody>
          <a:bodyPr vert="horz" lIns="91516" tIns="45758" rIns="91516" bIns="45758" rtlCol="0" anchor="b"/>
          <a:lstStyle>
            <a:lvl1pPr algn="r">
              <a:defRPr sz="1200"/>
            </a:lvl1pPr>
          </a:lstStyle>
          <a:p>
            <a:fld id="{2FABE5BE-6FBD-4F8A-BF99-0FE3EB4A1DE0}" type="slidenum">
              <a:rPr lang="en-GB" smtClean="0"/>
              <a:t>‹#›</a:t>
            </a:fld>
            <a:endParaRPr lang="en-GB"/>
          </a:p>
        </p:txBody>
      </p:sp>
    </p:spTree>
    <p:extLst>
      <p:ext uri="{BB962C8B-B14F-4D97-AF65-F5344CB8AC3E}">
        <p14:creationId xmlns:p14="http://schemas.microsoft.com/office/powerpoint/2010/main" val="1475078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leadinglearner.me/contact-me-2/" TargetMode="External"/><Relationship Id="rId7" Type="http://schemas.openxmlformats.org/officeDocument/2006/relationships/hyperlink" Target="http://leadinglearner.me/"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teachertoolkit.me" TargetMode="External"/><Relationship Id="rId5" Type="http://schemas.openxmlformats.org/officeDocument/2006/relationships/hyperlink" Target="http://creativecommons.org/licenses/by-nc-nd/3.0/deed.en_US" TargetMode="External"/><Relationship Id="rId4" Type="http://schemas.openxmlformats.org/officeDocument/2006/relationships/hyperlink" Target="http://teachertoolkit.me/contact-m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Copyright </a:t>
            </a:r>
            <a:r>
              <a:rPr lang="en-US" b="1" dirty="0" err="1" smtClean="0"/>
              <a:t>Licence</a:t>
            </a:r>
            <a:endParaRPr lang="en-US" b="1" dirty="0" smtClean="0"/>
          </a:p>
          <a:p>
            <a:pPr defTabSz="914337">
              <a:defRPr/>
            </a:pPr>
            <a:r>
              <a:rPr lang="en-US" dirty="0">
                <a:solidFill>
                  <a:prstClr val="black"/>
                </a:solidFill>
              </a:rPr>
              <a:t>This #5MinPlan by @LeadingLearner (</a:t>
            </a:r>
            <a:r>
              <a:rPr lang="en-US" dirty="0">
                <a:solidFill>
                  <a:prstClr val="black"/>
                </a:solidFill>
                <a:hlinkClick r:id="rId3"/>
              </a:rPr>
              <a:t>Stephen Tierney</a:t>
            </a:r>
            <a:r>
              <a:rPr lang="en-US" dirty="0">
                <a:solidFill>
                  <a:prstClr val="black"/>
                </a:solidFill>
              </a:rPr>
              <a:t>) &amp; @TeacherToolkit (</a:t>
            </a:r>
            <a:r>
              <a:rPr lang="en-US" dirty="0">
                <a:solidFill>
                  <a:prstClr val="black"/>
                </a:solidFill>
                <a:hlinkClick r:id="rId4"/>
              </a:rPr>
              <a:t>Ross Morrison McGill</a:t>
            </a:r>
            <a:r>
              <a:rPr lang="en-US" dirty="0">
                <a:solidFill>
                  <a:prstClr val="black"/>
                </a:solidFill>
              </a:rPr>
              <a:t>)</a:t>
            </a:r>
          </a:p>
          <a:p>
            <a:pPr defTabSz="914337">
              <a:defRPr/>
            </a:pPr>
            <a:r>
              <a:rPr lang="en-US" dirty="0">
                <a:solidFill>
                  <a:prstClr val="black"/>
                </a:solidFill>
              </a:rPr>
              <a:t>is licensed under a </a:t>
            </a:r>
            <a:r>
              <a:rPr lang="en-US" dirty="0">
                <a:solidFill>
                  <a:prstClr val="black"/>
                </a:solidFill>
                <a:hlinkClick r:id="rId5"/>
              </a:rPr>
              <a:t>Creative Commons Attribution-</a:t>
            </a:r>
            <a:r>
              <a:rPr lang="en-US" dirty="0" err="1">
                <a:solidFill>
                  <a:prstClr val="black"/>
                </a:solidFill>
                <a:hlinkClick r:id="rId5"/>
              </a:rPr>
              <a:t>NonCommercial</a:t>
            </a:r>
            <a:r>
              <a:rPr lang="en-US" dirty="0">
                <a:solidFill>
                  <a:prstClr val="black"/>
                </a:solidFill>
                <a:hlinkClick r:id="rId5"/>
              </a:rPr>
              <a:t>-</a:t>
            </a:r>
            <a:r>
              <a:rPr lang="en-US" dirty="0" err="1">
                <a:solidFill>
                  <a:prstClr val="black"/>
                </a:solidFill>
                <a:hlinkClick r:id="rId5"/>
              </a:rPr>
              <a:t>NoDerivs</a:t>
            </a:r>
            <a:r>
              <a:rPr lang="en-US" dirty="0">
                <a:solidFill>
                  <a:prstClr val="black"/>
                </a:solidFill>
                <a:hlinkClick r:id="rId5"/>
              </a:rPr>
              <a:t> 4.0 Unported License</a:t>
            </a:r>
            <a:r>
              <a:rPr lang="en-US" dirty="0">
                <a:solidFill>
                  <a:prstClr val="black"/>
                </a:solidFill>
              </a:rPr>
              <a:t>. </a:t>
            </a:r>
          </a:p>
          <a:p>
            <a:pPr defTabSz="914337">
              <a:defRPr/>
            </a:pPr>
            <a:r>
              <a:rPr lang="en-US" dirty="0">
                <a:solidFill>
                  <a:prstClr val="black"/>
                </a:solidFill>
              </a:rPr>
              <a:t>Based on all work published at </a:t>
            </a:r>
            <a:r>
              <a:rPr lang="en-US" dirty="0">
                <a:solidFill>
                  <a:prstClr val="black"/>
                </a:solidFill>
                <a:hlinkClick r:id="rId6"/>
              </a:rPr>
              <a:t>www.teachertoolkit.me</a:t>
            </a:r>
            <a:r>
              <a:rPr lang="en-US" dirty="0">
                <a:solidFill>
                  <a:prstClr val="black"/>
                </a:solidFill>
              </a:rPr>
              <a:t> &amp; </a:t>
            </a:r>
            <a:r>
              <a:rPr lang="en-US" dirty="0">
                <a:solidFill>
                  <a:prstClr val="black"/>
                </a:solidFill>
                <a:hlinkClick r:id="rId7"/>
              </a:rPr>
              <a:t>www.leadinglearner.me</a:t>
            </a:r>
            <a:endParaRPr lang="en-US" dirty="0">
              <a:solidFill>
                <a:prstClr val="black"/>
              </a:solidFill>
            </a:endParaRPr>
          </a:p>
          <a:p>
            <a:pPr defTabSz="914337">
              <a:defRPr/>
            </a:pPr>
            <a:r>
              <a:rPr lang="en-US" b="1" dirty="0">
                <a:solidFill>
                  <a:srgbClr val="FF0000"/>
                </a:solidFill>
              </a:rPr>
              <a:t>@TeacherToolkit Limited &amp; @LeadingLearner Limited</a:t>
            </a:r>
          </a:p>
          <a:p>
            <a:endParaRPr lang="en-US" b="1" dirty="0" smtClean="0"/>
          </a:p>
          <a:p>
            <a:endParaRPr lang="en-US" b="1" dirty="0" smtClean="0"/>
          </a:p>
        </p:txBody>
      </p:sp>
      <p:sp>
        <p:nvSpPr>
          <p:cNvPr id="4" name="Slide Number Placeholder 3"/>
          <p:cNvSpPr>
            <a:spLocks noGrp="1"/>
          </p:cNvSpPr>
          <p:nvPr>
            <p:ph type="sldNum" sz="quarter" idx="10"/>
          </p:nvPr>
        </p:nvSpPr>
        <p:spPr/>
        <p:txBody>
          <a:bodyPr/>
          <a:lstStyle/>
          <a:p>
            <a:fld id="{9659F979-44A9-49AC-A2D6-333E9C295F22}"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635718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298D4A-FA88-4F2D-8B50-1D53FEF8479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8735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81EE53-E310-4F69-85E6-D76ABA8BC52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7421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222E12-612A-4BF6-B248-4FF5C697C8F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9767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E0C42C-114B-4D71-9DBA-00825BF60E0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4132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91A01A-2AE0-4CFD-9F6E-743BABB86E7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7647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494E13-95E7-4E50-8520-CCA79E70A0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98245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04211EE-97B3-464C-BEE6-E0C45567240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68241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81451D4-203C-4029-A5B2-9DCD4740A16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35180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018102E-ECC2-4B4E-A3CF-60B31D0847D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89388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7ADF211-5B33-4E09-8755-05D77A394A1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83798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397BDB9-BCC3-4C34-AC43-BDCC00A149E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42401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7CA0677-4324-4546-A0E8-279041E6B0F0}" type="slidenum">
              <a:rPr lang="en-GB">
                <a:solidFill>
                  <a:srgbClr val="000000"/>
                </a:solidFill>
              </a:rPr>
              <a:pPr fontAlgn="base">
                <a:spcBef>
                  <a:spcPct val="0"/>
                </a:spcBef>
                <a:spcAft>
                  <a:spcPct val="0"/>
                </a:spcAft>
                <a:defRPr/>
              </a:pPr>
              <a:t>‹#›</a:t>
            </a:fld>
            <a:endParaRPr lang="en-GB">
              <a:solidFill>
                <a:srgbClr val="000000"/>
              </a:solidFill>
            </a:endParaRPr>
          </a:p>
        </p:txBody>
      </p:sp>
    </p:spTree>
    <p:extLst>
      <p:ext uri="{BB962C8B-B14F-4D97-AF65-F5344CB8AC3E}">
        <p14:creationId xmlns:p14="http://schemas.microsoft.com/office/powerpoint/2010/main" val="2676609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creativecommons.org/licenses/by-nc-nd/3.0/deed.en_US" TargetMode="External"/><Relationship Id="rId13" Type="http://schemas.openxmlformats.org/officeDocument/2006/relationships/image" Target="../media/image8.jpeg"/><Relationship Id="rId3" Type="http://schemas.openxmlformats.org/officeDocument/2006/relationships/image" Target="../media/image1.PNG"/><Relationship Id="rId7" Type="http://schemas.openxmlformats.org/officeDocument/2006/relationships/hyperlink" Target="http://teachertoolkit.me/contact-me/" TargetMode="External"/><Relationship Id="rId12"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leadinglearner.me/contact-me-2/" TargetMode="External"/><Relationship Id="rId11" Type="http://schemas.openxmlformats.org/officeDocument/2006/relationships/image" Target="../media/image6.jpeg"/><Relationship Id="rId5" Type="http://schemas.openxmlformats.org/officeDocument/2006/relationships/image" Target="../media/image3.jpeg"/><Relationship Id="rId10" Type="http://schemas.openxmlformats.org/officeDocument/2006/relationships/image" Target="../media/image5.gif"/><Relationship Id="rId4" Type="http://schemas.openxmlformats.org/officeDocument/2006/relationships/image" Target="../media/image2.png"/><Relationship Id="rId9" Type="http://schemas.openxmlformats.org/officeDocument/2006/relationships/image" Target="../media/image4.jpeg"/><Relationship Id="rId1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99" y="2881692"/>
            <a:ext cx="5592521" cy="3415213"/>
          </a:xfrm>
          <a:prstGeom prst="rect">
            <a:avLst/>
          </a:prstGeom>
        </p:spPr>
      </p:pic>
      <p:pic>
        <p:nvPicPr>
          <p:cNvPr id="5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2839273"/>
            <a:ext cx="3579884" cy="3650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27565" y="6386513"/>
            <a:ext cx="3365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6"/>
          <p:cNvSpPr txBox="1">
            <a:spLocks noChangeArrowheads="1"/>
          </p:cNvSpPr>
          <p:nvPr/>
        </p:nvSpPr>
        <p:spPr bwMode="auto">
          <a:xfrm>
            <a:off x="3844614" y="6389417"/>
            <a:ext cx="52993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800" b="1" dirty="0" smtClean="0"/>
              <a:t>Copyright Licence</a:t>
            </a:r>
            <a:endParaRPr lang="en-US" sz="800" b="1" dirty="0"/>
          </a:p>
          <a:p>
            <a:pPr lvl="0" eaLnBrk="1" hangingPunct="1">
              <a:defRPr/>
            </a:pPr>
            <a:r>
              <a:rPr lang="en-US" sz="800" dirty="0">
                <a:solidFill>
                  <a:prstClr val="black"/>
                </a:solidFill>
              </a:rPr>
              <a:t>This #5MinPlan by @LeadingLearner (</a:t>
            </a:r>
            <a:r>
              <a:rPr lang="en-US" sz="800" dirty="0">
                <a:solidFill>
                  <a:prstClr val="black"/>
                </a:solidFill>
                <a:hlinkClick r:id="rId6"/>
              </a:rPr>
              <a:t>Stephen Tierney</a:t>
            </a:r>
            <a:r>
              <a:rPr lang="en-US" sz="800" dirty="0">
                <a:solidFill>
                  <a:prstClr val="black"/>
                </a:solidFill>
              </a:rPr>
              <a:t>) &amp; @TeacherToolkit (</a:t>
            </a:r>
            <a:r>
              <a:rPr lang="en-US" sz="800" dirty="0">
                <a:solidFill>
                  <a:prstClr val="black"/>
                </a:solidFill>
                <a:hlinkClick r:id="rId7"/>
              </a:rPr>
              <a:t>Ross Morrison </a:t>
            </a:r>
            <a:r>
              <a:rPr lang="en-US" sz="800" dirty="0" smtClean="0">
                <a:solidFill>
                  <a:prstClr val="black"/>
                </a:solidFill>
                <a:hlinkClick r:id="rId7"/>
              </a:rPr>
              <a:t>McGill</a:t>
            </a:r>
            <a:r>
              <a:rPr lang="en-US" sz="800" dirty="0" smtClean="0">
                <a:solidFill>
                  <a:prstClr val="black"/>
                </a:solidFill>
              </a:rPr>
              <a:t>) </a:t>
            </a:r>
          </a:p>
          <a:p>
            <a:pPr lvl="0" eaLnBrk="1" hangingPunct="1">
              <a:defRPr/>
            </a:pPr>
            <a:r>
              <a:rPr lang="en-US" sz="800" dirty="0" smtClean="0">
                <a:solidFill>
                  <a:prstClr val="black"/>
                </a:solidFill>
              </a:rPr>
              <a:t>is licensed </a:t>
            </a:r>
            <a:r>
              <a:rPr lang="en-US" sz="800" dirty="0">
                <a:solidFill>
                  <a:prstClr val="black"/>
                </a:solidFill>
              </a:rPr>
              <a:t>under a </a:t>
            </a:r>
            <a:r>
              <a:rPr lang="en-US" sz="800" dirty="0">
                <a:solidFill>
                  <a:prstClr val="black"/>
                </a:solidFill>
                <a:hlinkClick r:id="rId8"/>
              </a:rPr>
              <a:t>Creative Commons Attribution-NonCommercial-NoDerivs 4.0 Unported License</a:t>
            </a:r>
            <a:r>
              <a:rPr lang="en-US" sz="800" dirty="0">
                <a:solidFill>
                  <a:prstClr val="black"/>
                </a:solidFill>
              </a:rPr>
              <a:t>. </a:t>
            </a:r>
            <a:endParaRPr lang="en-US" sz="800" b="1" dirty="0">
              <a:solidFill>
                <a:srgbClr val="FF0000"/>
              </a:solidFill>
            </a:endParaRPr>
          </a:p>
        </p:txBody>
      </p:sp>
      <p:pic>
        <p:nvPicPr>
          <p:cNvPr id="4" name="Picture 5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96800" y="6435725"/>
            <a:ext cx="403225" cy="39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bwMode="auto">
          <a:xfrm>
            <a:off x="107502" y="0"/>
            <a:ext cx="8892521" cy="550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GB" sz="3200" b="1" kern="0" dirty="0" smtClean="0">
                <a:solidFill>
                  <a:srgbClr val="000000"/>
                </a:solidFill>
                <a:latin typeface="Century Gothic"/>
                <a:cs typeface="Century Gothic"/>
              </a:rPr>
              <a:t>The 5 Minute </a:t>
            </a:r>
            <a:r>
              <a:rPr lang="en-GB" sz="3200" b="1" kern="0" dirty="0" smtClean="0">
                <a:solidFill>
                  <a:srgbClr val="FF0000"/>
                </a:solidFill>
                <a:latin typeface="Century Gothic"/>
                <a:cs typeface="Century Gothic"/>
              </a:rPr>
              <a:t>Main Thing </a:t>
            </a:r>
            <a:r>
              <a:rPr lang="en-GB" sz="3200" b="1" kern="0" dirty="0" smtClean="0">
                <a:solidFill>
                  <a:srgbClr val="000000"/>
                </a:solidFill>
                <a:latin typeface="Century Gothic"/>
                <a:cs typeface="Century Gothic"/>
              </a:rPr>
              <a:t>Plan</a:t>
            </a:r>
            <a:endParaRPr lang="en-GB" sz="1400" b="1" kern="0" dirty="0" smtClean="0">
              <a:solidFill>
                <a:srgbClr val="000000"/>
              </a:solidFill>
              <a:latin typeface="Century Gothic"/>
              <a:cs typeface="Century Gothic"/>
            </a:endParaRPr>
          </a:p>
        </p:txBody>
      </p:sp>
      <p:sp>
        <p:nvSpPr>
          <p:cNvPr id="6" name="TextBox 5"/>
          <p:cNvSpPr txBox="1">
            <a:spLocks noChangeArrowheads="1"/>
          </p:cNvSpPr>
          <p:nvPr/>
        </p:nvSpPr>
        <p:spPr bwMode="auto">
          <a:xfrm>
            <a:off x="3109780" y="468000"/>
            <a:ext cx="56886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GB" sz="1200" b="1" i="1" dirty="0">
                <a:solidFill>
                  <a:srgbClr val="000000"/>
                </a:solidFill>
                <a:latin typeface="Century Gothic"/>
                <a:cs typeface="Century Gothic"/>
              </a:rPr>
              <a:t>….print and scribble your way to k</a:t>
            </a:r>
            <a:r>
              <a:rPr lang="en-GB" sz="1200" b="1" i="1" dirty="0" smtClean="0">
                <a:solidFill>
                  <a:srgbClr val="000000"/>
                </a:solidFill>
                <a:latin typeface="Century Gothic"/>
                <a:cs typeface="Century Gothic"/>
              </a:rPr>
              <a:t>eeping the Main Things the Main Things.</a:t>
            </a:r>
            <a:endParaRPr lang="en-GB" sz="1200" b="1" dirty="0">
              <a:solidFill>
                <a:srgbClr val="000000"/>
              </a:solidFill>
              <a:latin typeface="Century Gothic"/>
              <a:cs typeface="Century Gothic"/>
            </a:endParaRPr>
          </a:p>
        </p:txBody>
      </p:sp>
      <p:pic>
        <p:nvPicPr>
          <p:cNvPr id="37" name="Picture 3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7500" y="550861"/>
            <a:ext cx="2825677" cy="2022427"/>
          </a:xfrm>
          <a:prstGeom prst="rect">
            <a:avLst/>
          </a:prstGeom>
        </p:spPr>
      </p:pic>
      <p:pic>
        <p:nvPicPr>
          <p:cNvPr id="46" name="Picture 4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09780" y="816846"/>
            <a:ext cx="2825677" cy="2022427"/>
          </a:xfrm>
          <a:prstGeom prst="rect">
            <a:avLst/>
          </a:prstGeom>
        </p:spPr>
      </p:pic>
      <p:pic>
        <p:nvPicPr>
          <p:cNvPr id="47" name="Picture 4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74348" y="816846"/>
            <a:ext cx="2825677" cy="2022427"/>
          </a:xfrm>
          <a:prstGeom prst="rect">
            <a:avLst/>
          </a:prstGeom>
        </p:spPr>
      </p:pic>
      <p:sp>
        <p:nvSpPr>
          <p:cNvPr id="18" name="TextBox 17"/>
          <p:cNvSpPr txBox="1"/>
          <p:nvPr/>
        </p:nvSpPr>
        <p:spPr>
          <a:xfrm>
            <a:off x="179512" y="576000"/>
            <a:ext cx="2664296" cy="379745"/>
          </a:xfrm>
          <a:prstGeom prst="rect">
            <a:avLst/>
          </a:prstGeom>
          <a:noFill/>
        </p:spPr>
        <p:txBody>
          <a:bodyPr wrap="square" rtlCol="0">
            <a:spAutoFit/>
          </a:bodyPr>
          <a:lstStyle/>
          <a:p>
            <a:pPr algn="ctr"/>
            <a:r>
              <a:rPr lang="en-GB" dirty="0" smtClean="0">
                <a:latin typeface="Arial Black" panose="020B0A04020102020204" pitchFamily="34" charset="0"/>
              </a:rPr>
              <a:t>Development Plan</a:t>
            </a:r>
            <a:endParaRPr lang="en-GB" dirty="0">
              <a:latin typeface="Arial Black" panose="020B0A04020102020204" pitchFamily="34" charset="0"/>
            </a:endParaRPr>
          </a:p>
        </p:txBody>
      </p:sp>
      <p:sp>
        <p:nvSpPr>
          <p:cNvPr id="49" name="TextBox 48"/>
          <p:cNvSpPr txBox="1"/>
          <p:nvPr/>
        </p:nvSpPr>
        <p:spPr>
          <a:xfrm>
            <a:off x="6255038" y="828428"/>
            <a:ext cx="2664296" cy="379745"/>
          </a:xfrm>
          <a:prstGeom prst="rect">
            <a:avLst/>
          </a:prstGeom>
          <a:noFill/>
        </p:spPr>
        <p:txBody>
          <a:bodyPr wrap="square" rtlCol="0">
            <a:spAutoFit/>
          </a:bodyPr>
          <a:lstStyle/>
          <a:p>
            <a:pPr algn="ctr"/>
            <a:r>
              <a:rPr lang="en-GB" dirty="0" smtClean="0">
                <a:latin typeface="Arial Black" panose="020B0A04020102020204" pitchFamily="34" charset="0"/>
              </a:rPr>
              <a:t>Maintenance</a:t>
            </a:r>
            <a:endParaRPr lang="en-GB" dirty="0">
              <a:latin typeface="Arial Black" panose="020B0A04020102020204" pitchFamily="34" charset="0"/>
            </a:endParaRPr>
          </a:p>
        </p:txBody>
      </p:sp>
      <p:sp>
        <p:nvSpPr>
          <p:cNvPr id="50" name="TextBox 49"/>
          <p:cNvSpPr txBox="1"/>
          <p:nvPr/>
        </p:nvSpPr>
        <p:spPr>
          <a:xfrm>
            <a:off x="3185686" y="819878"/>
            <a:ext cx="2664296" cy="379745"/>
          </a:xfrm>
          <a:prstGeom prst="rect">
            <a:avLst/>
          </a:prstGeom>
          <a:noFill/>
        </p:spPr>
        <p:txBody>
          <a:bodyPr wrap="square" rtlCol="0">
            <a:spAutoFit/>
          </a:bodyPr>
          <a:lstStyle/>
          <a:p>
            <a:pPr algn="ctr"/>
            <a:r>
              <a:rPr lang="en-GB" dirty="0" smtClean="0">
                <a:latin typeface="Arial Black" panose="020B0A04020102020204" pitchFamily="34" charset="0"/>
              </a:rPr>
              <a:t>Routine Activities</a:t>
            </a:r>
            <a:endParaRPr lang="en-GB" dirty="0">
              <a:latin typeface="Arial Black" panose="020B0A04020102020204" pitchFamily="34" charset="0"/>
            </a:endParaRPr>
          </a:p>
        </p:txBody>
      </p:sp>
      <p:pic>
        <p:nvPicPr>
          <p:cNvPr id="1026" name="Picture 2" descr="C:\Users\stt\AppData\Local\Microsoft\Windows\Temporary Internet Files\Content.IE5\ZFD0V62M\Light-Bulb[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79513" y="1988840"/>
            <a:ext cx="493886" cy="5489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tt\AppData\Local\Microsoft\Windows\Temporary Internet Files\Content.IE5\MD2VBO0J\tinker[1].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237939" y="2299055"/>
            <a:ext cx="422293" cy="42229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stt\AppData\Local\Microsoft\Windows\Temporary Internet Files\Content.IE5\ZFD0V62M\routine[1].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185686" y="2263318"/>
            <a:ext cx="566661" cy="449165"/>
          </a:xfrm>
          <a:prstGeom prst="rect">
            <a:avLst/>
          </a:prstGeom>
          <a:noFill/>
          <a:extLst>
            <a:ext uri="{909E8E84-426E-40DD-AFC4-6F175D3DCCD1}">
              <a14:hiddenFill xmlns:a14="http://schemas.microsoft.com/office/drawing/2010/main">
                <a:solidFill>
                  <a:srgbClr val="FFFFFF"/>
                </a:solidFill>
              </a14:hiddenFill>
            </a:ext>
          </a:extLst>
        </p:spPr>
      </p:pic>
      <p:sp>
        <p:nvSpPr>
          <p:cNvPr id="20" name="Right Arrow 19"/>
          <p:cNvSpPr/>
          <p:nvPr/>
        </p:nvSpPr>
        <p:spPr>
          <a:xfrm>
            <a:off x="5785993" y="1525823"/>
            <a:ext cx="683757" cy="60447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ight Arrow 53"/>
          <p:cNvSpPr/>
          <p:nvPr/>
        </p:nvSpPr>
        <p:spPr>
          <a:xfrm rot="1224807">
            <a:off x="2675711" y="1398541"/>
            <a:ext cx="683757" cy="60447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p:cNvSpPr txBox="1"/>
          <p:nvPr/>
        </p:nvSpPr>
        <p:spPr>
          <a:xfrm>
            <a:off x="6465351" y="3348000"/>
            <a:ext cx="1932022" cy="338554"/>
          </a:xfrm>
          <a:prstGeom prst="rect">
            <a:avLst/>
          </a:prstGeom>
          <a:noFill/>
        </p:spPr>
        <p:txBody>
          <a:bodyPr wrap="square" rtlCol="0">
            <a:spAutoFit/>
          </a:bodyPr>
          <a:lstStyle/>
          <a:p>
            <a:pPr algn="ctr"/>
            <a:r>
              <a:rPr lang="en-GB" sz="1600" dirty="0" smtClean="0">
                <a:solidFill>
                  <a:srgbClr val="FF0000"/>
                </a:solidFill>
                <a:latin typeface="Arial Black" panose="020B0A04020102020204" pitchFamily="34" charset="0"/>
              </a:rPr>
              <a:t>Key Meetings</a:t>
            </a:r>
            <a:endParaRPr lang="en-GB" sz="1600" dirty="0">
              <a:solidFill>
                <a:srgbClr val="FF0000"/>
              </a:solidFill>
              <a:latin typeface="Arial Black" panose="020B0A04020102020204" pitchFamily="34" charset="0"/>
            </a:endParaRPr>
          </a:p>
        </p:txBody>
      </p:sp>
      <p:sp>
        <p:nvSpPr>
          <p:cNvPr id="67" name="TextBox 66"/>
          <p:cNvSpPr txBox="1"/>
          <p:nvPr/>
        </p:nvSpPr>
        <p:spPr>
          <a:xfrm>
            <a:off x="6408000" y="3600000"/>
            <a:ext cx="2543374" cy="261610"/>
          </a:xfrm>
          <a:prstGeom prst="rect">
            <a:avLst/>
          </a:prstGeom>
          <a:noFill/>
        </p:spPr>
        <p:txBody>
          <a:bodyPr vert="horz" wrap="square" rtlCol="0">
            <a:spAutoFit/>
          </a:bodyPr>
          <a:lstStyle/>
          <a:p>
            <a:r>
              <a:rPr lang="en-GB" sz="1100" dirty="0" smtClean="0">
                <a:latin typeface="Arial Black" panose="020B0A04020102020204" pitchFamily="34" charset="0"/>
              </a:rPr>
              <a:t>Meeting, Date &amp; Agenda Item</a:t>
            </a:r>
            <a:endParaRPr lang="en-GB" sz="1100" dirty="0">
              <a:latin typeface="Arial Black" panose="020B0A04020102020204" pitchFamily="34" charset="0"/>
            </a:endParaRPr>
          </a:p>
        </p:txBody>
      </p:sp>
      <p:pic>
        <p:nvPicPr>
          <p:cNvPr id="1031" name="Picture 7" descr="C:\Users\stt\AppData\Local\Microsoft\Windows\Temporary Internet Files\Content.IE5\MD2VBO0J\Meeting-Clipart1[1].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175610" y="5700105"/>
            <a:ext cx="559510" cy="419633"/>
          </a:xfrm>
          <a:prstGeom prst="rect">
            <a:avLst/>
          </a:prstGeom>
          <a:noFill/>
          <a:extLst>
            <a:ext uri="{909E8E84-426E-40DD-AFC4-6F175D3DCCD1}">
              <a14:hiddenFill xmlns:a14="http://schemas.microsoft.com/office/drawing/2010/main">
                <a:solidFill>
                  <a:srgbClr val="FFFFFF"/>
                </a:solidFill>
              </a14:hiddenFill>
            </a:ext>
          </a:extLst>
        </p:spPr>
      </p:pic>
      <p:sp>
        <p:nvSpPr>
          <p:cNvPr id="64" name="Right Arrow 63"/>
          <p:cNvSpPr/>
          <p:nvPr/>
        </p:nvSpPr>
        <p:spPr>
          <a:xfrm rot="10800000">
            <a:off x="5544000" y="4320000"/>
            <a:ext cx="683757" cy="60447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ight Arrow 62"/>
          <p:cNvSpPr/>
          <p:nvPr/>
        </p:nvSpPr>
        <p:spPr>
          <a:xfrm rot="7914472">
            <a:off x="7698590" y="2824937"/>
            <a:ext cx="683757" cy="604471"/>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86346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67544" y="116632"/>
            <a:ext cx="8229600" cy="506509"/>
          </a:xfrm>
        </p:spPr>
        <p:txBody>
          <a:bodyPr/>
          <a:lstStyle/>
          <a:p>
            <a:r>
              <a:rPr lang="en-GB" sz="2800" dirty="0" smtClean="0"/>
              <a:t>Context – (What each area means?)</a:t>
            </a:r>
          </a:p>
        </p:txBody>
      </p:sp>
      <p:sp>
        <p:nvSpPr>
          <p:cNvPr id="3075" name="Content Placeholder 2"/>
          <p:cNvSpPr>
            <a:spLocks noGrp="1"/>
          </p:cNvSpPr>
          <p:nvPr>
            <p:ph idx="1"/>
          </p:nvPr>
        </p:nvSpPr>
        <p:spPr>
          <a:xfrm>
            <a:off x="251520" y="620688"/>
            <a:ext cx="8653463" cy="6120680"/>
          </a:xfrm>
        </p:spPr>
        <p:txBody>
          <a:bodyPr/>
          <a:lstStyle/>
          <a:p>
            <a:pPr marL="0" indent="0">
              <a:buNone/>
            </a:pPr>
            <a:r>
              <a:rPr lang="en-GB" sz="1100" b="1" dirty="0"/>
              <a:t>Development Plan</a:t>
            </a:r>
            <a:endParaRPr lang="en-GB" sz="1100" dirty="0"/>
          </a:p>
          <a:p>
            <a:r>
              <a:rPr lang="en-GB" sz="1100" dirty="0"/>
              <a:t>Your development or improvement plan should contain the key things that you intend to work on during the academic year.  These are likely to be big issues that will require significant time for you and/or your team to discuss and formulate plans.  There are likely to be some decisions to be made and professional development needs to be met if a smooth implementation is to ensue.  Due to the time intensive nature of development plans you need to keep the number of objectives in your plan to a minimum.</a:t>
            </a:r>
          </a:p>
          <a:p>
            <a:pPr marL="0" indent="0">
              <a:buNone/>
            </a:pPr>
            <a:endParaRPr lang="en-GB" sz="1100" b="1" dirty="0" smtClean="0"/>
          </a:p>
          <a:p>
            <a:pPr marL="0" indent="0">
              <a:buNone/>
            </a:pPr>
            <a:r>
              <a:rPr lang="en-GB" sz="1100" b="1" dirty="0" smtClean="0"/>
              <a:t>Routine </a:t>
            </a:r>
            <a:r>
              <a:rPr lang="en-GB" sz="1100" b="1" dirty="0"/>
              <a:t>Activities</a:t>
            </a:r>
            <a:endParaRPr lang="en-GB" sz="1100" dirty="0"/>
          </a:p>
          <a:p>
            <a:r>
              <a:rPr lang="en-GB" sz="1100" dirty="0"/>
              <a:t>Routine activities can be found in the school’s calendar.  Make a note here of any that are likely to require significant time to prepare, complete or follow up.  Avoid listing everything that is in the school calendar, you just want the time consuming ones which will impact on your capacity to get other jobs done.  For example, if an assessment data is due there will be time required to prepare examination or tests prior to the assessment cycle and follow up time to analyse results and put in place any interventions afterwards.</a:t>
            </a:r>
          </a:p>
          <a:p>
            <a:pPr marL="0" indent="0">
              <a:buNone/>
            </a:pPr>
            <a:endParaRPr lang="en-GB" sz="1100" b="1" dirty="0" smtClean="0"/>
          </a:p>
          <a:p>
            <a:pPr marL="0" indent="0">
              <a:buNone/>
            </a:pPr>
            <a:r>
              <a:rPr lang="en-GB" sz="1100" b="1" dirty="0" smtClean="0"/>
              <a:t>Maintenance</a:t>
            </a:r>
            <a:endParaRPr lang="en-GB" sz="1100" dirty="0"/>
          </a:p>
          <a:p>
            <a:r>
              <a:rPr lang="en-GB" sz="1100" dirty="0"/>
              <a:t>In the section on maintenance you should record the revision of schemes of learning, policies, departmental handbooks and other similar activities that are required in schools.</a:t>
            </a:r>
          </a:p>
          <a:p>
            <a:pPr marL="0" indent="0">
              <a:buNone/>
            </a:pPr>
            <a:endParaRPr lang="en-GB" sz="1100" b="1" dirty="0" smtClean="0"/>
          </a:p>
          <a:p>
            <a:pPr marL="0" indent="0">
              <a:buNone/>
            </a:pPr>
            <a:r>
              <a:rPr lang="en-GB" sz="1100" b="1" dirty="0" smtClean="0"/>
              <a:t>Key </a:t>
            </a:r>
            <a:r>
              <a:rPr lang="en-GB" sz="1100" b="1" dirty="0"/>
              <a:t>Meetings</a:t>
            </a:r>
            <a:endParaRPr lang="en-GB" sz="1100" dirty="0"/>
          </a:p>
          <a:p>
            <a:r>
              <a:rPr lang="en-GB" sz="1100" dirty="0"/>
              <a:t>It could be argued that </a:t>
            </a:r>
            <a:r>
              <a:rPr lang="en-GB" sz="1100" i="1" dirty="0"/>
              <a:t>every meeting is key</a:t>
            </a:r>
            <a:r>
              <a:rPr lang="en-GB" sz="1100" dirty="0"/>
              <a:t>.  When you add up the total time for everyone in a meeting it soon becomes apparent how precious meeting time is.  There’s no time to waste.  Identify the dates for your key meetings for the term or half term ahead and begin to assign the main agenda items using the development plan priorities, routine activities and maintenance issues you have previously identified.  It’s possible to set up the main agenda items for the whole term or even year with a bit of forward planning.  Make sure you’ve given the main things plenty of time and that you have the thinking, planning &amp; implementation properly sequenced.</a:t>
            </a:r>
          </a:p>
          <a:p>
            <a:pPr marL="0" indent="0">
              <a:buNone/>
            </a:pPr>
            <a:endParaRPr lang="en-GB" sz="1100" b="1" dirty="0" smtClean="0"/>
          </a:p>
          <a:p>
            <a:pPr marL="0" indent="0">
              <a:buNone/>
            </a:pPr>
            <a:r>
              <a:rPr lang="en-GB" sz="1100" b="1" dirty="0" smtClean="0"/>
              <a:t>Month </a:t>
            </a:r>
            <a:r>
              <a:rPr lang="en-GB" sz="1100" b="1" dirty="0"/>
              <a:t>by Month Planning</a:t>
            </a:r>
            <a:endParaRPr lang="en-GB" sz="1100" dirty="0"/>
          </a:p>
          <a:p>
            <a:r>
              <a:rPr lang="en-GB" sz="1100" dirty="0"/>
              <a:t>The final thing is to schedule the main things into your monthly planners.  The first thing is to transfer across the meetings.  In the example below we’ve used a simple numbering system to put the meetings on the appropriate dates.  Check your own diary and put a big cross through any dates where you have a full teaching day or back to back meetings and something in the evening.  On these days you are not going to get anything else done and it’s no good pretending otherwise.</a:t>
            </a:r>
          </a:p>
          <a:p>
            <a:r>
              <a:rPr lang="en-GB" sz="1100" dirty="0"/>
              <a:t>Think about the preparation you want to do prior to a meeting and make sure you get any preparation colleagues need to do out to them in good time.  Once you are into a good rhythm you will develop positive habits like getting agendas and papers out a week in advance and follow up actions (names against each one and deadlines) within 48 hours</a:t>
            </a:r>
            <a:r>
              <a:rPr lang="en-GB" sz="1100" dirty="0" smtClean="0"/>
              <a:t>.  Add in other key tasks.</a:t>
            </a:r>
            <a:endParaRPr lang="en-GB" sz="1100" dirty="0"/>
          </a:p>
          <a:p>
            <a:pPr marL="0" indent="0">
              <a:spcAft>
                <a:spcPts val="1000"/>
              </a:spcAft>
              <a:buNone/>
            </a:pPr>
            <a:endParaRPr lang="en-GB" sz="1100" dirty="0">
              <a:latin typeface="Calibri"/>
              <a:ea typeface="Calibri"/>
              <a:cs typeface="Times New Roman"/>
            </a:endParaRPr>
          </a:p>
        </p:txBody>
      </p:sp>
    </p:spTree>
    <p:extLst>
      <p:ext uri="{BB962C8B-B14F-4D97-AF65-F5344CB8AC3E}">
        <p14:creationId xmlns:p14="http://schemas.microsoft.com/office/powerpoint/2010/main" val="2050526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TotalTime>
  <Words>641</Words>
  <Application>Microsoft Office PowerPoint</Application>
  <PresentationFormat>On-screen Show (4:3)</PresentationFormat>
  <Paragraphs>32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Context – (What each area means?)</vt:lpstr>
    </vt:vector>
  </TitlesOfParts>
  <Company>St. Mary's Catholic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Stephen Tierney</cp:lastModifiedBy>
  <cp:revision>63</cp:revision>
  <cp:lastPrinted>2015-04-14T07:27:16Z</cp:lastPrinted>
  <dcterms:created xsi:type="dcterms:W3CDTF">2015-02-09T07:53:09Z</dcterms:created>
  <dcterms:modified xsi:type="dcterms:W3CDTF">2015-04-14T19:35:44Z</dcterms:modified>
</cp:coreProperties>
</file>