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1"/>
  </p:sldMasterIdLst>
  <p:notesMasterIdLst>
    <p:notesMasterId r:id="rId21"/>
  </p:notesMasterIdLst>
  <p:handoutMasterIdLst>
    <p:handoutMasterId r:id="rId22"/>
  </p:handoutMasterIdLst>
  <p:sldIdLst>
    <p:sldId id="464" r:id="rId2"/>
    <p:sldId id="465" r:id="rId3"/>
    <p:sldId id="466" r:id="rId4"/>
    <p:sldId id="479" r:id="rId5"/>
    <p:sldId id="454" r:id="rId6"/>
    <p:sldId id="462" r:id="rId7"/>
    <p:sldId id="467" r:id="rId8"/>
    <p:sldId id="470" r:id="rId9"/>
    <p:sldId id="471" r:id="rId10"/>
    <p:sldId id="472" r:id="rId11"/>
    <p:sldId id="473" r:id="rId12"/>
    <p:sldId id="474" r:id="rId13"/>
    <p:sldId id="475" r:id="rId14"/>
    <p:sldId id="476" r:id="rId15"/>
    <p:sldId id="469" r:id="rId16"/>
    <p:sldId id="478" r:id="rId17"/>
    <p:sldId id="451" r:id="rId18"/>
    <p:sldId id="444" r:id="rId19"/>
    <p:sldId id="442" r:id="rId20"/>
  </p:sldIdLst>
  <p:sldSz cx="9144000" cy="6858000" type="screen4x3"/>
  <p:notesSz cx="6669088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DEED"/>
    <a:srgbClr val="606B8E"/>
    <a:srgbClr val="0E4E36"/>
    <a:srgbClr val="B4C1DE"/>
    <a:srgbClr val="E5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75678" autoAdjust="0"/>
  </p:normalViewPr>
  <p:slideViewPr>
    <p:cSldViewPr>
      <p:cViewPr varScale="1">
        <p:scale>
          <a:sx n="85" d="100"/>
          <a:sy n="85" d="100"/>
        </p:scale>
        <p:origin x="9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3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889518" cy="493951"/>
          </a:xfrm>
          <a:prstGeom prst="rect">
            <a:avLst/>
          </a:prstGeom>
        </p:spPr>
        <p:txBody>
          <a:bodyPr vert="horz" lIns="91254" tIns="45625" rIns="91254" bIns="45625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995" y="4"/>
            <a:ext cx="2889518" cy="493951"/>
          </a:xfrm>
          <a:prstGeom prst="rect">
            <a:avLst/>
          </a:prstGeom>
        </p:spPr>
        <p:txBody>
          <a:bodyPr vert="horz" lIns="91254" tIns="45625" rIns="91254" bIns="45625" rtlCol="0"/>
          <a:lstStyle>
            <a:lvl1pPr algn="r">
              <a:defRPr sz="1200"/>
            </a:lvl1pPr>
          </a:lstStyle>
          <a:p>
            <a:pPr>
              <a:defRPr/>
            </a:pPr>
            <a:fld id="{2E1EEC74-A784-4579-A93B-716BEDD70ED3}" type="datetime3">
              <a:rPr lang="en-US" smtClean="0"/>
              <a:t>24 June 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7124"/>
            <a:ext cx="2889518" cy="493951"/>
          </a:xfrm>
          <a:prstGeom prst="rect">
            <a:avLst/>
          </a:prstGeom>
        </p:spPr>
        <p:txBody>
          <a:bodyPr vert="horz" lIns="91254" tIns="45625" rIns="91254" bIns="4562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995" y="9377124"/>
            <a:ext cx="2889518" cy="493951"/>
          </a:xfrm>
          <a:prstGeom prst="rect">
            <a:avLst/>
          </a:prstGeom>
        </p:spPr>
        <p:txBody>
          <a:bodyPr vert="horz" lIns="91254" tIns="45625" rIns="91254" bIns="45625" rtlCol="0" anchor="b"/>
          <a:lstStyle>
            <a:lvl1pPr algn="r">
              <a:defRPr sz="1200"/>
            </a:lvl1pPr>
          </a:lstStyle>
          <a:p>
            <a:pPr>
              <a:defRPr/>
            </a:pPr>
            <a:fld id="{B09E40D5-E4C2-4DAA-BE46-A4C131D0FF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780354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889518" cy="493951"/>
          </a:xfrm>
          <a:prstGeom prst="rect">
            <a:avLst/>
          </a:prstGeom>
        </p:spPr>
        <p:txBody>
          <a:bodyPr vert="horz" lIns="91254" tIns="45625" rIns="91254" bIns="456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995" y="4"/>
            <a:ext cx="2889518" cy="493951"/>
          </a:xfrm>
          <a:prstGeom prst="rect">
            <a:avLst/>
          </a:prstGeom>
        </p:spPr>
        <p:txBody>
          <a:bodyPr vert="horz" lIns="91254" tIns="45625" rIns="91254" bIns="4562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0357AD-0056-4996-86BA-18DA98199844}" type="datetime3">
              <a:rPr lang="en-US" smtClean="0"/>
              <a:t>24 June 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4" tIns="45625" rIns="91254" bIns="45625" rtlCol="0" anchor="ctr"/>
          <a:lstStyle/>
          <a:p>
            <a:pPr lvl="0"/>
            <a:endParaRPr lang="en-GB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964" y="4689357"/>
            <a:ext cx="5337164" cy="4442380"/>
          </a:xfrm>
          <a:prstGeom prst="rect">
            <a:avLst/>
          </a:prstGeom>
        </p:spPr>
        <p:txBody>
          <a:bodyPr vert="horz" lIns="91254" tIns="45625" rIns="91254" bIns="4562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7124"/>
            <a:ext cx="2889518" cy="493951"/>
          </a:xfrm>
          <a:prstGeom prst="rect">
            <a:avLst/>
          </a:prstGeom>
        </p:spPr>
        <p:txBody>
          <a:bodyPr vert="horz" lIns="91254" tIns="45625" rIns="91254" bIns="456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995" y="9377124"/>
            <a:ext cx="2889518" cy="493951"/>
          </a:xfrm>
          <a:prstGeom prst="rect">
            <a:avLst/>
          </a:prstGeom>
        </p:spPr>
        <p:txBody>
          <a:bodyPr vert="horz" lIns="91254" tIns="45625" rIns="91254" bIns="4562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B2D731-D0BF-4D7E-8E16-3357B5704FE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657737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A59C47D-38B3-41F7-A15D-882165F27274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58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379A93E-25D3-43D0-9B11-F8628F77CAC7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029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E60DD8E8-8549-4294-93BB-B524E4998D5A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998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7D41469-84F4-4ECC-A27D-93C59E6F5DDA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454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159281D-F6B3-4BF4-BA11-6147C0BEDEF5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808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Century Gothic" pitchFamily="34" charset="0"/>
              </a:rPr>
              <a:t>Journal</a:t>
            </a:r>
          </a:p>
          <a:p>
            <a:r>
              <a:rPr lang="en-GB" dirty="0" smtClean="0">
                <a:latin typeface="Century Gothic" pitchFamily="34" charset="0"/>
              </a:rPr>
              <a:t>QK School</a:t>
            </a:r>
            <a:r>
              <a:rPr lang="en-GB" baseline="0" dirty="0" smtClean="0">
                <a:latin typeface="Century Gothic" pitchFamily="34" charset="0"/>
              </a:rPr>
              <a:t> Action Research</a:t>
            </a:r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477C98A-718A-4053-A076-5EE0751BC3F1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371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Century Gothic" pitchFamily="34" charset="0"/>
              </a:rPr>
              <a:t>Sentence - why</a:t>
            </a:r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50C9282-3DCD-4003-B187-4C8CE41B0668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371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F98D25A-7B65-4E98-A1AA-F3D2B793CA3E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892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Century Gothic" pitchFamily="34" charset="0"/>
              </a:rPr>
              <a:t>CUREE</a:t>
            </a:r>
            <a:r>
              <a:rPr lang="en-GB" baseline="0" dirty="0" smtClean="0">
                <a:latin typeface="Century Gothic" pitchFamily="34" charset="0"/>
              </a:rPr>
              <a:t> – Centre for Use of Research &amp; Evidence in Education</a:t>
            </a:r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EAF8E3D-A0BD-4F83-9180-659B73D0CF7D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98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A59C47D-38B3-41F7-A15D-882165F27274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72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F757279-9C0A-4AEB-BAAD-0E923DE43205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583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ADDC7D5-FF01-41F4-8A48-425D271BF25B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39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21B45A6-47E6-4B16-853E-9F436D0E503D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663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C7B92AE5-C3E4-4B2E-B460-9EA62F6BF928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450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F86E5474-0915-4570-801E-21D220298A6F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39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itchFamily="34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5A1CE82-09AF-49A2-BAB3-66A677D8B801}" type="datetime3">
              <a:rPr lang="en-US" smtClean="0"/>
              <a:t>24 June 2015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74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EF83B-28EB-4CBE-81DA-87B6E3668931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30000-FEE5-48A3-8D94-7CEB7D8A5BB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93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5A9727-3869-4A77-9218-28FE2BFF6148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E8F6BC-A04D-4A05-9AEF-22BED992573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69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BF3C8E-2FA7-4044-A773-3716491C5F30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E6F62-E0FA-43E3-8970-193CDC96693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66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A28D47-7525-4516-B846-ABBE82B03A6D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4EF8F-E502-4327-994D-77C3A03F2C1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77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7D7B75-F1FB-4EA7-8159-F70BE4E3CF59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DCFA8-C669-46CA-86F2-9B580699BF6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08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61D030-C55B-40BD-9F8E-0C99A95E6488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AC73C-05E6-402C-A466-4312475B62E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50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C3346B-5334-437F-B7C9-FD2FA211CEA8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704E1-756B-44A1-BB7C-176C9357047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08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05FA66-B701-4BFD-809C-CE82BD3681EB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BACAD-A4E6-4412-BED9-FDA119111E0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04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61D386-F77D-42FD-A39E-3B3F318E2BB1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66E51-2026-4F6E-A04C-821531E42D28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6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198E0-3C87-42B5-AD48-DAA1B0A47482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A5C3F1-4E82-40C8-A362-DA86382B667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25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592762-FD61-4150-B7FD-1CC634393201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52300-CDF0-4646-AB72-A189BDAD7E1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23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9246D9-213F-466D-B077-7431FB84CD41}" type="datetime1">
              <a:rPr lang="en-US" smtClean="0"/>
              <a:pPr>
                <a:defRPr/>
              </a:pPr>
              <a:t>6/24/2015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5531A5-366D-4E32-B7C0-EF8EFF36B80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24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5800" y="5552728"/>
            <a:ext cx="8804407" cy="7531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entury Gothic" panose="020B0502020202020204" pitchFamily="34" charset="0"/>
                <a:cs typeface="Impact"/>
              </a:rPr>
              <a:t>Please </a:t>
            </a:r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sit</a:t>
            </a:r>
            <a:r>
              <a:rPr lang="en-US" b="1" dirty="0" smtClean="0">
                <a:latin typeface="Century Gothic" panose="020B0502020202020204" pitchFamily="34" charset="0"/>
                <a:cs typeface="Impact"/>
              </a:rPr>
              <a:t> </a:t>
            </a:r>
            <a:r>
              <a:rPr lang="en-US" b="1" dirty="0" smtClean="0">
                <a:latin typeface="Century Gothic" panose="020B0502020202020204" pitchFamily="34" charset="0"/>
                <a:cs typeface="Impact"/>
              </a:rPr>
              <a:t>anywhere.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  <a:cs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04" y="980728"/>
            <a:ext cx="7286625" cy="4572000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827584" y="188640"/>
            <a:ext cx="7560840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GB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Sign in </a:t>
            </a:r>
            <a:r>
              <a:rPr lang="en-GB" sz="2800" b="1" dirty="0" smtClean="0">
                <a:latin typeface="Century Gothic" panose="020B0502020202020204" pitchFamily="34" charset="0"/>
              </a:rPr>
              <a:t>… and then collect a programme</a:t>
            </a:r>
            <a:r>
              <a:rPr lang="en-GB" sz="2800" b="1" dirty="0" smtClean="0">
                <a:latin typeface="Century Gothic" panose="020B0502020202020204" pitchFamily="34" charset="0"/>
              </a:rPr>
              <a:t>.</a:t>
            </a:r>
            <a:endParaRPr lang="en-GB" sz="2800" dirty="0" smtClean="0">
              <a:latin typeface="Century Gothic" panose="020B0502020202020204" pitchFamily="34" charset="0"/>
            </a:endParaRPr>
          </a:p>
          <a:p>
            <a:pPr marL="0" indent="0" algn="ctr" fontAlgn="auto">
              <a:spcBef>
                <a:spcPct val="0"/>
              </a:spcBef>
              <a:spcAft>
                <a:spcPts val="0"/>
              </a:spcAft>
              <a:buNone/>
            </a:pPr>
            <a:endParaRPr lang="en-GB" sz="2800" dirty="0" smtClean="0">
              <a:latin typeface="Century Gothic" panose="020B0502020202020204" pitchFamily="34" charset="0"/>
            </a:endParaRPr>
          </a:p>
          <a:p>
            <a:pPr marL="0" indent="0" algn="ctr" fontAlgn="auto">
              <a:spcBef>
                <a:spcPct val="0"/>
              </a:spcBef>
              <a:spcAft>
                <a:spcPts val="0"/>
              </a:spcAft>
              <a:buNone/>
            </a:pPr>
            <a:endParaRPr lang="en-GB" sz="2800" dirty="0">
              <a:latin typeface="Century Gothic" panose="020B0502020202020204" pitchFamily="34" charset="0"/>
            </a:endParaRPr>
          </a:p>
          <a:p>
            <a:pPr marL="0" indent="0" algn="ctr" fontAlgn="auto">
              <a:spcBef>
                <a:spcPct val="0"/>
              </a:spcBef>
              <a:spcAft>
                <a:spcPts val="0"/>
              </a:spcAft>
              <a:buNone/>
            </a:pPr>
            <a:endParaRPr lang="en-GB" sz="2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93" y="2780928"/>
            <a:ext cx="6013807" cy="40097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Research Finding no. 4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Content</a:t>
            </a:r>
            <a:r>
              <a:rPr lang="en-GB" sz="2000" b="1" dirty="0" smtClean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of effective professional development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should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consider both subject knowledge</a:t>
            </a:r>
            <a:r>
              <a:rPr lang="en-GB" sz="2000" b="1" dirty="0">
                <a:latin typeface="Century Gothic" panose="020B0502020202020204" pitchFamily="34" charset="0"/>
              </a:rPr>
              <a:t> and subject-specific </a:t>
            </a: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pedagogy</a:t>
            </a:r>
            <a:r>
              <a:rPr lang="en-GB" sz="2000" b="1" dirty="0" smtClean="0">
                <a:latin typeface="Century Gothic" panose="020B0502020202020204" pitchFamily="34" charset="0"/>
              </a:rPr>
              <a:t>.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2204864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Alignment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Effective CPD programmes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will feature a variety of activities to reinforce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school priorities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and test ideas from different perspectives.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 single particular type of activity was shown to be universally effective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or crucial to success.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0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82000"/>
          </a:blip>
          <a:srcRect r="8637"/>
          <a:stretch/>
        </p:blipFill>
        <p:spPr>
          <a:xfrm>
            <a:off x="6974612" y="4285628"/>
            <a:ext cx="2169388" cy="25723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Research Finding no. 5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000" b="1" dirty="0" smtClean="0">
                <a:latin typeface="Century Gothic" panose="020B0502020202020204" pitchFamily="34" charset="0"/>
              </a:rPr>
              <a:t>Effective CPD is associated with certain activities, such as </a:t>
            </a: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explicit discussions.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279" y="2038637"/>
            <a:ext cx="8136904" cy="12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Effectiveness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professional development focussed on generic pedagogy is 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insufficient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. Instead, we should consider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 importance of focussing</a:t>
            </a:r>
            <a:r>
              <a:rPr lang="en-GB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on generic and subject-specific pedagogy.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456" y="3519192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Activities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teachers must be able to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translate CPD content into the classroom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, implementing what they had learned by experimenting in the classroom.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Research Finding no. 6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000" b="1" dirty="0" smtClean="0">
                <a:latin typeface="Century Gothic" panose="020B0502020202020204" pitchFamily="34" charset="0"/>
              </a:rPr>
              <a:t>External </a:t>
            </a:r>
            <a:r>
              <a:rPr lang="en-GB" sz="2000" b="1" dirty="0">
                <a:latin typeface="Century Gothic" panose="020B0502020202020204" pitchFamily="34" charset="0"/>
              </a:rPr>
              <a:t>input from providers/specialists must challenge orthodoxies within a school &amp; provide diverse </a:t>
            </a:r>
            <a:r>
              <a:rPr lang="en-GB" sz="2000" b="1" dirty="0" smtClean="0">
                <a:latin typeface="Century Gothic" panose="020B0502020202020204" pitchFamily="34" charset="0"/>
              </a:rPr>
              <a:t>perspectives.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532" y="2154932"/>
            <a:ext cx="8352928" cy="1285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Providers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External input is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 common factor in successful outcomes, with the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most successful programmes act as coaches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and/or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mentor </a:t>
            </a:r>
            <a:r>
              <a:rPr lang="en-GB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linked to student outcomes.</a:t>
            </a:r>
            <a:endParaRPr lang="en-GB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9" y="3332950"/>
            <a:ext cx="2339752" cy="352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Research Finding no. 7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000" b="1" dirty="0" smtClean="0">
                <a:latin typeface="Century Gothic" panose="020B0502020202020204" pitchFamily="34" charset="0"/>
              </a:rPr>
              <a:t>Empower </a:t>
            </a:r>
            <a:r>
              <a:rPr lang="en-GB" sz="2000" b="1" dirty="0">
                <a:latin typeface="Century Gothic" panose="020B0502020202020204" pitchFamily="34" charset="0"/>
              </a:rPr>
              <a:t>teachers through collaboration and peer </a:t>
            </a:r>
            <a:r>
              <a:rPr lang="en-GB" sz="2000" b="1" dirty="0" smtClean="0">
                <a:latin typeface="Century Gothic" panose="020B0502020202020204" pitchFamily="34" charset="0"/>
              </a:rPr>
              <a:t>learning.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859340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Collaboration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What makes collaboration effective is still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contested and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that peer support a common feature in effective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CPD.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There is evidence to suggest that access to some form of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collegial support for problem solving is </a:t>
            </a:r>
            <a:r>
              <a:rPr lang="en-GB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essential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, but alone,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is not sufficient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6278" b="10219"/>
          <a:stretch/>
        </p:blipFill>
        <p:spPr>
          <a:xfrm>
            <a:off x="36512" y="4869160"/>
            <a:ext cx="914400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59" y="2564904"/>
            <a:ext cx="3114599" cy="42700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Research Finding no. 8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000" b="1" dirty="0" smtClean="0">
                <a:latin typeface="Century Gothic" panose="020B0502020202020204" pitchFamily="34" charset="0"/>
              </a:rPr>
              <a:t>Powerful leadership from middle and senior leadership </a:t>
            </a:r>
            <a:r>
              <a:rPr lang="en-GB" sz="2000" b="1" dirty="0">
                <a:latin typeface="Century Gothic" panose="020B0502020202020204" pitchFamily="34" charset="0"/>
              </a:rPr>
              <a:t>is pivotal in defining staff opportunities and embedding cultural change. 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2136339"/>
            <a:ext cx="66967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Leadership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“Effective leaders did not leave the learning to their teachers – they became involved themselves”. </a:t>
            </a:r>
            <a:endParaRPr lang="en-GB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However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, school leaders must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distinguish</a:t>
            </a:r>
            <a:r>
              <a:rPr lang="en-GB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between: professional development opportunities that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are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aimed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at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operational and procedural knowledge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endParaRPr lang="en-GB" dirty="0" smtClean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(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e.g. simple briefing)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and professional learning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directly aimed at building on teachers’ starting points.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260648"/>
            <a:ext cx="5417841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What doesn’t work?</a:t>
            </a:r>
          </a:p>
          <a:p>
            <a:pPr marL="0" indent="0">
              <a:buNone/>
            </a:pPr>
            <a:endParaRPr lang="en-GB" sz="2000" b="1" dirty="0">
              <a:latin typeface="Century Gothic" panose="020B0502020202020204" pitchFamily="34" charset="0"/>
            </a:endParaRPr>
          </a:p>
          <a:p>
            <a:endParaRPr lang="en-GB" sz="2000" dirty="0" smtClean="0">
              <a:latin typeface="Century Gothic" panose="020B0502020202020204" pitchFamily="34" charset="0"/>
            </a:endParaRPr>
          </a:p>
          <a:p>
            <a:r>
              <a:rPr lang="en-GB" sz="2000" dirty="0" smtClean="0">
                <a:latin typeface="Century Gothic" panose="020B0502020202020204" pitchFamily="34" charset="0"/>
              </a:rPr>
              <a:t>A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didactic model </a:t>
            </a:r>
            <a:r>
              <a:rPr lang="en-GB" sz="2000" dirty="0">
                <a:latin typeface="Century Gothic" panose="020B0502020202020204" pitchFamily="34" charset="0"/>
              </a:rPr>
              <a:t>in which facilitators simply tell teachers what to do</a:t>
            </a:r>
            <a:r>
              <a:rPr lang="en-GB" sz="20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Professional development which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does not have a strong focus on aspirations for students </a:t>
            </a:r>
            <a:r>
              <a:rPr lang="en-GB" sz="2000" dirty="0">
                <a:latin typeface="Century Gothic" panose="020B0502020202020204" pitchFamily="34" charset="0"/>
              </a:rPr>
              <a:t>and assessing the impact of changed teacher practices on </a:t>
            </a:r>
            <a:r>
              <a:rPr lang="en-GB" sz="2000" dirty="0" smtClean="0">
                <a:latin typeface="Century Gothic" panose="020B0502020202020204" pitchFamily="34" charset="0"/>
              </a:rPr>
              <a:t>   pupil </a:t>
            </a:r>
            <a:r>
              <a:rPr lang="en-GB" sz="2000" dirty="0">
                <a:latin typeface="Century Gothic" panose="020B0502020202020204" pitchFamily="34" charset="0"/>
              </a:rPr>
              <a:t>learning.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340" t="-7375" r="4379" b="7375"/>
          <a:stretch/>
        </p:blipFill>
        <p:spPr>
          <a:xfrm>
            <a:off x="5652120" y="692696"/>
            <a:ext cx="3456384" cy="56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260648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2015/16</a:t>
            </a:r>
          </a:p>
          <a:p>
            <a:pPr marL="0" indent="0">
              <a:buNone/>
            </a:pPr>
            <a:endParaRPr lang="en-GB" sz="4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3000" b="1" dirty="0" smtClean="0">
                <a:latin typeface="Century Gothic" panose="020B0502020202020204" pitchFamily="34" charset="0"/>
              </a:rPr>
              <a:t>CPD informed by </a:t>
            </a:r>
            <a:endParaRPr lang="en-GB" sz="3000" b="1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3000" b="1" dirty="0">
                <a:latin typeface="Century Gothic" panose="020B0502020202020204" pitchFamily="34" charset="0"/>
              </a:rPr>
              <a:t> </a:t>
            </a:r>
            <a:r>
              <a:rPr lang="en-GB" sz="3000" b="1" dirty="0" smtClean="0">
                <a:latin typeface="Century Gothic" panose="020B0502020202020204" pitchFamily="34" charset="0"/>
              </a:rPr>
              <a:t>           </a:t>
            </a:r>
            <a:r>
              <a:rPr lang="en-GB" sz="3000" b="1" dirty="0" smtClean="0">
                <a:latin typeface="Century Gothic" panose="020B0502020202020204" pitchFamily="34" charset="0"/>
              </a:rPr>
              <a:t>QK </a:t>
            </a:r>
            <a:r>
              <a:rPr lang="en-GB" sz="3000" b="1" dirty="0" smtClean="0">
                <a:latin typeface="Century Gothic" panose="020B0502020202020204" pitchFamily="34" charset="0"/>
              </a:rPr>
              <a:t>Learning Policy</a:t>
            </a:r>
            <a:r>
              <a:rPr lang="en-GB" sz="20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 smtClean="0">
                <a:latin typeface="Century Gothic" panose="020B0502020202020204" pitchFamily="34" charset="0"/>
              </a:rPr>
              <a:t>Mark-Plan-Teach</a:t>
            </a:r>
          </a:p>
          <a:p>
            <a:r>
              <a:rPr lang="en-GB" sz="2000" b="1" dirty="0" smtClean="0">
                <a:latin typeface="Century Gothic" panose="020B0502020202020204" pitchFamily="34" charset="0"/>
              </a:rPr>
              <a:t>Over time methodology</a:t>
            </a:r>
          </a:p>
          <a:p>
            <a:r>
              <a:rPr lang="en-GB" sz="1800" b="1" dirty="0" smtClean="0">
                <a:latin typeface="Century Gothic" panose="020B0502020202020204" pitchFamily="34" charset="0"/>
              </a:rPr>
              <a:t>Without lesson gradings = focus on development and not performance</a:t>
            </a:r>
          </a:p>
          <a:p>
            <a:pPr marL="0" indent="0">
              <a:buNone/>
            </a:pPr>
            <a:endParaRPr lang="en-GB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764704"/>
            <a:ext cx="3030562" cy="42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6" y="1135182"/>
            <a:ext cx="8208912" cy="144016"/>
          </a:xfrm>
          <a:prstGeom prst="rect">
            <a:avLst/>
          </a:prstGeom>
          <a:solidFill>
            <a:schemeClr val="tx1">
              <a:lumMod val="10000"/>
              <a:lumOff val="9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3638" y="201604"/>
            <a:ext cx="2786488" cy="11548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1" y="1306385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Welcome to the 1</a:t>
            </a:r>
            <a:r>
              <a:rPr lang="en-GB" sz="1600" baseline="300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edition of ‘</a:t>
            </a:r>
            <a:r>
              <a:rPr lang="en-GB" sz="1600" b="1" i="1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Works?’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journal by Quintin </a:t>
            </a:r>
            <a:r>
              <a:rPr lang="en-GB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Kynaston</a:t>
            </a:r>
            <a:r>
              <a:rPr lang="en-GB" sz="1600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600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is one of the first steps in our (CPD) Continued Professional Development journey to strengthen the culture of action research for all of our staff. </a:t>
            </a:r>
            <a:endParaRPr lang="en-GB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0072">
            <a:off x="3400951" y="2302837"/>
            <a:ext cx="1954764" cy="2631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3" y="5338334"/>
            <a:ext cx="1114425" cy="1390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608" y="5455471"/>
            <a:ext cx="1143000" cy="1209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655" y="5436565"/>
            <a:ext cx="1171575" cy="1171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1572" y="5398464"/>
            <a:ext cx="1028700" cy="1247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3248" y="5363818"/>
            <a:ext cx="1163022" cy="1317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3304" y="5458022"/>
            <a:ext cx="1059024" cy="1251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2258" y="5424495"/>
            <a:ext cx="874867" cy="13044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8278" y="5431222"/>
            <a:ext cx="1039822" cy="12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1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6" y="1135182"/>
            <a:ext cx="8208912" cy="144016"/>
          </a:xfrm>
          <a:prstGeom prst="rect">
            <a:avLst/>
          </a:prstGeom>
          <a:solidFill>
            <a:schemeClr val="tx1">
              <a:lumMod val="10000"/>
              <a:lumOff val="9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3247" y="200387"/>
            <a:ext cx="2548566" cy="11692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035" y="1704277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 and support staff who engage in action research inevitably find it to be an empowering experience. </a:t>
            </a:r>
            <a:endParaRPr lang="en-GB" dirty="0" smtClean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 smtClean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action research, what we </a:t>
            </a:r>
            <a:r>
              <a:rPr lang="en-GB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actually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mean is extrapolating any of the ways staff reflect on their practice and improve it by self, peer and student </a:t>
            </a:r>
            <a:r>
              <a:rPr lang="en-GB" dirty="0" smtClean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evaluation.</a:t>
            </a:r>
          </a:p>
          <a:p>
            <a:endParaRPr lang="en-GB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Impact on teacher development…</a:t>
            </a:r>
          </a:p>
          <a:p>
            <a:endParaRPr lang="en-GB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Impact on students progress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34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95536" y="1135182"/>
            <a:ext cx="8208912" cy="144016"/>
          </a:xfrm>
          <a:prstGeom prst="rect">
            <a:avLst/>
          </a:prstGeom>
          <a:solidFill>
            <a:schemeClr val="tx1">
              <a:lumMod val="10000"/>
              <a:lumOff val="9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4280" y="131319"/>
            <a:ext cx="2374379" cy="1147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3077"/>
          <a:stretch/>
        </p:blipFill>
        <p:spPr>
          <a:xfrm>
            <a:off x="132633" y="1410518"/>
            <a:ext cx="8951755" cy="50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7815" y="89141"/>
            <a:ext cx="7772400" cy="75313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Century Gothic" panose="020B0502020202020204" pitchFamily="34" charset="0"/>
                <a:cs typeface="Impact"/>
              </a:rPr>
              <a:t>Kick </a:t>
            </a:r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off!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  <a:cs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04140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7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69" b="9473"/>
          <a:stretch/>
        </p:blipFill>
        <p:spPr>
          <a:xfrm>
            <a:off x="0" y="1447200"/>
            <a:ext cx="9144000" cy="5410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7815" y="89141"/>
            <a:ext cx="7772400" cy="75313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Action</a:t>
            </a:r>
            <a:r>
              <a:rPr lang="en-US" b="1" dirty="0" smtClean="0">
                <a:latin typeface="Century Gothic" panose="020B0502020202020204" pitchFamily="34" charset="0"/>
                <a:cs typeface="Impact"/>
              </a:rPr>
              <a:t> Research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  <a:cs typeface="Impac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815" y="708536"/>
            <a:ext cx="8604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GB" dirty="0">
                <a:latin typeface="Century Gothic" panose="020B0502020202020204" pitchFamily="34" charset="0"/>
              </a:rPr>
              <a:t>Wednesday </a:t>
            </a:r>
            <a:r>
              <a:rPr lang="en-GB" dirty="0" smtClean="0">
                <a:latin typeface="Century Gothic" panose="020B0502020202020204" pitchFamily="34" charset="0"/>
              </a:rPr>
              <a:t>24</a:t>
            </a:r>
            <a:r>
              <a:rPr lang="en-GB" baseline="30000" dirty="0" smtClean="0">
                <a:latin typeface="Century Gothic" panose="020B0502020202020204" pitchFamily="34" charset="0"/>
              </a:rPr>
              <a:t>th</a:t>
            </a:r>
            <a:r>
              <a:rPr lang="en-GB" dirty="0" smtClean="0">
                <a:latin typeface="Century Gothic" panose="020B0502020202020204" pitchFamily="34" charset="0"/>
              </a:rPr>
              <a:t> June, </a:t>
            </a:r>
            <a:r>
              <a:rPr lang="en-GB" dirty="0">
                <a:latin typeface="Century Gothic" panose="020B0502020202020204" pitchFamily="34" charset="0"/>
              </a:rPr>
              <a:t>2015</a:t>
            </a:r>
          </a:p>
          <a:p>
            <a:pPr algn="ctr" fontAlgn="auto">
              <a:spcAft>
                <a:spcPts val="0"/>
              </a:spcAft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n-GB" b="1" i="1" dirty="0"/>
          </a:p>
          <a:p>
            <a:pPr marL="0" indent="0" algn="ctr">
              <a:buNone/>
            </a:pPr>
            <a:r>
              <a:rPr lang="en-GB" b="1" i="1" dirty="0">
                <a:latin typeface="Century Gothic" panose="020B0502020202020204" pitchFamily="34" charset="0"/>
              </a:rPr>
              <a:t>“Powerful professional development </a:t>
            </a:r>
          </a:p>
          <a:p>
            <a:pPr marL="0" indent="0" algn="ctr">
              <a:buNone/>
            </a:pPr>
            <a:r>
              <a:rPr lang="en-GB" b="1" i="1" dirty="0">
                <a:latin typeface="Century Gothic" panose="020B0502020202020204" pitchFamily="34" charset="0"/>
              </a:rPr>
              <a:t>helps children succeed and teachers thrive</a:t>
            </a:r>
            <a:r>
              <a:rPr lang="en-GB" i="1" dirty="0">
                <a:latin typeface="Century Gothic" panose="020B0502020202020204" pitchFamily="34" charset="0"/>
              </a:rPr>
              <a:t>.”</a:t>
            </a:r>
            <a:r>
              <a:rPr lang="en-GB" i="1" dirty="0"/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5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260648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What is Action Research?</a:t>
            </a:r>
            <a:endParaRPr lang="en-GB" sz="4000" b="1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b="1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000" b="1" dirty="0" smtClean="0">
              <a:latin typeface="Century Gothic" panose="020B0502020202020204" pitchFamily="34" charset="0"/>
            </a:endParaRPr>
          </a:p>
          <a:p>
            <a:r>
              <a:rPr lang="en-GB" sz="2500" b="1" dirty="0" smtClean="0">
                <a:latin typeface="Century Gothic" panose="020B0502020202020204" pitchFamily="34" charset="0"/>
              </a:rPr>
              <a:t>Grass-roots</a:t>
            </a:r>
            <a:r>
              <a:rPr lang="en-GB" sz="2500" b="1" dirty="0">
                <a:latin typeface="Century Gothic" panose="020B0502020202020204" pitchFamily="34" charset="0"/>
              </a:rPr>
              <a:t>, teacher-led </a:t>
            </a:r>
            <a:r>
              <a:rPr lang="en-GB" sz="2500" b="1" dirty="0" smtClean="0">
                <a:latin typeface="Century Gothic" panose="020B0502020202020204" pitchFamily="34" charset="0"/>
              </a:rPr>
              <a:t>research.</a:t>
            </a:r>
          </a:p>
          <a:p>
            <a:r>
              <a:rPr lang="en-GB" sz="2500" b="1" dirty="0" smtClean="0">
                <a:latin typeface="Century Gothic" panose="020B0502020202020204" pitchFamily="34" charset="0"/>
              </a:rPr>
              <a:t>Links to academic literature and the classroom.</a:t>
            </a:r>
          </a:p>
          <a:p>
            <a:r>
              <a:rPr lang="en-GB" sz="2500" b="1" dirty="0" smtClean="0">
                <a:latin typeface="Century Gothic" panose="020B0502020202020204" pitchFamily="34" charset="0"/>
              </a:rPr>
              <a:t>Dismantling myths and fads.</a:t>
            </a:r>
          </a:p>
          <a:p>
            <a:r>
              <a:rPr lang="en-GB" sz="2500" b="1" dirty="0" smtClean="0">
                <a:latin typeface="Century Gothic" panose="020B0502020202020204" pitchFamily="34" charset="0"/>
              </a:rPr>
              <a:t>Using research where it is most needed …</a:t>
            </a:r>
            <a:endParaRPr lang="en-GB" sz="25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7" y="3701722"/>
            <a:ext cx="4756802" cy="315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161764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latin typeface="Century Gothic" panose="020B0502020202020204" pitchFamily="34" charset="0"/>
              </a:rPr>
              <a:t>The Headline Findings</a:t>
            </a:r>
            <a:r>
              <a:rPr lang="en-GB" sz="4000" b="1" dirty="0" smtClean="0">
                <a:latin typeface="Century Gothic" panose="020B0502020202020204" pitchFamily="34" charset="0"/>
              </a:rPr>
              <a:t>:</a:t>
            </a:r>
            <a:endParaRPr lang="en-GB" sz="4000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36" y="1029582"/>
            <a:ext cx="6438636" cy="44893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790283"/>
            <a:ext cx="5346340" cy="279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7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260648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Why </a:t>
            </a:r>
            <a:r>
              <a:rPr lang="en-GB" sz="4000" b="1" dirty="0">
                <a:latin typeface="Century Gothic" panose="020B0502020202020204" pitchFamily="34" charset="0"/>
              </a:rPr>
              <a:t>Review CPD</a:t>
            </a:r>
            <a:r>
              <a:rPr lang="en-GB" sz="4000" b="1" dirty="0" smtClean="0">
                <a:latin typeface="Century Gothic" panose="020B0502020202020204" pitchFamily="34" charset="0"/>
              </a:rPr>
              <a:t>?</a:t>
            </a:r>
          </a:p>
          <a:p>
            <a:pPr marL="0" indent="0">
              <a:buNone/>
            </a:pPr>
            <a:endParaRPr lang="en-GB" sz="20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 dirty="0">
                <a:latin typeface="Century Gothic" panose="020B0502020202020204" pitchFamily="34" charset="0"/>
              </a:rPr>
              <a:t>In recent years, a number of consultations have reported that opportunities for teachers in England</a:t>
            </a:r>
            <a:r>
              <a:rPr lang="en-GB" sz="2000" b="1" dirty="0" smtClean="0">
                <a:latin typeface="Century Gothic" panose="020B0502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are insufficiently evidence-based.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do not focus sufficiently on specific pupil needs.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are too inconsistent in quality.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lag behind those experienced by colleagues elsewhere internationally.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Research Finding no. 1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000" b="1" dirty="0" smtClean="0">
                <a:latin typeface="Century Gothic" panose="020B0502020202020204" pitchFamily="34" charset="0"/>
              </a:rPr>
              <a:t>Duration </a:t>
            </a:r>
            <a:r>
              <a:rPr lang="en-GB" sz="2000" b="1" dirty="0">
                <a:latin typeface="Century Gothic" panose="020B0502020202020204" pitchFamily="34" charset="0"/>
              </a:rPr>
              <a:t>and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rhythm of </a:t>
            </a: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CPD </a:t>
            </a:r>
            <a:r>
              <a:rPr lang="en-GB" sz="2000" b="1" dirty="0">
                <a:latin typeface="Century Gothic" panose="020B0502020202020204" pitchFamily="34" charset="0"/>
              </a:rPr>
              <a:t>support requires a longer-term focus</a:t>
            </a:r>
            <a:r>
              <a:rPr lang="en-GB" sz="2000" b="1" dirty="0" smtClean="0">
                <a:latin typeface="Century Gothic" panose="020B0502020202020204" pitchFamily="34" charset="0"/>
              </a:rPr>
              <a:t>.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1844824"/>
            <a:ext cx="820891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Rhythm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it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is important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to create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 “rhythm” of 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follow-up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,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consolidation and support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activities.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Time here is key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–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we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must consider how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to engage and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adapt workloads accordingly.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3548049"/>
            <a:ext cx="2669869" cy="33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Research Finding no. 2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000" b="1" dirty="0" smtClean="0">
                <a:latin typeface="Century Gothic" panose="020B0502020202020204" pitchFamily="34" charset="0"/>
              </a:rPr>
              <a:t>Step </a:t>
            </a:r>
            <a:r>
              <a:rPr lang="en-GB" sz="2000" b="1" dirty="0">
                <a:latin typeface="Century Gothic" panose="020B0502020202020204" pitchFamily="34" charset="0"/>
              </a:rPr>
              <a:t>away from a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‘one-size fits all’ </a:t>
            </a:r>
            <a:r>
              <a:rPr lang="en-GB" sz="2000" b="1" dirty="0">
                <a:latin typeface="Century Gothic" panose="020B0502020202020204" pitchFamily="34" charset="0"/>
              </a:rPr>
              <a:t>approach so individual needs are carefully considered</a:t>
            </a:r>
            <a:r>
              <a:rPr lang="en-GB" sz="2000" b="1" dirty="0" smtClean="0">
                <a:latin typeface="Century Gothic" panose="020B0502020202020204" pitchFamily="34" charset="0"/>
              </a:rPr>
              <a:t>.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2" y="2287728"/>
            <a:ext cx="813690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Needs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Buy-in is needed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; creating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 relevance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of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content for staff, your experiences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and aspirations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of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pupils. We must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develop the capacity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for teachers to reflect on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classroom practice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8594"/>
          <a:stretch/>
        </p:blipFill>
        <p:spPr>
          <a:xfrm>
            <a:off x="0" y="4223846"/>
            <a:ext cx="9145016" cy="26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1179512" y="-1179512"/>
            <a:ext cx="6858000" cy="9217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234279" y="116632"/>
            <a:ext cx="8748464" cy="961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 smtClean="0">
                <a:latin typeface="Century Gothic" panose="020B0502020202020204" pitchFamily="34" charset="0"/>
              </a:rPr>
              <a:t>Research Finding no. 3</a:t>
            </a:r>
          </a:p>
          <a:p>
            <a:pPr marL="0" indent="0">
              <a:buNone/>
            </a:pPr>
            <a:endParaRPr lang="en-GB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Aligning</a:t>
            </a:r>
            <a:r>
              <a:rPr lang="en-GB" sz="2000" b="1" dirty="0" smtClean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professional development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processes</a:t>
            </a:r>
            <a:r>
              <a:rPr lang="en-GB" sz="2000" b="1" dirty="0">
                <a:latin typeface="Century Gothic" panose="020B0502020202020204" pitchFamily="34" charset="0"/>
              </a:rPr>
              <a:t>, content and </a:t>
            </a:r>
            <a:r>
              <a:rPr lang="en-GB" sz="2000" b="1" dirty="0" smtClean="0">
                <a:latin typeface="Century Gothic" panose="020B0502020202020204" pitchFamily="34" charset="0"/>
              </a:rPr>
              <a:t>activities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3671900" y="-1863589"/>
            <a:ext cx="1728192" cy="7272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901954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333333"/>
                </a:solidFill>
                <a:latin typeface="Century Gothic" panose="020B0502020202020204" pitchFamily="34" charset="0"/>
              </a:rPr>
              <a:t>Purpose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: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A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shared sense of purpose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is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an important factor for success. Within schools, </a:t>
            </a:r>
            <a:r>
              <a:rPr lang="en-GB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rather than 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splitting between voluntary and conscripted </a:t>
            </a:r>
            <a:r>
              <a:rPr lang="en-GB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activities,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 </a:t>
            </a:r>
            <a:r>
              <a:rPr lang="en-GB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coherent and shared sense of purpose across </a:t>
            </a:r>
            <a:r>
              <a:rPr lang="en-GB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staff</a:t>
            </a:r>
            <a:r>
              <a:rPr lang="en-GB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 with an explicit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relation to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everyday </a:t>
            </a:r>
            <a:r>
              <a:rPr lang="en-GB" dirty="0">
                <a:solidFill>
                  <a:srgbClr val="333333"/>
                </a:solidFill>
                <a:latin typeface="Century Gothic" panose="020B0502020202020204" pitchFamily="34" charset="0"/>
              </a:rPr>
              <a:t>experiences and </a:t>
            </a:r>
            <a:r>
              <a:rPr lang="en-GB" dirty="0" smtClean="0">
                <a:solidFill>
                  <a:srgbClr val="333333"/>
                </a:solidFill>
                <a:latin typeface="Century Gothic" panose="020B0502020202020204" pitchFamily="34" charset="0"/>
              </a:rPr>
              <a:t>context is vital.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6521"/>
          <a:stretch/>
        </p:blipFill>
        <p:spPr>
          <a:xfrm>
            <a:off x="4932040" y="4036358"/>
            <a:ext cx="4176464" cy="281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House Colours">
      <a:dk1>
        <a:srgbClr val="002060"/>
      </a:dk1>
      <a:lt1>
        <a:sysClr val="window" lastClr="FFFFFF"/>
      </a:lt1>
      <a:dk2>
        <a:srgbClr val="002D89"/>
      </a:dk2>
      <a:lt2>
        <a:srgbClr val="DBF5F9"/>
      </a:lt2>
      <a:accent1>
        <a:srgbClr val="002060"/>
      </a:accent1>
      <a:accent2>
        <a:srgbClr val="1F68FF"/>
      </a:accent2>
      <a:accent3>
        <a:srgbClr val="002060"/>
      </a:accent3>
      <a:accent4>
        <a:srgbClr val="1F68FF"/>
      </a:accent4>
      <a:accent5>
        <a:srgbClr val="1F68FF"/>
      </a:accent5>
      <a:accent6>
        <a:srgbClr val="1F68FF"/>
      </a:accent6>
      <a:hlink>
        <a:srgbClr val="1F68FF"/>
      </a:hlink>
      <a:folHlink>
        <a:srgbClr val="002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18557</TotalTime>
  <Words>817</Words>
  <Application>Microsoft Office PowerPoint</Application>
  <PresentationFormat>On-screen Show (4:3)</PresentationFormat>
  <Paragraphs>127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Impact</vt:lpstr>
      <vt:lpstr>Times New Roman</vt:lpstr>
      <vt:lpstr>Office Theme</vt:lpstr>
      <vt:lpstr>Please sit anywhere.</vt:lpstr>
      <vt:lpstr>Kick off!</vt:lpstr>
      <vt:lpstr>Action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Quintin Kynaston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kwbs1</dc:creator>
  <cp:lastModifiedBy>Ross McGill</cp:lastModifiedBy>
  <cp:revision>872</cp:revision>
  <cp:lastPrinted>2015-06-24T13:37:16Z</cp:lastPrinted>
  <dcterms:created xsi:type="dcterms:W3CDTF">2009-01-06T09:18:02Z</dcterms:created>
  <dcterms:modified xsi:type="dcterms:W3CDTF">2015-06-24T13:46:43Z</dcterms:modified>
</cp:coreProperties>
</file>