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535" r:id="rId2"/>
    <p:sldId id="576" r:id="rId3"/>
    <p:sldId id="571" r:id="rId4"/>
    <p:sldId id="572" r:id="rId5"/>
    <p:sldId id="577" r:id="rId6"/>
    <p:sldId id="573" r:id="rId7"/>
    <p:sldId id="574" r:id="rId8"/>
    <p:sldId id="575" r:id="rId9"/>
    <p:sldId id="346" r:id="rId10"/>
    <p:sldId id="570" r:id="rId11"/>
    <p:sldId id="347" r:id="rId12"/>
    <p:sldId id="558" r:id="rId13"/>
    <p:sldId id="431" r:id="rId14"/>
    <p:sldId id="543" r:id="rId15"/>
    <p:sldId id="545" r:id="rId16"/>
    <p:sldId id="548" r:id="rId17"/>
    <p:sldId id="546" r:id="rId18"/>
    <p:sldId id="547" r:id="rId19"/>
    <p:sldId id="550" r:id="rId20"/>
    <p:sldId id="569" r:id="rId21"/>
    <p:sldId id="563" r:id="rId22"/>
    <p:sldId id="537" r:id="rId23"/>
    <p:sldId id="549" r:id="rId24"/>
    <p:sldId id="551" r:id="rId25"/>
    <p:sldId id="552" r:id="rId26"/>
    <p:sldId id="553" r:id="rId27"/>
    <p:sldId id="554" r:id="rId28"/>
    <p:sldId id="555" r:id="rId29"/>
    <p:sldId id="556" r:id="rId30"/>
    <p:sldId id="566" r:id="rId31"/>
    <p:sldId id="557" r:id="rId32"/>
    <p:sldId id="565" r:id="rId33"/>
    <p:sldId id="560" r:id="rId34"/>
    <p:sldId id="567" r:id="rId35"/>
    <p:sldId id="568" r:id="rId36"/>
    <p:sldId id="559" r:id="rId37"/>
    <p:sldId id="561" r:id="rId38"/>
    <p:sldId id="562" r:id="rId39"/>
    <p:sldId id="343" r:id="rId40"/>
    <p:sldId id="344" r:id="rId41"/>
    <p:sldId id="345" r:id="rId42"/>
    <p:sldId id="337" r:id="rId43"/>
    <p:sldId id="340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2E2AB36-50F5-7447-8974-6C467148ADEF}">
          <p14:sldIdLst>
            <p14:sldId id="535"/>
            <p14:sldId id="576"/>
            <p14:sldId id="571"/>
            <p14:sldId id="572"/>
            <p14:sldId id="577"/>
            <p14:sldId id="573"/>
            <p14:sldId id="574"/>
            <p14:sldId id="575"/>
            <p14:sldId id="346"/>
            <p14:sldId id="570"/>
            <p14:sldId id="347"/>
            <p14:sldId id="558"/>
            <p14:sldId id="431"/>
          </p14:sldIdLst>
        </p14:section>
        <p14:section name="7 Reasons" id="{DB3C2EA2-F688-CB48-8D1D-D05CCAA763BB}">
          <p14:sldIdLst>
            <p14:sldId id="543"/>
            <p14:sldId id="545"/>
            <p14:sldId id="548"/>
            <p14:sldId id="546"/>
            <p14:sldId id="547"/>
            <p14:sldId id="550"/>
            <p14:sldId id="569"/>
            <p14:sldId id="563"/>
            <p14:sldId id="537"/>
            <p14:sldId id="549"/>
            <p14:sldId id="551"/>
            <p14:sldId id="552"/>
            <p14:sldId id="553"/>
            <p14:sldId id="554"/>
            <p14:sldId id="555"/>
            <p14:sldId id="556"/>
            <p14:sldId id="566"/>
            <p14:sldId id="557"/>
            <p14:sldId id="565"/>
            <p14:sldId id="560"/>
            <p14:sldId id="567"/>
            <p14:sldId id="568"/>
            <p14:sldId id="559"/>
            <p14:sldId id="561"/>
            <p14:sldId id="562"/>
          </p14:sldIdLst>
        </p14:section>
        <p14:section name="Summary" id="{2D73958E-F8BE-264D-A382-80515BE9EE47}">
          <p14:sldIdLst>
            <p14:sldId id="343"/>
            <p14:sldId id="344"/>
            <p14:sldId id="345"/>
            <p14:sldId id="337"/>
            <p14:sldId id="34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202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517" autoAdjust="0"/>
  </p:normalViewPr>
  <p:slideViewPr>
    <p:cSldViewPr snapToGrid="0" snapToObjects="1">
      <p:cViewPr>
        <p:scale>
          <a:sx n="100" d="100"/>
          <a:sy n="100" d="100"/>
        </p:scale>
        <p:origin x="-1896" y="-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3CBC5-9D04-C844-A7A6-EB20FF46956B}" type="datetimeFigureOut">
              <a:rPr lang="en-US" smtClean="0"/>
              <a:t>11/07/15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87C26-E6F6-444E-8D7E-2D9A8D154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9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contact-me/" TargetMode="External"/><Relationship Id="rId4" Type="http://schemas.openxmlformats.org/officeDocument/2006/relationships/hyperlink" Target="http://creativecommons.org/licenses/by-nc-nd/3.0/deed.en_US" TargetMode="External"/><Relationship Id="rId5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xsOVK4syxU" TargetMode="External"/><Relationship Id="rId4" Type="http://schemas.openxmlformats.org/officeDocument/2006/relationships/hyperlink" Target="http://youtu.be/lByDfPOG0LA?t=22s" TargetMode="External"/><Relationship Id="rId5" Type="http://schemas.openxmlformats.org/officeDocument/2006/relationships/hyperlink" Target="http://bit.ly/5MinVideo" TargetMode="External"/><Relationship Id="rId6" Type="http://schemas.openxmlformats.org/officeDocument/2006/relationships/hyperlink" Target="https://teachertoolkitdotme.files.wordpress.com/2014/01/year-9-iris-export-for-teachertoolkit-blog.m4v" TargetMode="External"/><Relationship Id="rId7" Type="http://schemas.openxmlformats.org/officeDocument/2006/relationships/hyperlink" Target="http://teachertoolkit.me/contact-me/" TargetMode="External"/><Relationship Id="rId8" Type="http://schemas.openxmlformats.org/officeDocument/2006/relationships/hyperlink" Target="http://creativecommons.org/licenses/by-nc-nd/3.0/deed.en_US" TargetMode="External"/><Relationship Id="rId9" Type="http://schemas.openxmlformats.org/officeDocument/2006/relationships/hyperlink" Target="http://teachertoolkit.me/2013/08/28/thwart-the-grim-reaper-ofsted-reworks-sep-13/www.teachertoolkit.m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48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48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48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48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Primary?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Secondary?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FE?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Who Tweets?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TeachMeets?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Who reads blogs?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Who</a:t>
            </a:r>
            <a:r>
              <a:rPr lang="en-US" sz="1200" baseline="0" dirty="0" smtClean="0"/>
              <a:t> writes a blog?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PGCEs = Who has a job?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Who got paid</a:t>
            </a:r>
            <a:r>
              <a:rPr lang="en-US" sz="1200" baseline="0" dirty="0" smtClean="0"/>
              <a:t> before the summer? And there you go; inequality!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48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480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791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878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https://</a:t>
            </a:r>
            <a:r>
              <a:rPr lang="en-US" sz="1200" dirty="0" err="1" smtClean="0"/>
              <a:t>europe.irisconnect.com</a:t>
            </a:r>
            <a:r>
              <a:rPr lang="en-US" sz="1200" dirty="0" smtClean="0"/>
              <a:t>/reflections/106582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791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This presentation by @TeacherToolkit ( </a:t>
            </a:r>
            <a:r>
              <a:rPr lang="en-US" altLang="en-US" smtClean="0">
                <a:hlinkClick r:id="rId3"/>
              </a:rPr>
              <a:t>Ross Morrison McGill</a:t>
            </a:r>
            <a:r>
              <a:rPr lang="en-US" altLang="en-US" smtClean="0"/>
              <a:t> ) and is licensed under a </a:t>
            </a:r>
            <a:r>
              <a:rPr lang="en-US" altLang="en-US" smtClean="0">
                <a:hlinkClick r:id="rId4"/>
              </a:rPr>
              <a:t>Creative Commons Attribution-NonCommercial-NoDerivs 3.0 Unported License</a:t>
            </a:r>
            <a:r>
              <a:rPr lang="en-US" altLang="en-US" smtClean="0"/>
              <a:t>. Based on all work published at </a:t>
            </a:r>
            <a:r>
              <a:rPr lang="en-US" altLang="en-US" smtClean="0">
                <a:hlinkClick r:id="rId5"/>
              </a:rPr>
              <a:t>www.teachertoolkit.me</a:t>
            </a:r>
            <a:endParaRPr lang="en-US" altLang="en-US" smtClean="0"/>
          </a:p>
          <a:p>
            <a:pPr>
              <a:spcBef>
                <a:spcPct val="0"/>
              </a:spcBef>
            </a:pPr>
            <a:r>
              <a:rPr lang="en-US" altLang="en-US" smtClean="0"/>
              <a:t>@TeacherToolkit Limited.</a:t>
            </a: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4FEA4191-990F-461F-AF11-3878401C37CE}" type="slidenum">
              <a:rPr lang="en-US" altLang="en-US" smtClean="0"/>
              <a:pPr/>
              <a:t>39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81903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480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451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260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 today I’d like us to go through the following objectives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CPD SESSION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prstClr val="black"/>
                </a:solidFill>
              </a:rPr>
              <a:t>LAURA LEWIS-WILLIAMS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15/10/2014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8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License:</a:t>
            </a:r>
          </a:p>
          <a:p>
            <a:pPr rtl="0"/>
            <a:r>
              <a:rPr lang="en-US" b="1" dirty="0" smtClean="0">
                <a:effectLst/>
              </a:rPr>
              <a:t>You are free to:</a:t>
            </a:r>
          </a:p>
          <a:p>
            <a:pPr rtl="0"/>
            <a:r>
              <a:rPr lang="en-US" b="1" dirty="0" smtClean="0">
                <a:effectLst/>
              </a:rPr>
              <a:t>Share</a:t>
            </a:r>
            <a:r>
              <a:rPr lang="en-US" dirty="0" smtClean="0">
                <a:effectLst/>
              </a:rPr>
              <a:t> — copy and redistribute the material in any medium or format </a:t>
            </a:r>
          </a:p>
          <a:p>
            <a:pPr rtl="0"/>
            <a:r>
              <a:rPr lang="en-US" dirty="0" smtClean="0">
                <a:effectLst/>
              </a:rPr>
              <a:t>The licensor cannot revoke these freedoms as long as you follow the license terms.</a:t>
            </a:r>
          </a:p>
          <a:p>
            <a:r>
              <a:rPr lang="en-US" b="1" dirty="0" smtClean="0"/>
              <a:t>Under the following terms:</a:t>
            </a:r>
          </a:p>
          <a:p>
            <a:pPr rtl="0"/>
            <a:r>
              <a:rPr lang="en-US" b="1" dirty="0" smtClean="0">
                <a:effectLst/>
              </a:rPr>
              <a:t>Attribution</a:t>
            </a:r>
            <a:r>
              <a:rPr lang="en-US" dirty="0" smtClean="0">
                <a:effectLst/>
              </a:rPr>
              <a:t> — You must give </a:t>
            </a:r>
            <a:r>
              <a:rPr lang="en-US" dirty="0" smtClean="0">
                <a:effectLst/>
                <a:hlinkClick r:id="rId4"/>
              </a:rPr>
              <a:t>appropriate credit</a:t>
            </a:r>
            <a:r>
              <a:rPr lang="en-US" dirty="0" smtClean="0">
                <a:effectLst/>
              </a:rPr>
              <a:t>, provide a link to the license, and </a:t>
            </a:r>
            <a:r>
              <a:rPr lang="en-US" dirty="0" smtClean="0">
                <a:effectLst/>
                <a:hlinkClick r:id="rId4"/>
              </a:rPr>
              <a:t>indicate if changes were made</a:t>
            </a:r>
            <a:r>
              <a:rPr lang="en-US" dirty="0" smtClean="0">
                <a:effectLst/>
              </a:rPr>
              <a:t>. You may do so in any reasonable manner, but not in any way that suggests the licensor endorses you or your use. </a:t>
            </a:r>
          </a:p>
          <a:p>
            <a:pPr rtl="0"/>
            <a:r>
              <a:rPr lang="en-US" b="1" dirty="0" err="1" smtClean="0">
                <a:effectLst/>
              </a:rPr>
              <a:t>NonCommercial</a:t>
            </a:r>
            <a:r>
              <a:rPr lang="en-US" dirty="0" smtClean="0">
                <a:effectLst/>
              </a:rPr>
              <a:t> — You may not use the material for </a:t>
            </a:r>
            <a:r>
              <a:rPr lang="en-US" dirty="0" smtClean="0">
                <a:effectLst/>
                <a:hlinkClick r:id="rId4"/>
              </a:rPr>
              <a:t>commercial purposes</a:t>
            </a:r>
            <a:r>
              <a:rPr lang="en-US" dirty="0" smtClean="0">
                <a:effectLst/>
              </a:rPr>
              <a:t>. </a:t>
            </a:r>
          </a:p>
          <a:p>
            <a:pPr rtl="0"/>
            <a:r>
              <a:rPr lang="en-US" b="1" dirty="0" err="1" smtClean="0">
                <a:effectLst/>
              </a:rPr>
              <a:t>NoDerivatives</a:t>
            </a:r>
            <a:r>
              <a:rPr lang="en-US" dirty="0" smtClean="0">
                <a:effectLst/>
              </a:rPr>
              <a:t> — If you </a:t>
            </a:r>
            <a:r>
              <a:rPr lang="en-US" dirty="0" smtClean="0">
                <a:effectLst/>
                <a:hlinkClick r:id="rId4"/>
              </a:rPr>
              <a:t>remix, transform, or build upon</a:t>
            </a:r>
            <a:r>
              <a:rPr lang="en-US" dirty="0" smtClean="0">
                <a:effectLst/>
              </a:rPr>
              <a:t> the material, you may not distribute the modified material. </a:t>
            </a:r>
          </a:p>
          <a:p>
            <a:r>
              <a:rPr lang="en-US" b="1" dirty="0" smtClean="0"/>
              <a:t>No additional restrictions</a:t>
            </a:r>
            <a:r>
              <a:rPr lang="en-US" dirty="0" smtClean="0"/>
              <a:t> — You may not apply legal terms or </a:t>
            </a:r>
            <a:r>
              <a:rPr lang="en-US" dirty="0" smtClean="0">
                <a:hlinkClick r:id="rId4"/>
              </a:rPr>
              <a:t>technological measures</a:t>
            </a:r>
            <a:r>
              <a:rPr lang="en-US" dirty="0" smtClean="0"/>
              <a:t> that legally restrict others from doing anything the license permits.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87C26-E6F6-444E-8D7E-2D9A8D15405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6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48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48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48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3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4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5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48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Videos needed: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r>
              <a:rPr lang="en-US" sz="1200" dirty="0" smtClean="0"/>
              <a:t>Taylor</a:t>
            </a:r>
            <a:r>
              <a:rPr lang="en-US" sz="1200" baseline="0" dirty="0" smtClean="0"/>
              <a:t> Mali – What teachers make? = </a:t>
            </a:r>
            <a:r>
              <a:rPr lang="en-US" dirty="0" smtClean="0">
                <a:hlinkClick r:id="rId3"/>
              </a:rPr>
              <a:t>https://www.youtube.com/watch?v=RxsOVK4syxU</a:t>
            </a:r>
            <a:r>
              <a:rPr lang="en-US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Lamont Carey – I can’t read = </a:t>
            </a:r>
            <a:r>
              <a:rPr lang="en-GB" sz="1200" dirty="0" smtClean="0">
                <a:hlinkClick r:id="rId4"/>
              </a:rPr>
              <a:t>http://youtu.be/lByDfPOG0LA?t=22s</a:t>
            </a:r>
            <a:r>
              <a:rPr lang="en-GB" sz="1200" dirty="0" smtClean="0"/>
              <a:t>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5 Minute Lesson Plan = </a:t>
            </a:r>
            <a:r>
              <a:rPr lang="en-US" dirty="0" smtClean="0">
                <a:hlinkClick r:id="rId5"/>
              </a:rPr>
              <a:t>http://bit.ly/5MinVideo</a:t>
            </a:r>
            <a:r>
              <a:rPr lang="en-US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IRIS myself: </a:t>
            </a:r>
            <a:r>
              <a:rPr lang="en-US" sz="1200" dirty="0" smtClean="0">
                <a:hlinkClick r:id="rId6"/>
              </a:rPr>
              <a:t>https://teachertoolkitdotme.files.wordpress.com/2014/01/year-9-iris-export-for-teachertoolkit-blog.m4v</a:t>
            </a:r>
            <a:r>
              <a:rPr lang="en-US" sz="1200" dirty="0" smtClean="0"/>
              <a:t> </a:t>
            </a:r>
          </a:p>
          <a:p>
            <a:endParaRPr lang="en-US" dirty="0" smtClean="0"/>
          </a:p>
          <a:p>
            <a:r>
              <a:rPr lang="en-US" b="1" dirty="0" smtClean="0"/>
              <a:t>Resources:</a:t>
            </a:r>
          </a:p>
          <a:p>
            <a:r>
              <a:rPr lang="en-US" dirty="0" smtClean="0"/>
              <a:t>Keywords</a:t>
            </a:r>
            <a:r>
              <a:rPr lang="en-US" baseline="0" dirty="0" smtClean="0"/>
              <a:t> for literateness?</a:t>
            </a:r>
          </a:p>
          <a:p>
            <a:r>
              <a:rPr lang="en-US" baseline="0" dirty="0" smtClean="0"/>
              <a:t>IPEVO camera?</a:t>
            </a:r>
          </a:p>
          <a:p>
            <a:r>
              <a:rPr lang="en-US" baseline="0" dirty="0" smtClean="0"/>
              <a:t>Latest reading book?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This presentation by @TeacherToolkit ( </a:t>
            </a:r>
            <a:r>
              <a:rPr lang="en-US" sz="1200" dirty="0" smtClean="0">
                <a:hlinkClick r:id="rId7"/>
              </a:rPr>
              <a:t>Ross Morrison McGill</a:t>
            </a:r>
            <a:r>
              <a:rPr lang="en-US" sz="1200" dirty="0" smtClean="0"/>
              <a:t> ) and is licensed under a </a:t>
            </a:r>
            <a:r>
              <a:rPr lang="en-US" sz="1200" dirty="0" smtClean="0">
                <a:hlinkClick r:id="rId8"/>
              </a:rPr>
              <a:t>Creative Commons Attribution-NonCommercial-NoDerivs 3.0 Unported License</a:t>
            </a:r>
            <a:r>
              <a:rPr lang="en-US" sz="120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Based on all work published at </a:t>
            </a:r>
            <a:r>
              <a:rPr lang="en-US" sz="1200" dirty="0" smtClean="0">
                <a:hlinkClick r:id="rId9"/>
              </a:rPr>
              <a:t>www.teachertoolkit.me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@TeacherToolkit Limited.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0FE-B808-7843-8872-EB59B83902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0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B6E-AAA7-5F4D-A18F-FE2D77AA5134}" type="datetimeFigureOut">
              <a:rPr lang="en-US" smtClean="0"/>
              <a:t>11/07/15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69BE-354B-054A-9A02-EA6D2DCE9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B6E-AAA7-5F4D-A18F-FE2D77AA5134}" type="datetimeFigureOut">
              <a:rPr lang="en-US" smtClean="0"/>
              <a:t>11/07/15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69BE-354B-054A-9A02-EA6D2DCE9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B6E-AAA7-5F4D-A18F-FE2D77AA5134}" type="datetimeFigureOut">
              <a:rPr lang="en-US" smtClean="0"/>
              <a:t>11/07/15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69BE-354B-054A-9A02-EA6D2DCE9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B6E-AAA7-5F4D-A18F-FE2D77AA5134}" type="datetimeFigureOut">
              <a:rPr lang="en-US" smtClean="0"/>
              <a:t>11/07/15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69BE-354B-054A-9A02-EA6D2DCE9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B6E-AAA7-5F4D-A18F-FE2D77AA5134}" type="datetimeFigureOut">
              <a:rPr lang="en-US" smtClean="0"/>
              <a:t>11/07/15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69BE-354B-054A-9A02-EA6D2DCE9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6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B6E-AAA7-5F4D-A18F-FE2D77AA5134}" type="datetimeFigureOut">
              <a:rPr lang="en-US" smtClean="0"/>
              <a:t>11/07/15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69BE-354B-054A-9A02-EA6D2DCE9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B6E-AAA7-5F4D-A18F-FE2D77AA5134}" type="datetimeFigureOut">
              <a:rPr lang="en-US" smtClean="0"/>
              <a:t>11/07/15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69BE-354B-054A-9A02-EA6D2DCE9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B6E-AAA7-5F4D-A18F-FE2D77AA5134}" type="datetimeFigureOut">
              <a:rPr lang="en-US" smtClean="0"/>
              <a:t>11/07/15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69BE-354B-054A-9A02-EA6D2DCE9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B6E-AAA7-5F4D-A18F-FE2D77AA5134}" type="datetimeFigureOut">
              <a:rPr lang="en-US" smtClean="0"/>
              <a:t>11/07/15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69BE-354B-054A-9A02-EA6D2DCE9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7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B6E-AAA7-5F4D-A18F-FE2D77AA5134}" type="datetimeFigureOut">
              <a:rPr lang="en-US" smtClean="0"/>
              <a:t>11/07/15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69BE-354B-054A-9A02-EA6D2DCE9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2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40B6E-AAA7-5F4D-A18F-FE2D77AA5134}" type="datetimeFigureOut">
              <a:rPr lang="en-US" smtClean="0"/>
              <a:t>11/07/15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369BE-354B-054A-9A02-EA6D2DCE9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9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40B6E-AAA7-5F4D-A18F-FE2D77AA5134}" type="datetimeFigureOut">
              <a:rPr lang="en-US" smtClean="0"/>
              <a:t>11/07/15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369BE-354B-054A-9A02-EA6D2DCE9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7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http://www.memphisflyer.com" TargetMode="External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5" Type="http://schemas.openxmlformats.org/officeDocument/2006/relationships/hyperlink" Target="https://twitter.com/TeacherToolkit/status/411399206688276480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https://twitter.com/DavidMcQueen/status/619800874630692864" TargetMode="External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9.png"/><Relationship Id="rId5" Type="http://schemas.openxmlformats.org/officeDocument/2006/relationships/hyperlink" Target="http://vampireexplored.wordpress.com" TargetMode="External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hyperlink" Target="https://europe.irisconnect.com/reflections/106582" TargetMode="External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ellfy.com/TeacherToolkit" TargetMode="External"/><Relationship Id="rId4" Type="http://schemas.openxmlformats.org/officeDocument/2006/relationships/hyperlink" Target="mailto:%20teachertoolkit@me.com" TargetMode="External"/><Relationship Id="rId5" Type="http://schemas.openxmlformats.org/officeDocument/2006/relationships/hyperlink" Target="http://teachertoolkit.me/contact-me/" TargetMode="External"/><Relationship Id="rId6" Type="http://schemas.openxmlformats.org/officeDocument/2006/relationships/hyperlink" Target="http://creativecommons.org/licenses/by-nc-nd/3.0/deed.en_US" TargetMode="External"/><Relationship Id="rId7" Type="http://schemas.openxmlformats.org/officeDocument/2006/relationships/hyperlink" Target="http://www.teachertoolkit.me" TargetMode="External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gi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50" y="1825982"/>
            <a:ext cx="8221379" cy="4930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599"/>
            <a:ext cx="57150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2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850" y="822683"/>
            <a:ext cx="6219249" cy="3729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471" y="5102747"/>
            <a:ext cx="2806150" cy="15620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31451" y="5095177"/>
            <a:ext cx="30936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entury Gothic"/>
                <a:cs typeface="Century Gothic"/>
              </a:rPr>
              <a:t>by </a:t>
            </a:r>
            <a:r>
              <a:rPr lang="en-US" sz="2400" b="1" dirty="0">
                <a:solidFill>
                  <a:srgbClr val="FF0000"/>
                </a:solidFill>
                <a:latin typeface="Century Gothic"/>
                <a:cs typeface="Century Gothic"/>
              </a:rPr>
              <a:t>Ross M. McGill</a:t>
            </a:r>
            <a:br>
              <a:rPr lang="en-US" sz="2400" b="1" dirty="0">
                <a:solidFill>
                  <a:srgbClr val="FF0000"/>
                </a:solidFill>
                <a:latin typeface="Century Gothic"/>
                <a:cs typeface="Century Gothic"/>
              </a:rPr>
            </a:br>
            <a:r>
              <a:rPr lang="en-US" b="1" dirty="0">
                <a:latin typeface="Century Gothic"/>
                <a:cs typeface="Century Gothic"/>
              </a:rPr>
              <a:t>Deputy Headteacher</a:t>
            </a:r>
            <a:br>
              <a:rPr lang="en-US" b="1" dirty="0">
                <a:latin typeface="Century Gothic"/>
                <a:cs typeface="Century Gothic"/>
              </a:rPr>
            </a:br>
            <a:r>
              <a:rPr lang="en-US" b="1" dirty="0">
                <a:latin typeface="Century Gothic"/>
                <a:cs typeface="Century Gothic"/>
              </a:rPr>
              <a:t/>
            </a:r>
            <a:br>
              <a:rPr lang="en-US" b="1" dirty="0">
                <a:latin typeface="Century Gothic"/>
                <a:cs typeface="Century Gothic"/>
              </a:rPr>
            </a:br>
            <a:r>
              <a:rPr lang="en-US" b="1" dirty="0">
                <a:solidFill>
                  <a:srgbClr val="FF0000"/>
                </a:solidFill>
                <a:latin typeface="Century Gothic"/>
                <a:cs typeface="Century Gothic"/>
              </a:rPr>
              <a:t>@TeacherToolkit</a:t>
            </a:r>
            <a:br>
              <a:rPr lang="en-US" b="1" dirty="0">
                <a:solidFill>
                  <a:srgbClr val="FF0000"/>
                </a:solidFill>
                <a:latin typeface="Century Gothic"/>
                <a:cs typeface="Century Gothic"/>
              </a:rPr>
            </a:br>
            <a:r>
              <a:rPr lang="en-US" b="1" dirty="0">
                <a:solidFill>
                  <a:srgbClr val="FF0000"/>
                </a:solidFill>
                <a:latin typeface="Century Gothic"/>
                <a:cs typeface="Century Gothic"/>
              </a:rPr>
              <a:t>www.TeacherToolkit.me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12" y="5095177"/>
            <a:ext cx="1561560" cy="15615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18" name="Rectangle 17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46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29" y="17651"/>
            <a:ext cx="7784398" cy="833297"/>
          </a:xfrm>
        </p:spPr>
        <p:txBody>
          <a:bodyPr>
            <a:noAutofit/>
          </a:bodyPr>
          <a:lstStyle/>
          <a:p>
            <a:pPr algn="l"/>
            <a:r>
              <a:rPr lang="en-US" sz="5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Fingertips ready?</a:t>
            </a:r>
            <a:endParaRPr lang="en-US" sz="5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622" y="3959549"/>
            <a:ext cx="3011378" cy="2898451"/>
          </a:xfrm>
          <a:prstGeom prst="rect">
            <a:avLst/>
          </a:prstGeom>
        </p:spPr>
      </p:pic>
      <p:pic>
        <p:nvPicPr>
          <p:cNvPr id="7" name="Picture 6" descr="Screen Shot 2014-06-15 at 15.58.27.png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0" y="1521666"/>
            <a:ext cx="8756234" cy="945751"/>
          </a:xfrm>
          <a:prstGeom prst="rect">
            <a:avLst/>
          </a:prstGeom>
        </p:spPr>
      </p:pic>
      <p:pic>
        <p:nvPicPr>
          <p:cNvPr id="10" name="Picture 9" descr="Screen Shot 2014-06-15 at 16.03.4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3" y="2895307"/>
            <a:ext cx="5099119" cy="10016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 rot="19791046">
            <a:off x="5852692" y="3607501"/>
            <a:ext cx="393680" cy="578836"/>
          </a:xfrm>
          <a:custGeom>
            <a:avLst/>
            <a:gdLst>
              <a:gd name="connsiteX0" fmla="*/ 0 w 393680"/>
              <a:gd name="connsiteY0" fmla="*/ 26221 h 578836"/>
              <a:gd name="connsiteX1" fmla="*/ 193883 w 393680"/>
              <a:gd name="connsiteY1" fmla="*/ 26221 h 578836"/>
              <a:gd name="connsiteX2" fmla="*/ 203577 w 393680"/>
              <a:gd name="connsiteY2" fmla="*/ 55306 h 578836"/>
              <a:gd name="connsiteX3" fmla="*/ 184189 w 393680"/>
              <a:gd name="connsiteY3" fmla="*/ 142561 h 578836"/>
              <a:gd name="connsiteX4" fmla="*/ 164800 w 393680"/>
              <a:gd name="connsiteY4" fmla="*/ 200731 h 578836"/>
              <a:gd name="connsiteX5" fmla="*/ 174494 w 393680"/>
              <a:gd name="connsiteY5" fmla="*/ 258901 h 578836"/>
              <a:gd name="connsiteX6" fmla="*/ 213271 w 393680"/>
              <a:gd name="connsiteY6" fmla="*/ 278291 h 578836"/>
              <a:gd name="connsiteX7" fmla="*/ 261742 w 393680"/>
              <a:gd name="connsiteY7" fmla="*/ 326766 h 578836"/>
              <a:gd name="connsiteX8" fmla="*/ 310212 w 393680"/>
              <a:gd name="connsiteY8" fmla="*/ 346156 h 578836"/>
              <a:gd name="connsiteX9" fmla="*/ 339295 w 393680"/>
              <a:gd name="connsiteY9" fmla="*/ 355851 h 578836"/>
              <a:gd name="connsiteX10" fmla="*/ 378071 w 393680"/>
              <a:gd name="connsiteY10" fmla="*/ 375241 h 578836"/>
              <a:gd name="connsiteX11" fmla="*/ 387766 w 393680"/>
              <a:gd name="connsiteY11" fmla="*/ 578836 h 57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680" h="578836">
                <a:moveTo>
                  <a:pt x="0" y="26221"/>
                </a:moveTo>
                <a:cubicBezTo>
                  <a:pt x="79317" y="-5508"/>
                  <a:pt x="72125" y="-11832"/>
                  <a:pt x="193883" y="26221"/>
                </a:cubicBezTo>
                <a:cubicBezTo>
                  <a:pt x="203637" y="29269"/>
                  <a:pt x="200346" y="45611"/>
                  <a:pt x="203577" y="55306"/>
                </a:cubicBezTo>
                <a:cubicBezTo>
                  <a:pt x="197114" y="84391"/>
                  <a:pt x="191865" y="113773"/>
                  <a:pt x="184189" y="142561"/>
                </a:cubicBezTo>
                <a:cubicBezTo>
                  <a:pt x="178923" y="162310"/>
                  <a:pt x="164800" y="200731"/>
                  <a:pt x="164800" y="200731"/>
                </a:cubicBezTo>
                <a:cubicBezTo>
                  <a:pt x="168031" y="220121"/>
                  <a:pt x="164076" y="242231"/>
                  <a:pt x="174494" y="258901"/>
                </a:cubicBezTo>
                <a:cubicBezTo>
                  <a:pt x="182153" y="271156"/>
                  <a:pt x="201864" y="269418"/>
                  <a:pt x="213271" y="278291"/>
                </a:cubicBezTo>
                <a:cubicBezTo>
                  <a:pt x="231307" y="292320"/>
                  <a:pt x="240526" y="318279"/>
                  <a:pt x="261742" y="326766"/>
                </a:cubicBezTo>
                <a:cubicBezTo>
                  <a:pt x="277899" y="333229"/>
                  <a:pt x="293919" y="340045"/>
                  <a:pt x="310212" y="346156"/>
                </a:cubicBezTo>
                <a:cubicBezTo>
                  <a:pt x="319780" y="349744"/>
                  <a:pt x="329903" y="351825"/>
                  <a:pt x="339295" y="355851"/>
                </a:cubicBezTo>
                <a:cubicBezTo>
                  <a:pt x="352578" y="361544"/>
                  <a:pt x="365146" y="368778"/>
                  <a:pt x="378071" y="375241"/>
                </a:cubicBezTo>
                <a:cubicBezTo>
                  <a:pt x="406161" y="459511"/>
                  <a:pt x="387766" y="394107"/>
                  <a:pt x="387766" y="578836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8840" y="5602150"/>
            <a:ext cx="47821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 smtClean="0"/>
              <a:t>#SLTeachMeet</a:t>
            </a:r>
            <a:endParaRPr lang="en-US" sz="6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16" name="Rectangle 15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02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72" y="540538"/>
            <a:ext cx="8517728" cy="6317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29" y="17651"/>
            <a:ext cx="7784398" cy="833297"/>
          </a:xfrm>
        </p:spPr>
        <p:txBody>
          <a:bodyPr>
            <a:noAutofit/>
          </a:bodyPr>
          <a:lstStyle/>
          <a:p>
            <a:pPr algn="l"/>
            <a:r>
              <a:rPr lang="en-US" sz="5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It’s </a:t>
            </a:r>
            <a:r>
              <a:rPr lang="en-US" sz="50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NOT</a:t>
            </a:r>
            <a:r>
              <a:rPr lang="en-US" sz="5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rude!</a:t>
            </a:r>
            <a:endParaRPr lang="en-US" sz="5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740964" y="61551"/>
            <a:ext cx="1336530" cy="884131"/>
            <a:chOff x="7663735" y="52852"/>
            <a:chExt cx="1336530" cy="884131"/>
          </a:xfrm>
        </p:grpSpPr>
        <p:sp>
          <p:nvSpPr>
            <p:cNvPr id="16" name="Rectangle 15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12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29" y="17651"/>
            <a:ext cx="7784398" cy="833297"/>
          </a:xfrm>
        </p:spPr>
        <p:txBody>
          <a:bodyPr>
            <a:noAutofit/>
          </a:bodyPr>
          <a:lstStyle/>
          <a:p>
            <a:pPr algn="l"/>
            <a:r>
              <a:rPr lang="en-US" sz="45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Start thinking …</a:t>
            </a:r>
            <a:endParaRPr lang="en-US" sz="45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" b="4125"/>
          <a:stretch/>
        </p:blipFill>
        <p:spPr>
          <a:xfrm>
            <a:off x="0" y="994502"/>
            <a:ext cx="9144000" cy="58428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16329" y="1407961"/>
            <a:ext cx="7431077" cy="82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entury Gothic"/>
                <a:cs typeface="Century Gothic"/>
              </a:rPr>
              <a:t>What one factor hindered your engagement with </a:t>
            </a:r>
          </a:p>
          <a:p>
            <a:pPr algn="l"/>
            <a:r>
              <a:rPr lang="en-US" sz="30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entury Gothic"/>
                <a:cs typeface="Century Gothic"/>
              </a:rPr>
              <a:t>action research?</a:t>
            </a:r>
            <a:endParaRPr lang="en-US" sz="30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10" name="Rectangle 9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41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236" y="2394904"/>
            <a:ext cx="6400800" cy="1752600"/>
          </a:xfrm>
        </p:spPr>
        <p:txBody>
          <a:bodyPr>
            <a:noAutofit/>
          </a:bodyPr>
          <a:lstStyle/>
          <a:p>
            <a:pPr algn="r"/>
            <a:r>
              <a:rPr lang="en-US" sz="50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Straw poll …</a:t>
            </a:r>
            <a:endParaRPr lang="en-US" sz="5000" b="1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88" y="1028700"/>
            <a:ext cx="3507683" cy="56999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92622" y="6482463"/>
            <a:ext cx="21728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Photo credit: </a:t>
            </a:r>
            <a:r>
              <a:rPr lang="en-US" sz="1000" dirty="0" smtClean="0">
                <a:hlinkClick r:id="rId4"/>
              </a:rPr>
              <a:t>www.memphisflyer.com</a:t>
            </a:r>
            <a:r>
              <a:rPr lang="en-US" sz="1000" dirty="0" smtClean="0"/>
              <a:t>  </a:t>
            </a:r>
            <a:endParaRPr lang="en-US" sz="1000" dirty="0"/>
          </a:p>
        </p:txBody>
      </p:sp>
      <p:grpSp>
        <p:nvGrpSpPr>
          <p:cNvPr id="8" name="Group 7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9" name="Rectangle 8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863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68400"/>
            <a:ext cx="8548077" cy="568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Stand up!</a:t>
            </a:r>
            <a:endParaRPr lang="en-US" sz="50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1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9769"/>
            <a:ext cx="9144000" cy="43082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2161"/>
            <a:ext cx="8229600" cy="1143000"/>
          </a:xfrm>
        </p:spPr>
        <p:txBody>
          <a:bodyPr>
            <a:noAutofit/>
          </a:bodyPr>
          <a:lstStyle/>
          <a:p>
            <a:r>
              <a:rPr lang="en-US" sz="4100" b="1" dirty="0" smtClean="0">
                <a:latin typeface="Century Gothic"/>
                <a:cs typeface="Century Gothic"/>
              </a:rPr>
              <a:t>How can you spot those who are </a:t>
            </a:r>
            <a:r>
              <a:rPr lang="en-US" sz="41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NOT YET </a:t>
            </a:r>
            <a:r>
              <a:rPr lang="en-US" sz="4100" b="1" dirty="0" smtClean="0">
                <a:latin typeface="Century Gothic"/>
                <a:cs typeface="Century Gothic"/>
              </a:rPr>
              <a:t>researching?</a:t>
            </a:r>
            <a:endParaRPr lang="en-US" sz="41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1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1810"/>
          <a:stretch/>
        </p:blipFill>
        <p:spPr>
          <a:xfrm>
            <a:off x="1695988" y="1191060"/>
            <a:ext cx="7448011" cy="5666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191061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5000" b="1" dirty="0" smtClean="0">
                <a:latin typeface="Century Gothic"/>
                <a:cs typeface="Century Gothic"/>
              </a:rPr>
              <a:t>Sit down if …</a:t>
            </a:r>
            <a:endParaRPr lang="en-US" sz="50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1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129" y="1533961"/>
            <a:ext cx="7645400" cy="1143000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500" b="1" dirty="0" smtClean="0">
                <a:latin typeface="Century Gothic"/>
                <a:cs typeface="Century Gothic"/>
              </a:rPr>
              <a:t>1. </a:t>
            </a:r>
            <a:r>
              <a:rPr lang="en-US" sz="2500" b="1" dirty="0" smtClean="0">
                <a:latin typeface="Century Gothic"/>
                <a:cs typeface="Century Gothic"/>
              </a:rPr>
              <a:t>An academic who has published books.</a:t>
            </a:r>
            <a:endParaRPr lang="en-US" sz="25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596900" y="27452"/>
            <a:ext cx="7632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dirty="0" smtClean="0">
                <a:latin typeface="Century Gothic"/>
                <a:cs typeface="Century Gothic"/>
              </a:rPr>
              <a:t>Sit down if </a:t>
            </a:r>
            <a:r>
              <a:rPr lang="en-US" sz="5000" b="1" dirty="0" smtClean="0">
                <a:latin typeface="Century Gothic"/>
                <a:cs typeface="Century Gothic"/>
              </a:rPr>
              <a:t>you are </a:t>
            </a:r>
            <a:r>
              <a:rPr lang="en-US" sz="5000" b="1" dirty="0" smtClean="0">
                <a:latin typeface="Century Gothic"/>
                <a:cs typeface="Century Gothic"/>
              </a:rPr>
              <a:t>…</a:t>
            </a:r>
            <a:endParaRPr lang="en-US" sz="5000" b="1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800" y="4407492"/>
            <a:ext cx="2616200" cy="24505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5129" y="2551837"/>
            <a:ext cx="84175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 smtClean="0">
                <a:latin typeface="Century Gothic"/>
                <a:cs typeface="Century Gothic"/>
              </a:rPr>
              <a:t>2. An </a:t>
            </a:r>
            <a:r>
              <a:rPr lang="en-US" sz="2500" b="1" dirty="0">
                <a:latin typeface="Century Gothic"/>
                <a:cs typeface="Century Gothic"/>
              </a:rPr>
              <a:t>academic who has published journals.</a:t>
            </a:r>
            <a:br>
              <a:rPr lang="en-US" sz="2500" b="1" dirty="0">
                <a:latin typeface="Century Gothic"/>
                <a:cs typeface="Century Gothic"/>
              </a:rPr>
            </a:b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485129" y="3172328"/>
            <a:ext cx="8077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latin typeface="Century Gothic"/>
                <a:cs typeface="Century Gothic"/>
              </a:rPr>
              <a:t>3. A teacher who has published books</a:t>
            </a:r>
            <a:r>
              <a:rPr lang="en-US" sz="2500" b="1" dirty="0" smtClean="0">
                <a:latin typeface="Century Gothic"/>
                <a:cs typeface="Century Gothic"/>
              </a:rPr>
              <a:t>.</a:t>
            </a:r>
            <a:endParaRPr lang="en-US" sz="2500" dirty="0"/>
          </a:p>
        </p:txBody>
      </p:sp>
      <p:sp>
        <p:nvSpPr>
          <p:cNvPr id="10" name="Rectangle 9"/>
          <p:cNvSpPr/>
          <p:nvPr/>
        </p:nvSpPr>
        <p:spPr>
          <a:xfrm>
            <a:off x="485129" y="3844330"/>
            <a:ext cx="751923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latin typeface="Century Gothic"/>
                <a:cs typeface="Century Gothic"/>
              </a:rPr>
              <a:t>4. A teacher who has published journals</a:t>
            </a:r>
            <a:r>
              <a:rPr lang="en-US" sz="2500" b="1" dirty="0" smtClean="0">
                <a:latin typeface="Century Gothic"/>
                <a:cs typeface="Century Gothic"/>
              </a:rPr>
              <a:t>.</a:t>
            </a:r>
            <a:endParaRPr lang="en-US" sz="2500" dirty="0"/>
          </a:p>
        </p:txBody>
      </p:sp>
      <p:sp>
        <p:nvSpPr>
          <p:cNvPr id="11" name="Rectangle 10"/>
          <p:cNvSpPr/>
          <p:nvPr/>
        </p:nvSpPr>
        <p:spPr>
          <a:xfrm>
            <a:off x="485129" y="4516735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500" b="1" dirty="0" smtClean="0">
                <a:latin typeface="Century Gothic"/>
                <a:cs typeface="Century Gothic"/>
              </a:rPr>
              <a:t>5</a:t>
            </a:r>
            <a:r>
              <a:rPr lang="en-US" sz="2500" b="1" dirty="0">
                <a:latin typeface="Century Gothic"/>
                <a:cs typeface="Century Gothic"/>
              </a:rPr>
              <a:t>. </a:t>
            </a:r>
            <a:r>
              <a:rPr lang="en-US" sz="2500" b="1" dirty="0">
                <a:solidFill>
                  <a:srgbClr val="FF0000"/>
                </a:solidFill>
                <a:latin typeface="Century Gothic"/>
                <a:cs typeface="Century Gothic"/>
              </a:rPr>
              <a:t>Who is left? 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9711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9" grpId="0"/>
      <p:bldP spid="4" grpId="0"/>
      <p:bldP spid="5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862" y="70469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latin typeface="Century Gothic"/>
                <a:cs typeface="Century Gothic"/>
              </a:rPr>
              <a:t>Critique:</a:t>
            </a:r>
            <a:endParaRPr lang="en-US" sz="40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  <p:pic>
        <p:nvPicPr>
          <p:cNvPr id="5" name="Picture 4" descr="Screen Shot 2015-07-11 at 10.17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2" y="2209800"/>
            <a:ext cx="8580438" cy="2921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16000" y="6262301"/>
            <a:ext cx="756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https://twitter.com/TeacherToolkit/status/</a:t>
            </a:r>
            <a:r>
              <a:rPr lang="en-US" dirty="0" smtClean="0">
                <a:hlinkClick r:id="rId5"/>
              </a:rPr>
              <a:t>411399206688276480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0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99"/>
            <a:ext cx="5715000" cy="927100"/>
          </a:xfrm>
          <a:prstGeom prst="rect">
            <a:avLst/>
          </a:prstGeom>
        </p:spPr>
      </p:pic>
      <p:pic>
        <p:nvPicPr>
          <p:cNvPr id="2" name="Picture 1" descr="Screen Shot 2015-07-11 at 10.58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101"/>
            <a:ext cx="9144000" cy="565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159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latin typeface="Century Gothic"/>
                <a:cs typeface="Century Gothic"/>
              </a:rPr>
              <a:t>Possibility?</a:t>
            </a:r>
            <a:endParaRPr lang="en-US" sz="40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016000" y="6262301"/>
            <a:ext cx="756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https://twitter.com/DavidMcQueen/status/</a:t>
            </a:r>
            <a:r>
              <a:rPr lang="en-US" dirty="0" smtClean="0">
                <a:hlinkClick r:id="rId4"/>
              </a:rPr>
              <a:t>619800874630692864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Screen Shot 2015-07-11 at 10.37.2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30" y="1511300"/>
            <a:ext cx="5481570" cy="456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787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latin typeface="Century Gothic"/>
                <a:cs typeface="Century Gothic"/>
              </a:rPr>
              <a:t>Peer: Hear of Fear?</a:t>
            </a:r>
            <a:endParaRPr lang="en-US" sz="40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38525"/>
            <a:ext cx="4673599" cy="3477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499" y="2238525"/>
            <a:ext cx="5197591" cy="346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57500"/>
            <a:ext cx="8229600" cy="9144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entury Gothic"/>
                <a:cs typeface="Century Gothic"/>
              </a:rPr>
              <a:t>The perils of peer review</a:t>
            </a:r>
            <a:br>
              <a:rPr lang="en-US" sz="4000" b="1" dirty="0">
                <a:latin typeface="Century Gothic"/>
                <a:cs typeface="Century Gothic"/>
              </a:rPr>
            </a:br>
            <a:r>
              <a:rPr lang="en-US" sz="4000" b="1" dirty="0" smtClean="0">
                <a:latin typeface="Century Gothic"/>
                <a:cs typeface="Century Gothic"/>
              </a:rPr>
              <a:t/>
            </a:r>
            <a:br>
              <a:rPr lang="en-US" sz="4000" b="1" dirty="0" smtClean="0">
                <a:latin typeface="Century Gothic"/>
                <a:cs typeface="Century Gothic"/>
              </a:rPr>
            </a:br>
            <a:r>
              <a:rPr lang="en-US" sz="4000" b="1" dirty="0" smtClean="0">
                <a:latin typeface="Century Gothic"/>
                <a:cs typeface="Century Gothic"/>
              </a:rPr>
              <a:t>What </a:t>
            </a:r>
            <a:r>
              <a:rPr lang="en-US" sz="4000" b="1" dirty="0">
                <a:latin typeface="Century Gothic"/>
                <a:cs typeface="Century Gothic"/>
              </a:rPr>
              <a:t>lies at their root?</a:t>
            </a:r>
            <a:br>
              <a:rPr lang="en-US" sz="4000" b="1" dirty="0">
                <a:latin typeface="Century Gothic"/>
                <a:cs typeface="Century Gothic"/>
              </a:rPr>
            </a:br>
            <a:r>
              <a:rPr lang="en-US" sz="4000" b="1" dirty="0" smtClean="0">
                <a:latin typeface="Century Gothic"/>
                <a:cs typeface="Century Gothic"/>
              </a:rPr>
              <a:t>by Etienne Benson</a:t>
            </a:r>
            <a:r>
              <a:rPr lang="en-US" sz="4000" b="1" dirty="0">
                <a:latin typeface="Century Gothic"/>
                <a:cs typeface="Century Gothic"/>
              </a:rPr>
              <a:t/>
            </a:r>
            <a:br>
              <a:rPr lang="en-US" sz="4000" b="1" dirty="0">
                <a:latin typeface="Century Gothic"/>
                <a:cs typeface="Century Gothic"/>
              </a:rPr>
            </a:br>
            <a:endParaRPr lang="en-US" sz="40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4940300"/>
            <a:ext cx="39116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1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956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i="1" dirty="0">
                <a:latin typeface="Century Gothic"/>
                <a:cs typeface="Century Gothic"/>
              </a:rPr>
              <a:t>“critical peer reviews [academic papers] clearly cross the line between a vigorous critique and an unprofessional attack.”</a:t>
            </a:r>
            <a:r>
              <a:rPr lang="en-US" sz="4000" b="1" dirty="0">
                <a:latin typeface="Century Gothic"/>
                <a:cs typeface="Century Gothic"/>
              </a:rPr>
              <a:t/>
            </a:r>
            <a:br>
              <a:rPr lang="en-US" sz="4000" b="1" dirty="0">
                <a:latin typeface="Century Gothic"/>
                <a:cs typeface="Century Gothic"/>
              </a:rPr>
            </a:br>
            <a:endParaRPr lang="en-US" sz="40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0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700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latin typeface="Century Gothic"/>
                <a:cs typeface="Century Gothic"/>
              </a:rPr>
              <a:t>1. </a:t>
            </a:r>
            <a:r>
              <a:rPr lang="en-US" sz="4000" b="1" dirty="0">
                <a:latin typeface="Century Gothic"/>
                <a:cs typeface="Century Gothic"/>
              </a:rPr>
              <a:t>Attacks that focus on the teacher instead of the learning.</a:t>
            </a:r>
            <a:endParaRPr lang="en-US" sz="40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0" y="2768600"/>
            <a:ext cx="59182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700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latin typeface="Century Gothic"/>
                <a:cs typeface="Century Gothic"/>
              </a:rPr>
              <a:t>2. </a:t>
            </a:r>
            <a:r>
              <a:rPr lang="en-US" sz="4000" b="1" dirty="0">
                <a:latin typeface="Century Gothic"/>
                <a:cs typeface="Century Gothic"/>
              </a:rPr>
              <a:t>Bias</a:t>
            </a:r>
            <a:endParaRPr lang="en-US" sz="40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063" y="2260600"/>
            <a:ext cx="613867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700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latin typeface="Century Gothic"/>
                <a:cs typeface="Century Gothic"/>
              </a:rPr>
              <a:t>3. </a:t>
            </a:r>
            <a:r>
              <a:rPr lang="en-US" sz="4000" b="1" dirty="0">
                <a:latin typeface="Century Gothic"/>
                <a:cs typeface="Century Gothic"/>
              </a:rPr>
              <a:t>Superficial review.</a:t>
            </a:r>
            <a:endParaRPr lang="en-US" sz="40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699" y="2413000"/>
            <a:ext cx="4948965" cy="404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270000"/>
            <a:ext cx="8483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latin typeface="Century Gothic"/>
                <a:cs typeface="Century Gothic"/>
              </a:rPr>
              <a:t>4. </a:t>
            </a:r>
            <a:r>
              <a:rPr lang="en-US" sz="3500" b="1" dirty="0" smtClean="0">
                <a:latin typeface="Century Gothic"/>
                <a:cs typeface="Century Gothic"/>
              </a:rPr>
              <a:t>Dismissive </a:t>
            </a:r>
            <a:r>
              <a:rPr lang="en-US" sz="3500" b="1" dirty="0">
                <a:latin typeface="Century Gothic"/>
                <a:cs typeface="Century Gothic"/>
              </a:rPr>
              <a:t>or inappropriate critique.</a:t>
            </a:r>
            <a:endParaRPr lang="en-US" sz="35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99" y="2413000"/>
            <a:ext cx="8276709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9845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i="1" dirty="0">
                <a:latin typeface="Century Gothic"/>
                <a:cs typeface="Century Gothic"/>
              </a:rPr>
              <a:t>The article </a:t>
            </a:r>
            <a:r>
              <a:rPr lang="en-US" sz="4000" b="1" i="1" dirty="0" smtClean="0">
                <a:latin typeface="Century Gothic"/>
                <a:cs typeface="Century Gothic"/>
              </a:rPr>
              <a:t>suggests;</a:t>
            </a:r>
            <a:br>
              <a:rPr lang="en-US" sz="4000" b="1" i="1" dirty="0" smtClean="0">
                <a:latin typeface="Century Gothic"/>
                <a:cs typeface="Century Gothic"/>
              </a:rPr>
            </a:br>
            <a:r>
              <a:rPr lang="en-US" sz="4000" b="1" i="1" dirty="0">
                <a:latin typeface="Century Gothic"/>
                <a:cs typeface="Century Gothic"/>
              </a:rPr>
              <a:t/>
            </a:r>
            <a:br>
              <a:rPr lang="en-US" sz="4000" b="1" i="1" dirty="0">
                <a:latin typeface="Century Gothic"/>
                <a:cs typeface="Century Gothic"/>
              </a:rPr>
            </a:br>
            <a:r>
              <a:rPr lang="en-US" sz="4000" b="1" i="1" dirty="0" smtClean="0">
                <a:latin typeface="Century Gothic"/>
                <a:cs typeface="Century Gothic"/>
              </a:rPr>
              <a:t>“that </a:t>
            </a:r>
            <a:r>
              <a:rPr lang="en-US" sz="4000" b="1" i="1" dirty="0">
                <a:latin typeface="Century Gothic"/>
                <a:cs typeface="Century Gothic"/>
              </a:rPr>
              <a:t>if </a:t>
            </a:r>
            <a:r>
              <a:rPr lang="en-US" sz="4000" b="1" i="1" dirty="0" smtClean="0">
                <a:latin typeface="Century Gothic"/>
                <a:cs typeface="Century Gothic"/>
              </a:rPr>
              <a:t>academics/teachers </a:t>
            </a:r>
            <a:r>
              <a:rPr lang="en-US" sz="4000" b="1" i="1" dirty="0" smtClean="0">
                <a:solidFill>
                  <a:srgbClr val="FF0000"/>
                </a:solidFill>
                <a:latin typeface="Century Gothic"/>
                <a:cs typeface="Century Gothic"/>
              </a:rPr>
              <a:t>consistently </a:t>
            </a:r>
            <a:r>
              <a:rPr lang="en-US" sz="4000" b="1" i="1" dirty="0">
                <a:solidFill>
                  <a:srgbClr val="FF0000"/>
                </a:solidFill>
                <a:latin typeface="Century Gothic"/>
                <a:cs typeface="Century Gothic"/>
              </a:rPr>
              <a:t>undervalue each other’s work, </a:t>
            </a:r>
            <a:r>
              <a:rPr lang="en-US" sz="4000" b="1" i="1" dirty="0">
                <a:latin typeface="Century Gothic"/>
                <a:cs typeface="Century Gothic"/>
              </a:rPr>
              <a:t>funding agencies will shift their support to fields whose researchers don’t</a:t>
            </a:r>
            <a:r>
              <a:rPr lang="en-US" sz="4000" b="1" i="1" dirty="0" smtClean="0">
                <a:latin typeface="Century Gothic"/>
                <a:cs typeface="Century Gothic"/>
              </a:rPr>
              <a:t>.”</a:t>
            </a:r>
            <a:br>
              <a:rPr lang="en-US" sz="4000" b="1" i="1" dirty="0" smtClean="0">
                <a:latin typeface="Century Gothic"/>
                <a:cs typeface="Century Gothic"/>
              </a:rPr>
            </a:br>
            <a:r>
              <a:rPr lang="en-US" sz="4000" b="1" i="1" dirty="0">
                <a:latin typeface="Century Gothic"/>
                <a:cs typeface="Century Gothic"/>
              </a:rPr>
              <a:t/>
            </a:r>
            <a:br>
              <a:rPr lang="en-US" sz="4000" b="1" i="1" dirty="0">
                <a:latin typeface="Century Gothic"/>
                <a:cs typeface="Century Gothic"/>
              </a:rPr>
            </a:br>
            <a:r>
              <a:rPr lang="en-US" sz="3000" i="1" dirty="0" smtClean="0">
                <a:latin typeface="Century Gothic"/>
                <a:cs typeface="Century Gothic"/>
              </a:rPr>
              <a:t>Could </a:t>
            </a:r>
            <a:r>
              <a:rPr lang="en-US" sz="3000" i="1" dirty="0">
                <a:latin typeface="Century Gothic"/>
                <a:cs typeface="Century Gothic"/>
              </a:rPr>
              <a:t>this be applied </a:t>
            </a:r>
            <a:r>
              <a:rPr lang="en-US" sz="3000" i="1" dirty="0" smtClean="0">
                <a:latin typeface="Century Gothic"/>
                <a:cs typeface="Century Gothic"/>
              </a:rPr>
              <a:t>to schools</a:t>
            </a:r>
            <a:r>
              <a:rPr lang="en-US" sz="3000" i="1" dirty="0">
                <a:latin typeface="Century Gothic"/>
                <a:cs typeface="Century Gothic"/>
              </a:rPr>
              <a:t>? </a:t>
            </a:r>
            <a:endParaRPr lang="en-US" sz="3000" i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0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416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latin typeface="Century Gothic"/>
                <a:cs typeface="Century Gothic"/>
              </a:rPr>
              <a:t>Discouraging </a:t>
            </a:r>
            <a:r>
              <a:rPr lang="en-US" sz="4000" b="1" dirty="0">
                <a:solidFill>
                  <a:srgbClr val="FF0000"/>
                </a:solidFill>
                <a:latin typeface="Century Gothic"/>
                <a:cs typeface="Century Gothic"/>
              </a:rPr>
              <a:t>beginning</a:t>
            </a:r>
            <a:r>
              <a:rPr lang="en-US" sz="4000" b="1" dirty="0">
                <a:latin typeface="Century Gothic"/>
                <a:cs typeface="Century Gothic"/>
              </a:rPr>
              <a:t> researchers </a:t>
            </a:r>
            <a:r>
              <a:rPr lang="en-US" sz="4000" b="1" dirty="0" smtClean="0">
                <a:latin typeface="Century Gothic"/>
                <a:cs typeface="Century Gothic"/>
              </a:rPr>
              <a:t>can </a:t>
            </a:r>
            <a:r>
              <a:rPr lang="en-US" sz="4000" b="1" dirty="0">
                <a:latin typeface="Century Gothic"/>
                <a:cs typeface="Century Gothic"/>
              </a:rPr>
              <a:t>only discourage </a:t>
            </a:r>
            <a:r>
              <a:rPr lang="en-US" sz="4000" b="1" dirty="0" smtClean="0">
                <a:latin typeface="Century Gothic"/>
                <a:cs typeface="Century Gothic"/>
              </a:rPr>
              <a:t>people from </a:t>
            </a:r>
            <a:r>
              <a:rPr lang="en-US" sz="4000" b="1" dirty="0">
                <a:latin typeface="Century Gothic"/>
                <a:cs typeface="Century Gothic"/>
              </a:rPr>
              <a:t>participating again if they receive any damming critique.</a:t>
            </a:r>
            <a:endParaRPr lang="en-US" sz="40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0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699"/>
            <a:ext cx="5715000" cy="927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2100" y="1947039"/>
            <a:ext cx="8636000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Century Gothic"/>
                <a:cs typeface="Century Gothic"/>
              </a:rPr>
              <a:t>What is #SLTeachMeet?</a:t>
            </a:r>
          </a:p>
          <a:p>
            <a:endParaRPr lang="en-US" sz="3000" b="1" dirty="0">
              <a:latin typeface="Century Gothic"/>
              <a:cs typeface="Century Gothic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latin typeface="Century Gothic"/>
                <a:cs typeface="Century Gothic"/>
              </a:rPr>
              <a:t>A TeachMeet is </a:t>
            </a:r>
            <a:r>
              <a:rPr lang="en-US" sz="2000" b="1" dirty="0">
                <a:latin typeface="Century Gothic"/>
                <a:cs typeface="Century Gothic"/>
              </a:rPr>
              <a:t>an informal gathering of educators who are taking CPD into their own hands. </a:t>
            </a:r>
            <a:r>
              <a:rPr lang="en-US" sz="2000" dirty="0">
                <a:latin typeface="Century Gothic"/>
                <a:cs typeface="Century Gothic"/>
              </a:rPr>
              <a:t>A TeachMeet is </a:t>
            </a:r>
            <a:r>
              <a:rPr lang="en-US" sz="2000" dirty="0" err="1">
                <a:latin typeface="Century Gothic"/>
                <a:cs typeface="Century Gothic"/>
              </a:rPr>
              <a:t>organised</a:t>
            </a:r>
            <a:r>
              <a:rPr lang="en-US" sz="2000" dirty="0">
                <a:latin typeface="Century Gothic"/>
                <a:cs typeface="Century Gothic"/>
              </a:rPr>
              <a:t> for those who want to listen to inspiring teachers who do amazing things in their classrooms every day. It is also an opportunity to network, share ideas and join in a growing community </a:t>
            </a:r>
            <a:r>
              <a:rPr lang="en-US" sz="2000" dirty="0" smtClean="0">
                <a:latin typeface="Century Gothic"/>
                <a:cs typeface="Century Gothic"/>
              </a:rPr>
              <a:t>across </a:t>
            </a:r>
            <a:r>
              <a:rPr lang="en-US" sz="2000" dirty="0">
                <a:latin typeface="Century Gothic"/>
                <a:cs typeface="Century Gothic"/>
              </a:rPr>
              <a:t>various regions.</a:t>
            </a:r>
          </a:p>
        </p:txBody>
      </p:sp>
    </p:spTree>
    <p:extLst>
      <p:ext uri="{BB962C8B-B14F-4D97-AF65-F5344CB8AC3E}">
        <p14:creationId xmlns:p14="http://schemas.microsoft.com/office/powerpoint/2010/main" val="58117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329" y="17651"/>
            <a:ext cx="7784398" cy="833297"/>
          </a:xfrm>
        </p:spPr>
        <p:txBody>
          <a:bodyPr>
            <a:noAutofit/>
          </a:bodyPr>
          <a:lstStyle/>
          <a:p>
            <a:pPr algn="l"/>
            <a:r>
              <a:rPr lang="en-US" sz="45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Share and compare</a:t>
            </a:r>
            <a:endParaRPr lang="en-US" sz="4500" b="1" dirty="0">
              <a:solidFill>
                <a:srgbClr val="FF0000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" b="4125"/>
          <a:stretch/>
        </p:blipFill>
        <p:spPr>
          <a:xfrm>
            <a:off x="0" y="994502"/>
            <a:ext cx="9144000" cy="58428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16329" y="1407961"/>
            <a:ext cx="7431077" cy="826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entury Gothic"/>
                <a:cs typeface="Century Gothic"/>
              </a:rPr>
              <a:t>What one factor hindered your engagement with </a:t>
            </a:r>
          </a:p>
          <a:p>
            <a:pPr algn="l"/>
            <a:r>
              <a:rPr lang="en-US" sz="30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Century Gothic"/>
                <a:cs typeface="Century Gothic"/>
              </a:rPr>
              <a:t>action research?</a:t>
            </a:r>
            <a:endParaRPr lang="en-US" sz="30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10" name="Rectangle 9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2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255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latin typeface="Century Gothic"/>
                <a:cs typeface="Century Gothic"/>
              </a:rPr>
              <a:t>The barriers for teachers accessing academic research:</a:t>
            </a:r>
            <a:endParaRPr lang="en-US" sz="40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0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255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latin typeface="Century Gothic"/>
                <a:cs typeface="Century Gothic"/>
              </a:rPr>
              <a:t>The barriers for teachers accessing academic research:</a:t>
            </a:r>
            <a:endParaRPr lang="en-US" sz="4000" b="1" dirty="0"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7" name="Rectangle 6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1181100" y="3543300"/>
            <a:ext cx="7429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smtClean="0">
                <a:latin typeface="Century Gothic"/>
                <a:cs typeface="Century Gothic"/>
              </a:rPr>
              <a:t>1. Time</a:t>
            </a:r>
            <a:br>
              <a:rPr lang="en-US" sz="4000" b="1" smtClean="0">
                <a:latin typeface="Century Gothic"/>
                <a:cs typeface="Century Gothic"/>
              </a:rPr>
            </a:br>
            <a:r>
              <a:rPr lang="en-US" sz="4000" b="1" smtClean="0">
                <a:latin typeface="Century Gothic"/>
                <a:cs typeface="Century Gothic"/>
              </a:rPr>
              <a:t>2. Funding</a:t>
            </a:r>
            <a:br>
              <a:rPr lang="en-US" sz="4000" b="1" smtClean="0">
                <a:latin typeface="Century Gothic"/>
                <a:cs typeface="Century Gothic"/>
              </a:rPr>
            </a:br>
            <a:r>
              <a:rPr lang="en-US" sz="4000" b="1" smtClean="0">
                <a:latin typeface="Century Gothic"/>
                <a:cs typeface="Century Gothic"/>
              </a:rPr>
              <a:t>3. Focus / Validity</a:t>
            </a:r>
            <a:br>
              <a:rPr lang="en-US" sz="4000" b="1" smtClean="0">
                <a:latin typeface="Century Gothic"/>
                <a:cs typeface="Century Gothic"/>
              </a:rPr>
            </a:br>
            <a:r>
              <a:rPr lang="en-US" sz="4000" b="1" smtClean="0">
                <a:latin typeface="Century Gothic"/>
                <a:cs typeface="Century Gothic"/>
              </a:rPr>
              <a:t>4. Peer review</a:t>
            </a:r>
            <a:br>
              <a:rPr lang="en-US" sz="4000" b="1" smtClean="0">
                <a:latin typeface="Century Gothic"/>
                <a:cs typeface="Century Gothic"/>
              </a:rPr>
            </a:br>
            <a:r>
              <a:rPr lang="en-US" sz="4000" b="1" smtClean="0">
                <a:latin typeface="Century Gothic"/>
                <a:cs typeface="Century Gothic"/>
              </a:rPr>
              <a:t>5. Publication</a:t>
            </a:r>
            <a:endParaRPr lang="en-US" sz="40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484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8952"/>
            <a:ext cx="9144000" cy="609904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740964" y="52852"/>
            <a:ext cx="1336530" cy="884131"/>
            <a:chOff x="7663735" y="52852"/>
            <a:chExt cx="1336530" cy="884131"/>
          </a:xfrm>
        </p:grpSpPr>
        <p:sp>
          <p:nvSpPr>
            <p:cNvPr id="4" name="Rectangle 3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658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740964" y="52852"/>
            <a:ext cx="1336530" cy="884131"/>
            <a:chOff x="7663735" y="52852"/>
            <a:chExt cx="1336530" cy="884131"/>
          </a:xfrm>
        </p:grpSpPr>
        <p:sp>
          <p:nvSpPr>
            <p:cNvPr id="4" name="Rectangle 3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  <p:pic>
        <p:nvPicPr>
          <p:cNvPr id="2" name="Picture 1" descr="Screen Shot 2015-07-11 at 10.33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81100"/>
            <a:ext cx="3635401" cy="5219700"/>
          </a:xfrm>
          <a:prstGeom prst="rect">
            <a:avLst/>
          </a:prstGeom>
        </p:spPr>
      </p:pic>
      <p:pic>
        <p:nvPicPr>
          <p:cNvPr id="7" name="Picture 6" descr="Screen Shot 2015-07-11 at 10.33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34" y="1181100"/>
            <a:ext cx="3830724" cy="53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740964" y="52852"/>
            <a:ext cx="1336530" cy="884131"/>
            <a:chOff x="7663735" y="52852"/>
            <a:chExt cx="1336530" cy="884131"/>
          </a:xfrm>
        </p:grpSpPr>
        <p:sp>
          <p:nvSpPr>
            <p:cNvPr id="4" name="Rectangle 3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  <p:pic>
        <p:nvPicPr>
          <p:cNvPr id="5" name="Picture 4" descr="Screen Shot 2015-07-11 at 10.34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838199"/>
            <a:ext cx="7564123" cy="533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3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" y="765504"/>
            <a:ext cx="9138744" cy="6092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138" y="50151"/>
            <a:ext cx="7784398" cy="833297"/>
          </a:xfrm>
        </p:spPr>
        <p:txBody>
          <a:bodyPr>
            <a:noAutofit/>
          </a:bodyPr>
          <a:lstStyle/>
          <a:p>
            <a:pPr algn="l"/>
            <a:r>
              <a:rPr lang="en-US" sz="5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Impact"/>
              </a:rPr>
              <a:t>Resilience</a:t>
            </a:r>
            <a:endParaRPr lang="en-US" sz="5000" b="1" dirty="0">
              <a:solidFill>
                <a:srgbClr val="000000"/>
              </a:solidFill>
              <a:latin typeface="Century Gothic" panose="020B0502020202020204" pitchFamily="34" charset="0"/>
              <a:cs typeface="Impac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13" name="Rectangle 12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7740964" y="52852"/>
            <a:ext cx="1336530" cy="884131"/>
            <a:chOff x="7663735" y="52852"/>
            <a:chExt cx="1336530" cy="884131"/>
          </a:xfrm>
        </p:grpSpPr>
        <p:sp>
          <p:nvSpPr>
            <p:cNvPr id="8" name="Rectangle 7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803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-7375" b="7375"/>
          <a:stretch/>
        </p:blipFill>
        <p:spPr>
          <a:xfrm>
            <a:off x="4173214" y="-10800"/>
            <a:ext cx="49707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43" y="366671"/>
            <a:ext cx="7784398" cy="833297"/>
          </a:xfrm>
        </p:spPr>
        <p:txBody>
          <a:bodyPr>
            <a:noAutofit/>
          </a:bodyPr>
          <a:lstStyle/>
          <a:p>
            <a:pPr algn="l"/>
            <a:r>
              <a:rPr lang="en-US" sz="45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The perfect teacher?</a:t>
            </a:r>
            <a:endParaRPr lang="en-US" sz="45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13" name="Rectangle 12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71148" y="6501853"/>
            <a:ext cx="26468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Image: </a:t>
            </a:r>
            <a:r>
              <a:rPr lang="en-US" sz="1000" dirty="0" smtClean="0">
                <a:hlinkClick r:id="rId5"/>
              </a:rPr>
              <a:t>http</a:t>
            </a:r>
            <a:r>
              <a:rPr lang="en-US" sz="1000" dirty="0">
                <a:hlinkClick r:id="rId5"/>
              </a:rPr>
              <a:t>://</a:t>
            </a:r>
            <a:r>
              <a:rPr lang="en-US" sz="1000" dirty="0" smtClean="0">
                <a:hlinkClick r:id="rId5"/>
              </a:rPr>
              <a:t>vampireexplored.wordpress.com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grpSp>
        <p:nvGrpSpPr>
          <p:cNvPr id="8" name="Group 7"/>
          <p:cNvGrpSpPr/>
          <p:nvPr/>
        </p:nvGrpSpPr>
        <p:grpSpPr>
          <a:xfrm>
            <a:off x="7740964" y="52852"/>
            <a:ext cx="1336530" cy="884131"/>
            <a:chOff x="7663735" y="52852"/>
            <a:chExt cx="1336530" cy="884131"/>
          </a:xfrm>
        </p:grpSpPr>
        <p:sp>
          <p:nvSpPr>
            <p:cNvPr id="9" name="Rectangle 8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112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138" y="50151"/>
            <a:ext cx="7784398" cy="833297"/>
          </a:xfrm>
        </p:spPr>
        <p:txBody>
          <a:bodyPr>
            <a:noAutofit/>
          </a:bodyPr>
          <a:lstStyle/>
          <a:p>
            <a:pPr algn="l"/>
            <a:r>
              <a:rPr lang="en-US" sz="5000" b="1" dirty="0" smtClean="0">
                <a:solidFill>
                  <a:srgbClr val="000000"/>
                </a:solidFill>
                <a:latin typeface="Century Gothic" panose="020B0502020202020204" pitchFamily="34" charset="0"/>
                <a:cs typeface="Impact"/>
              </a:rPr>
              <a:t>Resilience </a:t>
            </a:r>
            <a:r>
              <a:rPr lang="en-US" sz="30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Impact"/>
              </a:rPr>
              <a:t>– Staying Stuck</a:t>
            </a:r>
            <a:endParaRPr lang="en-US" sz="3000" b="1" dirty="0">
              <a:solidFill>
                <a:srgbClr val="FF0000"/>
              </a:solidFill>
              <a:latin typeface="Century Gothic" panose="020B0502020202020204" pitchFamily="34" charset="0"/>
              <a:cs typeface="Impac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50141" y="60386"/>
            <a:ext cx="914933" cy="539202"/>
            <a:chOff x="8150141" y="60386"/>
            <a:chExt cx="914933" cy="539202"/>
          </a:xfrm>
        </p:grpSpPr>
        <p:sp>
          <p:nvSpPr>
            <p:cNvPr id="13" name="Rectangle 12"/>
            <p:cNvSpPr/>
            <p:nvPr/>
          </p:nvSpPr>
          <p:spPr>
            <a:xfrm>
              <a:off x="8150141" y="125586"/>
              <a:ext cx="4080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Impact"/>
                  <a:cs typeface="Impact"/>
                </a:rPr>
                <a:t>by</a:t>
              </a:r>
              <a:endParaRPr lang="en-US" dirty="0">
                <a:latin typeface="Impact"/>
                <a:cs typeface="Impact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5872" y="60386"/>
              <a:ext cx="539202" cy="539202"/>
            </a:xfrm>
            <a:prstGeom prst="rect">
              <a:avLst/>
            </a:prstGeom>
          </p:spPr>
        </p:pic>
      </p:grpSp>
      <p:pic>
        <p:nvPicPr>
          <p:cNvPr id="4" name="Picture 3" descr="Screen Shot 2015-07-09 at 22.44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0" y="1199765"/>
            <a:ext cx="8213291" cy="4613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7714" y="5936620"/>
            <a:ext cx="5177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entury Gothic"/>
                <a:cs typeface="Century Gothic"/>
                <a:hlinkClick r:id="rId5"/>
              </a:rPr>
              <a:t>https://europe.irisconnect.com/reflections/</a:t>
            </a:r>
            <a:r>
              <a:rPr lang="en-US" sz="1400" dirty="0" smtClean="0">
                <a:latin typeface="Century Gothic"/>
                <a:cs typeface="Century Gothic"/>
                <a:hlinkClick r:id="rId5"/>
              </a:rPr>
              <a:t>106582</a:t>
            </a:r>
            <a:r>
              <a:rPr lang="en-US" sz="1400" dirty="0" smtClean="0">
                <a:latin typeface="Century Gothic"/>
                <a:cs typeface="Century Gothic"/>
              </a:rPr>
              <a:t> - 5 mins </a:t>
            </a:r>
            <a:endParaRPr lang="en-US" sz="1400" dirty="0">
              <a:latin typeface="Century Gothic"/>
              <a:cs typeface="Century Gothic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740964" y="52852"/>
            <a:ext cx="1336530" cy="884131"/>
            <a:chOff x="7663735" y="52852"/>
            <a:chExt cx="1336530" cy="884131"/>
          </a:xfrm>
        </p:grpSpPr>
        <p:sp>
          <p:nvSpPr>
            <p:cNvPr id="10" name="Rectangle 9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92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607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816135" y="52852"/>
            <a:ext cx="1336530" cy="884131"/>
            <a:chOff x="7663735" y="52852"/>
            <a:chExt cx="1336530" cy="884131"/>
          </a:xfrm>
        </p:grpSpPr>
        <p:sp>
          <p:nvSpPr>
            <p:cNvPr id="4" name="Rectangle 3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157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"/>
            <a:ext cx="5715000" cy="927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13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5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26163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Thank you!</a:t>
            </a:r>
            <a:endParaRPr lang="en-US" sz="5000" b="1" dirty="0">
              <a:latin typeface="Century Gothic"/>
              <a:cs typeface="Century Gothic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84540" y="4678946"/>
            <a:ext cx="7810633" cy="3045705"/>
            <a:chOff x="1254441" y="4711716"/>
            <a:chExt cx="6811086" cy="3045705"/>
          </a:xfrm>
        </p:grpSpPr>
        <p:grpSp>
          <p:nvGrpSpPr>
            <p:cNvPr id="17" name="Group 16"/>
            <p:cNvGrpSpPr/>
            <p:nvPr/>
          </p:nvGrpSpPr>
          <p:grpSpPr>
            <a:xfrm>
              <a:off x="1254441" y="4756489"/>
              <a:ext cx="1352631" cy="1872209"/>
              <a:chOff x="711577" y="4737099"/>
              <a:chExt cx="1352631" cy="187220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7442" y="4737099"/>
                <a:ext cx="777107" cy="65926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577" y="5264383"/>
                <a:ext cx="1352631" cy="76085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3528" y="5928287"/>
                <a:ext cx="681021" cy="681021"/>
              </a:xfrm>
              <a:prstGeom prst="rect">
                <a:avLst/>
              </a:prstGeom>
            </p:spPr>
          </p:pic>
        </p:grpSp>
        <p:sp>
          <p:nvSpPr>
            <p:cNvPr id="16" name="Rectangle 15"/>
            <p:cNvSpPr/>
            <p:nvPr/>
          </p:nvSpPr>
          <p:spPr>
            <a:xfrm>
              <a:off x="2508965" y="4711716"/>
              <a:ext cx="5556562" cy="3045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3500" b="1" dirty="0">
                  <a:solidFill>
                    <a:srgbClr val="0000FF"/>
                  </a:solidFill>
                  <a:latin typeface="Century Gothic"/>
                  <a:cs typeface="Century Gothic"/>
                </a:rPr>
                <a:t>TeacherToolkit@me.com </a:t>
              </a:r>
              <a:endParaRPr lang="en-US" sz="3500" b="1" dirty="0" smtClean="0">
                <a:solidFill>
                  <a:srgbClr val="0000FF"/>
                </a:solidFill>
                <a:latin typeface="Century Gothic"/>
                <a:cs typeface="Century Gothic"/>
              </a:endParaRP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3500" b="1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@TeacherToolkit</a:t>
              </a:r>
            </a:p>
            <a:p>
              <a:pPr marL="285750" indent="-285750">
                <a:lnSpc>
                  <a:spcPct val="110000"/>
                </a:lnSpc>
                <a:buFont typeface="Arial"/>
                <a:buChar char="•"/>
              </a:pPr>
              <a:r>
                <a:rPr lang="en-US" sz="3500" b="1" dirty="0" err="1" smtClean="0">
                  <a:latin typeface="Century Gothic"/>
                  <a:cs typeface="Century Gothic"/>
                </a:rPr>
                <a:t>www.TeacherToolkit.me</a:t>
              </a:r>
              <a:endParaRPr lang="en-US" sz="3500" b="1" dirty="0">
                <a:latin typeface="Century Gothic"/>
                <a:cs typeface="Century Gothic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149" y="1590767"/>
            <a:ext cx="1742366" cy="26805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4040" y="1544277"/>
            <a:ext cx="1817706" cy="2727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4079" y="1544277"/>
            <a:ext cx="550279" cy="54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0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184400" y="2554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 descr="http://kidmunicate.com/wp-content/uploads/2012/07/shutterstock_3253634_girl_wav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42650"/>
            <a:ext cx="7819117" cy="521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79833" y="257999"/>
            <a:ext cx="8229600" cy="791596"/>
          </a:xfrm>
        </p:spPr>
        <p:txBody>
          <a:bodyPr>
            <a:normAutofit fontScale="90000"/>
          </a:bodyPr>
          <a:lstStyle/>
          <a:p>
            <a:pPr algn="l"/>
            <a:r>
              <a:rPr lang="en-GB" sz="6000" dirty="0" smtClean="0">
                <a:latin typeface="Impact"/>
                <a:cs typeface="Impact"/>
              </a:rPr>
              <a:t>See </a:t>
            </a:r>
            <a:r>
              <a:rPr lang="en-GB" sz="6000" dirty="0" smtClean="0">
                <a:solidFill>
                  <a:srgbClr val="FF0000"/>
                </a:solidFill>
                <a:latin typeface="Impact"/>
                <a:cs typeface="Impact"/>
              </a:rPr>
              <a:t>you</a:t>
            </a:r>
            <a:r>
              <a:rPr lang="en-GB" sz="6000" dirty="0" smtClean="0">
                <a:latin typeface="Impact"/>
                <a:cs typeface="Impact"/>
              </a:rPr>
              <a:t> later…</a:t>
            </a:r>
            <a:endParaRPr lang="en-GB" sz="60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89413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46601"/>
            <a:ext cx="8229600" cy="1143000"/>
          </a:xfrm>
        </p:spPr>
        <p:txBody>
          <a:bodyPr>
            <a:noAutofit/>
          </a:bodyPr>
          <a:lstStyle/>
          <a:p>
            <a:r>
              <a:rPr lang="en-US" sz="10000" dirty="0" smtClean="0">
                <a:solidFill>
                  <a:schemeClr val="bg1"/>
                </a:solidFill>
                <a:latin typeface="Impact"/>
                <a:cs typeface="Impact"/>
              </a:rPr>
              <a:t>End</a:t>
            </a:r>
            <a:endParaRPr lang="en-US" sz="10000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670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Impact"/>
                <a:cs typeface="Impact"/>
              </a:rPr>
              <a:t>Disclaimer</a:t>
            </a:r>
            <a:endParaRPr lang="en-US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218" y="1604307"/>
            <a:ext cx="8505852" cy="517222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endParaRPr lang="en-US" sz="2000" dirty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900" b="1" dirty="0"/>
              <a:t>This slideshow </a:t>
            </a:r>
            <a:r>
              <a:rPr lang="en-US" sz="1900" b="1" dirty="0" smtClean="0"/>
              <a:t>has been created to be purchased online; it has been designed to be presented as a formal presentation and has not been published elsewhere.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2000" b="1" dirty="0" smtClean="0"/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2000" b="1" dirty="0" smtClean="0"/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2000" b="1" dirty="0" smtClean="0"/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2000" b="1" dirty="0"/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2000" b="1" dirty="0" smtClean="0"/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2000" b="1" dirty="0" smtClean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000" b="1" dirty="0" smtClean="0"/>
              <a:t>Thank you for purchasing this resource!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300" dirty="0" smtClean="0"/>
              <a:t>You can </a:t>
            </a:r>
            <a:r>
              <a:rPr lang="en-US" sz="1300" dirty="0"/>
              <a:t>find others </a:t>
            </a:r>
            <a:r>
              <a:rPr lang="en-US" sz="1300" dirty="0" smtClean="0">
                <a:hlinkClick r:id="rId3"/>
              </a:rPr>
              <a:t>here</a:t>
            </a:r>
            <a:r>
              <a:rPr lang="en-US" sz="1300" dirty="0" smtClean="0"/>
              <a:t>.</a:t>
            </a:r>
            <a:endParaRPr lang="en-US" sz="1300" dirty="0"/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2000" dirty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@TeacherToolkit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100" dirty="0" smtClean="0"/>
              <a:t>(</a:t>
            </a:r>
            <a:r>
              <a:rPr lang="en-US" sz="1100" dirty="0" smtClean="0">
                <a:hlinkClick r:id="rId4"/>
              </a:rPr>
              <a:t>Feedback</a:t>
            </a:r>
            <a:r>
              <a:rPr lang="en-US" sz="1100" dirty="0" smtClean="0"/>
              <a:t> appreciated)</a:t>
            </a:r>
            <a:endParaRPr lang="en-US" sz="1100" dirty="0"/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endParaRPr lang="en-US" sz="1300" dirty="0" smtClean="0"/>
          </a:p>
          <a:p>
            <a:pPr marL="0" indent="0" algn="ctr">
              <a:buNone/>
            </a:pPr>
            <a:endParaRPr lang="en-US" sz="1100" dirty="0" smtClean="0"/>
          </a:p>
          <a:p>
            <a:pPr marL="0" indent="0" algn="ctr">
              <a:buNone/>
            </a:pPr>
            <a:endParaRPr lang="en-US" sz="1100" dirty="0"/>
          </a:p>
          <a:p>
            <a:pPr marL="0" indent="0" algn="ctr">
              <a:buNone/>
            </a:pPr>
            <a:endParaRPr lang="en-US" sz="1100" dirty="0" smtClean="0"/>
          </a:p>
          <a:p>
            <a:pPr marL="0" indent="0" algn="ctr">
              <a:buNone/>
            </a:pPr>
            <a:endParaRPr lang="en-US" sz="1100" dirty="0"/>
          </a:p>
          <a:p>
            <a:pPr marL="0" indent="0" algn="ctr">
              <a:buNone/>
            </a:pPr>
            <a:endParaRPr lang="en-US" sz="1100" dirty="0" smtClean="0"/>
          </a:p>
          <a:p>
            <a:pPr marL="0" indent="0" algn="ctr">
              <a:buNone/>
            </a:pPr>
            <a:endParaRPr lang="en-US" sz="1100" dirty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100" dirty="0"/>
              <a:t>This presentation by @TeacherToolkit ( </a:t>
            </a:r>
            <a:r>
              <a:rPr lang="en-US" sz="1100" dirty="0">
                <a:hlinkClick r:id="rId5"/>
              </a:rPr>
              <a:t>Ross Morrison McGill</a:t>
            </a:r>
            <a:r>
              <a:rPr lang="en-US" sz="1100" dirty="0"/>
              <a:t> ) </a:t>
            </a:r>
            <a:r>
              <a:rPr lang="en-US" sz="1100" dirty="0" smtClean="0"/>
              <a:t>and </a:t>
            </a:r>
            <a:r>
              <a:rPr lang="en-US" sz="1100" dirty="0"/>
              <a:t>is licensed under </a:t>
            </a:r>
            <a:r>
              <a:rPr lang="en-US" sz="1100" dirty="0" smtClean="0"/>
              <a:t>a </a:t>
            </a:r>
            <a:r>
              <a:rPr lang="en-US" sz="1100" dirty="0" smtClean="0">
                <a:hlinkClick r:id="rId6"/>
              </a:rPr>
              <a:t>Creative </a:t>
            </a:r>
            <a:r>
              <a:rPr lang="en-US" sz="1100" dirty="0">
                <a:hlinkClick r:id="rId6"/>
              </a:rPr>
              <a:t>Commons Attribution-NonCommercial-NoDerivs 3.0 Unported License</a:t>
            </a:r>
            <a:r>
              <a:rPr lang="en-US" sz="1100" dirty="0"/>
              <a:t>. </a:t>
            </a:r>
            <a:endParaRPr lang="en-US" sz="1100" dirty="0" smtClean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100" dirty="0" smtClean="0"/>
              <a:t>Based </a:t>
            </a:r>
            <a:r>
              <a:rPr lang="en-US" sz="1100" dirty="0"/>
              <a:t>on all work published at </a:t>
            </a:r>
            <a:r>
              <a:rPr lang="en-US" sz="1100" dirty="0">
                <a:hlinkClick r:id="rId7"/>
              </a:rPr>
              <a:t>www.teachertoolkit.me</a:t>
            </a:r>
            <a:r>
              <a:rPr lang="en-US" sz="1100" dirty="0"/>
              <a:t> </a:t>
            </a:r>
            <a:endParaRPr lang="en-US" sz="1100" dirty="0" smtClean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100" b="1" dirty="0" smtClean="0">
                <a:solidFill>
                  <a:srgbClr val="FF0000"/>
                </a:solidFill>
              </a:rPr>
              <a:t>@</a:t>
            </a:r>
            <a:r>
              <a:rPr lang="en-US" sz="1100" b="1" dirty="0">
                <a:solidFill>
                  <a:srgbClr val="FF0000"/>
                </a:solidFill>
              </a:rPr>
              <a:t>TeacherToolkit </a:t>
            </a:r>
            <a:r>
              <a:rPr lang="en-US" sz="1100" b="1" dirty="0" smtClean="0">
                <a:solidFill>
                  <a:srgbClr val="FF0000"/>
                </a:solidFill>
              </a:rPr>
              <a:t>Limited</a:t>
            </a:r>
            <a:endParaRPr lang="en-US" sz="11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6214" y="6536857"/>
            <a:ext cx="680365" cy="23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"/>
            <a:ext cx="5715000" cy="927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0" y="1193800"/>
            <a:ext cx="2857500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4445000"/>
            <a:ext cx="5283200" cy="153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1193800"/>
            <a:ext cx="2540000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1700" y="3568700"/>
            <a:ext cx="2589747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"/>
            <a:ext cx="5715000" cy="927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400" y="1524000"/>
            <a:ext cx="47625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4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"/>
            <a:ext cx="5715000" cy="927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00" y="1306622"/>
            <a:ext cx="5054600" cy="487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"/>
            <a:ext cx="5715000" cy="927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8760"/>
            <a:ext cx="9144000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4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7844" y="1103774"/>
            <a:ext cx="5709850" cy="833297"/>
          </a:xfrm>
        </p:spPr>
        <p:txBody>
          <a:bodyPr>
            <a:noAutofit/>
          </a:bodyPr>
          <a:lstStyle/>
          <a:p>
            <a:pPr algn="l"/>
            <a:r>
              <a:rPr lang="en-US" sz="5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is setting up… </a:t>
            </a:r>
            <a:endParaRPr lang="en-US" sz="5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10" name="Picture 9" descr="Screen Shot 2014-06-15 at 16.03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9" y="125586"/>
            <a:ext cx="5099119" cy="1001613"/>
          </a:xfrm>
          <a:prstGeom prst="rect">
            <a:avLst/>
          </a:prstGeom>
        </p:spPr>
      </p:pic>
      <p:pic>
        <p:nvPicPr>
          <p:cNvPr id="19" name="Picture 18" descr="loading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93" y="1906908"/>
            <a:ext cx="4075249" cy="30564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63735" y="52852"/>
            <a:ext cx="1336530" cy="884131"/>
            <a:chOff x="7663735" y="52852"/>
            <a:chExt cx="1336530" cy="884131"/>
          </a:xfrm>
        </p:grpSpPr>
        <p:sp>
          <p:nvSpPr>
            <p:cNvPr id="13" name="Rectangle 12"/>
            <p:cNvSpPr/>
            <p:nvPr/>
          </p:nvSpPr>
          <p:spPr>
            <a:xfrm>
              <a:off x="7663735" y="70469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entury Gothic"/>
                  <a:cs typeface="Century Gothic"/>
                </a:rPr>
                <a:t>by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6134" y="52852"/>
              <a:ext cx="884131" cy="884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88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6766</TotalTime>
  <Words>4946</Words>
  <Application>Microsoft Macintosh PowerPoint</Application>
  <PresentationFormat>On-screen Show (4:3)</PresentationFormat>
  <Paragraphs>495</Paragraphs>
  <Slides>43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setting up… </vt:lpstr>
      <vt:lpstr>PowerPoint Presentation</vt:lpstr>
      <vt:lpstr>Fingertips ready?</vt:lpstr>
      <vt:lpstr>It’s NOT rude!</vt:lpstr>
      <vt:lpstr>Start thinking …</vt:lpstr>
      <vt:lpstr>PowerPoint Presentation</vt:lpstr>
      <vt:lpstr>Stand up!</vt:lpstr>
      <vt:lpstr>How can you spot those who are NOT YET researching?</vt:lpstr>
      <vt:lpstr>Sit down if …</vt:lpstr>
      <vt:lpstr>1. An academic who has published books.</vt:lpstr>
      <vt:lpstr>Critique:</vt:lpstr>
      <vt:lpstr>Possibility?</vt:lpstr>
      <vt:lpstr>Peer: Hear of Fear?</vt:lpstr>
      <vt:lpstr>The perils of peer review  What lies at their root? by Etienne Benson </vt:lpstr>
      <vt:lpstr>“critical peer reviews [academic papers] clearly cross the line between a vigorous critique and an unprofessional attack.” </vt:lpstr>
      <vt:lpstr>1. Attacks that focus on the teacher instead of the learning.</vt:lpstr>
      <vt:lpstr>2. Bias</vt:lpstr>
      <vt:lpstr>3. Superficial review.</vt:lpstr>
      <vt:lpstr>4. Dismissive or inappropriate critique.</vt:lpstr>
      <vt:lpstr>The article suggests;  “that if academics/teachers consistently undervalue each other’s work, funding agencies will shift their support to fields whose researchers don’t.”  Could this be applied to schools? </vt:lpstr>
      <vt:lpstr>Discouraging beginning researchers can only discourage people from participating again if they receive any damming critique.</vt:lpstr>
      <vt:lpstr>Share and compare</vt:lpstr>
      <vt:lpstr>The barriers for teachers accessing academic research:</vt:lpstr>
      <vt:lpstr>The barriers for teachers accessing academic research:</vt:lpstr>
      <vt:lpstr>PowerPoint Presentation</vt:lpstr>
      <vt:lpstr>PowerPoint Presentation</vt:lpstr>
      <vt:lpstr>PowerPoint Presentation</vt:lpstr>
      <vt:lpstr>Resilience</vt:lpstr>
      <vt:lpstr>The perfect teacher?</vt:lpstr>
      <vt:lpstr>Resilience – Staying Stuck</vt:lpstr>
      <vt:lpstr>PowerPoint Presentation</vt:lpstr>
      <vt:lpstr>Thank you!</vt:lpstr>
      <vt:lpstr>See you later…</vt:lpstr>
      <vt:lpstr>End</vt:lpstr>
      <vt:lpstr>Disclaimer</vt:lpstr>
    </vt:vector>
  </TitlesOfParts>
  <Company>Greig City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Teacherpreneur </dc:title>
  <dc:creator>Ross McGill</dc:creator>
  <cp:lastModifiedBy>Ross McGill</cp:lastModifiedBy>
  <cp:revision>165</cp:revision>
  <dcterms:created xsi:type="dcterms:W3CDTF">2014-03-05T19:54:15Z</dcterms:created>
  <dcterms:modified xsi:type="dcterms:W3CDTF">2015-07-11T10:33:17Z</dcterms:modified>
</cp:coreProperties>
</file>