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3"/>
  </p:notesMasterIdLst>
  <p:handoutMasterIdLst>
    <p:handoutMasterId r:id="rId84"/>
  </p:handoutMasterIdLst>
  <p:sldIdLst>
    <p:sldId id="357" r:id="rId2"/>
    <p:sldId id="329" r:id="rId3"/>
    <p:sldId id="313" r:id="rId4"/>
    <p:sldId id="331" r:id="rId5"/>
    <p:sldId id="312" r:id="rId6"/>
    <p:sldId id="330" r:id="rId7"/>
    <p:sldId id="316" r:id="rId8"/>
    <p:sldId id="315" r:id="rId9"/>
    <p:sldId id="317" r:id="rId10"/>
    <p:sldId id="318" r:id="rId11"/>
    <p:sldId id="319" r:id="rId12"/>
    <p:sldId id="320" r:id="rId13"/>
    <p:sldId id="321" r:id="rId14"/>
    <p:sldId id="322" r:id="rId15"/>
    <p:sldId id="323" r:id="rId16"/>
    <p:sldId id="324" r:id="rId17"/>
    <p:sldId id="325" r:id="rId18"/>
    <p:sldId id="326" r:id="rId19"/>
    <p:sldId id="327" r:id="rId20"/>
    <p:sldId id="328" r:id="rId21"/>
    <p:sldId id="286" r:id="rId22"/>
    <p:sldId id="287" r:id="rId23"/>
    <p:sldId id="280" r:id="rId24"/>
    <p:sldId id="289" r:id="rId25"/>
    <p:sldId id="290" r:id="rId26"/>
    <p:sldId id="266" r:id="rId27"/>
    <p:sldId id="271" r:id="rId28"/>
    <p:sldId id="293" r:id="rId29"/>
    <p:sldId id="282" r:id="rId30"/>
    <p:sldId id="281" r:id="rId31"/>
    <p:sldId id="283" r:id="rId32"/>
    <p:sldId id="272" r:id="rId33"/>
    <p:sldId id="273" r:id="rId34"/>
    <p:sldId id="284" r:id="rId35"/>
    <p:sldId id="263" r:id="rId36"/>
    <p:sldId id="291" r:id="rId37"/>
    <p:sldId id="292" r:id="rId38"/>
    <p:sldId id="288" r:id="rId39"/>
    <p:sldId id="262" r:id="rId40"/>
    <p:sldId id="295"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347" r:id="rId54"/>
    <p:sldId id="348" r:id="rId55"/>
    <p:sldId id="349" r:id="rId56"/>
    <p:sldId id="350" r:id="rId57"/>
    <p:sldId id="351" r:id="rId58"/>
    <p:sldId id="352" r:id="rId59"/>
    <p:sldId id="353" r:id="rId60"/>
    <p:sldId id="354" r:id="rId61"/>
    <p:sldId id="355" r:id="rId62"/>
    <p:sldId id="356" r:id="rId63"/>
    <p:sldId id="332" r:id="rId64"/>
    <p:sldId id="309" r:id="rId65"/>
    <p:sldId id="311" r:id="rId66"/>
    <p:sldId id="294" r:id="rId67"/>
    <p:sldId id="275" r:id="rId68"/>
    <p:sldId id="267" r:id="rId69"/>
    <p:sldId id="268" r:id="rId70"/>
    <p:sldId id="269" r:id="rId71"/>
    <p:sldId id="270" r:id="rId72"/>
    <p:sldId id="256" r:id="rId73"/>
    <p:sldId id="257" r:id="rId74"/>
    <p:sldId id="277" r:id="rId75"/>
    <p:sldId id="276" r:id="rId76"/>
    <p:sldId id="278" r:id="rId77"/>
    <p:sldId id="258" r:id="rId78"/>
    <p:sldId id="279" r:id="rId79"/>
    <p:sldId id="259" r:id="rId80"/>
    <p:sldId id="264" r:id="rId81"/>
    <p:sldId id="333"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snapToObjects="1">
      <p:cViewPr varScale="1">
        <p:scale>
          <a:sx n="106" d="100"/>
          <a:sy n="106" d="100"/>
        </p:scale>
        <p:origin x="1764" y="108"/>
      </p:cViewPr>
      <p:guideLst>
        <p:guide orient="horz" pos="2160"/>
        <p:guide pos="2880"/>
      </p:guideLst>
    </p:cSldViewPr>
  </p:slideViewPr>
  <p:notesTextViewPr>
    <p:cViewPr>
      <p:scale>
        <a:sx n="3" d="2"/>
        <a:sy n="3" d="2"/>
      </p:scale>
      <p:origin x="0" y="0"/>
    </p:cViewPr>
  </p:notesTextViewPr>
  <p:sorterViewPr>
    <p:cViewPr>
      <p:scale>
        <a:sx n="120" d="100"/>
        <a:sy n="120" d="100"/>
      </p:scale>
      <p:origin x="0" y="-2250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190E29F-A8B9-4E24-BFB3-72D2AF87F319}" type="datetimeFigureOut">
              <a:rPr lang="en-GB" smtClean="0"/>
              <a:t>08/10/2014</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15F4DB6-9858-48F5-9E48-9320B051D09A}" type="slidenum">
              <a:rPr lang="en-GB" smtClean="0"/>
              <a:t>‹#›</a:t>
            </a:fld>
            <a:endParaRPr lang="en-GB"/>
          </a:p>
        </p:txBody>
      </p:sp>
    </p:spTree>
    <p:extLst>
      <p:ext uri="{BB962C8B-B14F-4D97-AF65-F5344CB8AC3E}">
        <p14:creationId xmlns:p14="http://schemas.microsoft.com/office/powerpoint/2010/main" val="6537618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ECED38-8AA0-4A11-9445-0095B9A9E640}" type="datetimeFigureOut">
              <a:rPr lang="en-GB" smtClean="0"/>
              <a:t>08/10/2014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0B16A54-A7CA-4FDB-BFFA-831A6801487F}" type="slidenum">
              <a:rPr lang="en-GB" smtClean="0"/>
              <a:t>‹#›</a:t>
            </a:fld>
            <a:endParaRPr lang="en-GB"/>
          </a:p>
        </p:txBody>
      </p:sp>
    </p:spTree>
    <p:extLst>
      <p:ext uri="{BB962C8B-B14F-4D97-AF65-F5344CB8AC3E}">
        <p14:creationId xmlns:p14="http://schemas.microsoft.com/office/powerpoint/2010/main" val="36981977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26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Shape 13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8" name="Shape 13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01602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Shape 14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45" name="Shape 14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315010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Shape 15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1" name="Shape 15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0688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Shape 15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58" name="Shape 15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53083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Shape 164"/>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65" name="Shape 165"/>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0263392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Shape 17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1" name="Shape 17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5969872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78" name="Shape 17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0331973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84" name="Shape 18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0739679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Shape 19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1" name="Shape 19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66470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Shape 19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97" name="Shape 19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722405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9" name="Shape 89"/>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67832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03" name="Shape 20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868310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Shape 209"/>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0" name="Shape 21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082717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Shape 216"/>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17" name="Shape 217"/>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968316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Shape 22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223" name="Shape 22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2721435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26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26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83" name="Shape 8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68222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
        <p:cNvGrpSpPr/>
        <p:nvPr/>
      </p:nvGrpSpPr>
      <p:grpSpPr>
        <a:xfrm>
          <a:off x="0" y="0"/>
          <a:ext cx="0" cy="0"/>
          <a:chOff x="0" y="0"/>
          <a:chExt cx="0" cy="0"/>
        </a:xfrm>
      </p:grpSpPr>
      <p:sp>
        <p:nvSpPr>
          <p:cNvPr id="95" name="Shape 95"/>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96" name="Shape 96"/>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1840423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2" name="Shape 10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92138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08" name="Shape 10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31481543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Shape 113"/>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14" name="Shape 114"/>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338251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1" name="Shape 12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354044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28" name="Shape 12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27735159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Shape 132"/>
          <p:cNvSpPr txBox="1">
            <a:spLocks noGrp="1"/>
          </p:cNvSpPr>
          <p:nvPr>
            <p:ph type="body" idx="1"/>
          </p:nvPr>
        </p:nvSpPr>
        <p:spPr>
          <a:xfrm>
            <a:off x="685800" y="4343400"/>
            <a:ext cx="5486399" cy="4114800"/>
          </a:xfrm>
          <a:prstGeom prst="rect">
            <a:avLst/>
          </a:prstGeom>
        </p:spPr>
        <p:txBody>
          <a:bodyPr lIns="91425" tIns="91425" rIns="91425" bIns="91425" anchor="ctr" anchorCtr="0">
            <a:noAutofit/>
          </a:bodyPr>
          <a:lstStyle/>
          <a:p>
            <a:pPr>
              <a:spcBef>
                <a:spcPts val="0"/>
              </a:spcBef>
              <a:buNone/>
            </a:pPr>
            <a:endParaRPr/>
          </a:p>
        </p:txBody>
      </p:sp>
      <p:sp>
        <p:nvSpPr>
          <p:cNvPr id="133" name="Shape 13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a:solidFill>
              <a:srgbClr val="000000"/>
            </a:solidFill>
            <a:prstDash val="solid"/>
            <a:round/>
            <a:headEnd type="none" w="med" len="med"/>
            <a:tailEnd type="none" w="med" len="med"/>
          </a:ln>
        </p:spPr>
      </p:sp>
    </p:spTree>
    <p:extLst>
      <p:ext uri="{BB962C8B-B14F-4D97-AF65-F5344CB8AC3E}">
        <p14:creationId xmlns:p14="http://schemas.microsoft.com/office/powerpoint/2010/main" val="40853016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GB"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63376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8057154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GB"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2067948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idx="1"/>
          </p:nvPr>
        </p:nvSpPr>
        <p:spPr/>
        <p:txBody>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10"/>
          </p:nvPr>
        </p:nvSpPr>
        <p:spPr/>
        <p:txBody>
          <a:bodyPr/>
          <a:lstStyle/>
          <a:p>
            <a:fld id="{18711AD1-CC8F-1241-A6A8-02C276869183}"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3776050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smtClean="0"/>
              <a:t>Click to edit Master text styles</a:t>
            </a:r>
          </a:p>
        </p:txBody>
      </p:sp>
      <p:sp>
        <p:nvSpPr>
          <p:cNvPr id="4" name="Date Placeholder 3"/>
          <p:cNvSpPr>
            <a:spLocks noGrp="1"/>
          </p:cNvSpPr>
          <p:nvPr>
            <p:ph type="dt" sz="half" idx="10"/>
          </p:nvPr>
        </p:nvSpPr>
        <p:spPr/>
        <p:txBody>
          <a:bodyPr/>
          <a:lstStyle/>
          <a:p>
            <a:fld id="{18711AD1-CC8F-1241-A6A8-02C276869183}" type="datetimeFigureOut">
              <a:rPr lang="en-US" smtClean="0"/>
              <a:t>10/8/2014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8997748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Date Placeholder 4"/>
          <p:cNvSpPr>
            <a:spLocks noGrp="1"/>
          </p:cNvSpPr>
          <p:nvPr>
            <p:ph type="dt" sz="half" idx="10"/>
          </p:nvPr>
        </p:nvSpPr>
        <p:spPr/>
        <p:txBody>
          <a:bodyPr/>
          <a:lstStyle/>
          <a:p>
            <a:fld id="{18711AD1-CC8F-1241-A6A8-02C276869183}"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33318240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7" name="Date Placeholder 6"/>
          <p:cNvSpPr>
            <a:spLocks noGrp="1"/>
          </p:cNvSpPr>
          <p:nvPr>
            <p:ph type="dt" sz="half" idx="10"/>
          </p:nvPr>
        </p:nvSpPr>
        <p:spPr/>
        <p:txBody>
          <a:bodyPr/>
          <a:lstStyle/>
          <a:p>
            <a:fld id="{18711AD1-CC8F-1241-A6A8-02C276869183}" type="datetimeFigureOut">
              <a:rPr lang="en-US" smtClean="0"/>
              <a:t>10/8/2014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6001504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p:txBody>
          <a:bodyPr/>
          <a:lstStyle/>
          <a:p>
            <a:fld id="{18711AD1-CC8F-1241-A6A8-02C276869183}" type="datetimeFigureOut">
              <a:rPr lang="en-US" smtClean="0"/>
              <a:t>10/8/2014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1169720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8711AD1-CC8F-1241-A6A8-02C276869183}" type="datetimeFigureOut">
              <a:rPr lang="en-US" smtClean="0"/>
              <a:t>10/8/2014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91355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GB"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8711AD1-CC8F-1241-A6A8-02C276869183}"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2295800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smtClean="0"/>
              <a:t>Click to edit Master text styles</a:t>
            </a:r>
          </a:p>
        </p:txBody>
      </p:sp>
      <p:sp>
        <p:nvSpPr>
          <p:cNvPr id="5" name="Date Placeholder 4"/>
          <p:cNvSpPr>
            <a:spLocks noGrp="1"/>
          </p:cNvSpPr>
          <p:nvPr>
            <p:ph type="dt" sz="half" idx="10"/>
          </p:nvPr>
        </p:nvSpPr>
        <p:spPr/>
        <p:txBody>
          <a:bodyPr/>
          <a:lstStyle/>
          <a:p>
            <a:fld id="{18711AD1-CC8F-1241-A6A8-02C276869183}" type="datetimeFigureOut">
              <a:rPr lang="en-US" smtClean="0"/>
              <a:t>10/8/2014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4FA5A2B-009D-DA4D-9D94-A8C9D4569C7C}" type="slidenum">
              <a:rPr lang="en-US" smtClean="0"/>
              <a:t>‹#›</a:t>
            </a:fld>
            <a:endParaRPr lang="en-US"/>
          </a:p>
        </p:txBody>
      </p:sp>
    </p:spTree>
    <p:extLst>
      <p:ext uri="{BB962C8B-B14F-4D97-AF65-F5344CB8AC3E}">
        <p14:creationId xmlns:p14="http://schemas.microsoft.com/office/powerpoint/2010/main" val="26060607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GB"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8711AD1-CC8F-1241-A6A8-02C276869183}" type="datetimeFigureOut">
              <a:rPr lang="en-US" smtClean="0"/>
              <a:t>10/8/2014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4FA5A2B-009D-DA4D-9D94-A8C9D4569C7C}" type="slidenum">
              <a:rPr lang="en-US" smtClean="0"/>
              <a:t>‹#›</a:t>
            </a:fld>
            <a:endParaRPr lang="en-US"/>
          </a:p>
        </p:txBody>
      </p:sp>
    </p:spTree>
    <p:extLst>
      <p:ext uri="{BB962C8B-B14F-4D97-AF65-F5344CB8AC3E}">
        <p14:creationId xmlns:p14="http://schemas.microsoft.com/office/powerpoint/2010/main" val="28103568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bit.ly/QKBookClubForm" TargetMode="External"/><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804407" cy="753133"/>
          </a:xfrm>
        </p:spPr>
        <p:txBody>
          <a:bodyPr>
            <a:normAutofit fontScale="90000"/>
          </a:bodyPr>
          <a:lstStyle/>
          <a:p>
            <a:pPr algn="l"/>
            <a:r>
              <a:rPr lang="en-US" dirty="0" smtClean="0">
                <a:latin typeface="Impact"/>
                <a:cs typeface="Impact"/>
              </a:rPr>
              <a:t>Please </a:t>
            </a:r>
            <a:r>
              <a:rPr lang="en-US" dirty="0" smtClean="0">
                <a:solidFill>
                  <a:srgbClr val="FF0000"/>
                </a:solidFill>
                <a:latin typeface="Impact"/>
                <a:cs typeface="Impact"/>
              </a:rPr>
              <a:t>sit</a:t>
            </a:r>
            <a:r>
              <a:rPr lang="en-US" dirty="0" smtClean="0">
                <a:latin typeface="Impact"/>
                <a:cs typeface="Impact"/>
              </a:rPr>
              <a:t> where you are </a:t>
            </a:r>
            <a:r>
              <a:rPr lang="en-US" dirty="0" smtClean="0">
                <a:solidFill>
                  <a:srgbClr val="FF0000"/>
                </a:solidFill>
                <a:latin typeface="Impact"/>
                <a:cs typeface="Impact"/>
              </a:rPr>
              <a:t>comfortable</a:t>
            </a:r>
            <a:endParaRPr lang="en-US" dirty="0">
              <a:solidFill>
                <a:srgbClr val="FF0000"/>
              </a:solidFill>
              <a:latin typeface="Impact"/>
              <a:cs typeface="Impact"/>
            </a:endParaRPr>
          </a:p>
        </p:txBody>
      </p:sp>
      <p:pic>
        <p:nvPicPr>
          <p:cNvPr id="2" name="Picture 1"/>
          <p:cNvPicPr>
            <a:picLocks noChangeAspect="1"/>
          </p:cNvPicPr>
          <p:nvPr/>
        </p:nvPicPr>
        <p:blipFill>
          <a:blip r:embed="rId2">
            <a:alphaModFix amt="70000"/>
          </a:blip>
          <a:stretch>
            <a:fillRect/>
          </a:stretch>
        </p:blipFill>
        <p:spPr>
          <a:xfrm>
            <a:off x="0" y="760706"/>
            <a:ext cx="9144000" cy="6097294"/>
          </a:xfrm>
          <a:prstGeom prst="rect">
            <a:avLst/>
          </a:prstGeom>
        </p:spPr>
      </p:pic>
    </p:spTree>
    <p:extLst>
      <p:ext uri="{BB962C8B-B14F-4D97-AF65-F5344CB8AC3E}">
        <p14:creationId xmlns:p14="http://schemas.microsoft.com/office/powerpoint/2010/main" val="28154913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185002" y="3168536"/>
            <a:ext cx="4958998" cy="3303079"/>
          </a:xfrm>
          <a:prstGeom prst="rect">
            <a:avLst/>
          </a:prstGeom>
        </p:spPr>
      </p:pic>
      <p:sp>
        <p:nvSpPr>
          <p:cNvPr id="5" name="Title 1"/>
          <p:cNvSpPr>
            <a:spLocks noGrp="1"/>
          </p:cNvSpPr>
          <p:nvPr>
            <p:ph type="ctrTitle"/>
          </p:nvPr>
        </p:nvSpPr>
        <p:spPr>
          <a:xfrm>
            <a:off x="157814" y="89141"/>
            <a:ext cx="8797828"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help my students?</a:t>
            </a:r>
            <a:br>
              <a:rPr lang="en-US" dirty="0" smtClean="0">
                <a:solidFill>
                  <a:schemeClr val="bg1">
                    <a:lumMod val="75000"/>
                  </a:schemeClr>
                </a:solidFill>
                <a:latin typeface="Impact"/>
                <a:cs typeface="Impact"/>
              </a:rPr>
            </a:br>
            <a:r>
              <a:rPr lang="en-US" dirty="0" smtClean="0">
                <a:latin typeface="Impact"/>
                <a:cs typeface="Impact"/>
              </a:rPr>
              <a:t>What </a:t>
            </a:r>
            <a:r>
              <a:rPr lang="en-US" dirty="0" smtClean="0">
                <a:solidFill>
                  <a:srgbClr val="FF0000"/>
                </a:solidFill>
                <a:latin typeface="Impact"/>
                <a:cs typeface="Impact"/>
              </a:rPr>
              <a:t>follow</a:t>
            </a:r>
            <a:r>
              <a:rPr lang="en-US" dirty="0" smtClean="0">
                <a:latin typeface="Impact"/>
                <a:cs typeface="Impact"/>
              </a:rPr>
              <a:t> up </a:t>
            </a:r>
            <a:r>
              <a:rPr lang="en-US" dirty="0" smtClean="0">
                <a:solidFill>
                  <a:srgbClr val="FF0000"/>
                </a:solidFill>
                <a:latin typeface="Impact"/>
                <a:cs typeface="Impact"/>
              </a:rPr>
              <a:t>support</a:t>
            </a:r>
            <a:r>
              <a:rPr lang="en-US" dirty="0" smtClean="0">
                <a:latin typeface="Impact"/>
                <a:cs typeface="Impact"/>
              </a:rPr>
              <a:t> offered?</a:t>
            </a:r>
            <a:endParaRPr lang="en-US" dirty="0">
              <a:latin typeface="Impact"/>
              <a:cs typeface="Impact"/>
            </a:endParaRPr>
          </a:p>
        </p:txBody>
      </p:sp>
    </p:spTree>
    <p:extLst>
      <p:ext uri="{BB962C8B-B14F-4D97-AF65-F5344CB8AC3E}">
        <p14:creationId xmlns:p14="http://schemas.microsoft.com/office/powerpoint/2010/main" val="743366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help my students?</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support offered?</a:t>
            </a:r>
            <a:r>
              <a:rPr lang="en-US" dirty="0" smtClean="0">
                <a:latin typeface="Impact"/>
                <a:cs typeface="Impact"/>
              </a:rPr>
              <a:t/>
            </a:r>
            <a:br>
              <a:rPr lang="en-US" dirty="0" smtClean="0">
                <a:latin typeface="Impact"/>
                <a:cs typeface="Impact"/>
              </a:rPr>
            </a:br>
            <a:r>
              <a:rPr lang="en-US" sz="4200" dirty="0" smtClean="0">
                <a:solidFill>
                  <a:srgbClr val="FF0000"/>
                </a:solidFill>
                <a:latin typeface="Impact"/>
                <a:cs typeface="Impact"/>
              </a:rPr>
              <a:t>Evaluate</a:t>
            </a:r>
            <a:r>
              <a:rPr lang="en-US" sz="4200" dirty="0" smtClean="0">
                <a:latin typeface="Impact"/>
                <a:cs typeface="Impact"/>
              </a:rPr>
              <a:t> the </a:t>
            </a:r>
            <a:r>
              <a:rPr lang="en-US" sz="4200" dirty="0" smtClean="0">
                <a:solidFill>
                  <a:srgbClr val="FF0000"/>
                </a:solidFill>
                <a:latin typeface="Impact"/>
                <a:cs typeface="Impact"/>
              </a:rPr>
              <a:t>impact</a:t>
            </a:r>
            <a:r>
              <a:rPr lang="en-US" sz="4200" dirty="0" smtClean="0">
                <a:latin typeface="Impact"/>
                <a:cs typeface="Impact"/>
              </a:rPr>
              <a:t> on classroom practice?</a:t>
            </a:r>
            <a:endParaRPr lang="en-US" sz="4200" dirty="0">
              <a:latin typeface="Impact"/>
              <a:cs typeface="Impact"/>
            </a:endParaRPr>
          </a:p>
        </p:txBody>
      </p:sp>
      <p:pic>
        <p:nvPicPr>
          <p:cNvPr id="4" name="Picture 3"/>
          <p:cNvPicPr>
            <a:picLocks noChangeAspect="1"/>
          </p:cNvPicPr>
          <p:nvPr/>
        </p:nvPicPr>
        <p:blipFill>
          <a:blip r:embed="rId2"/>
          <a:stretch>
            <a:fillRect/>
          </a:stretch>
        </p:blipFill>
        <p:spPr>
          <a:xfrm>
            <a:off x="7073706" y="4793672"/>
            <a:ext cx="2070293" cy="2064327"/>
          </a:xfrm>
          <a:prstGeom prst="rect">
            <a:avLst/>
          </a:prstGeom>
        </p:spPr>
      </p:pic>
    </p:spTree>
    <p:extLst>
      <p:ext uri="{BB962C8B-B14F-4D97-AF65-F5344CB8AC3E}">
        <p14:creationId xmlns:p14="http://schemas.microsoft.com/office/powerpoint/2010/main" val="399899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help my students?</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support offered?</a:t>
            </a:r>
            <a:br>
              <a:rPr lang="en-US" dirty="0" smtClean="0">
                <a:solidFill>
                  <a:schemeClr val="bg1">
                    <a:lumMod val="75000"/>
                  </a:schemeClr>
                </a:solidFill>
                <a:latin typeface="Impact"/>
                <a:cs typeface="Impact"/>
              </a:rPr>
            </a:br>
            <a:r>
              <a:rPr lang="en-US" sz="4200" dirty="0" smtClean="0">
                <a:solidFill>
                  <a:schemeClr val="bg1">
                    <a:lumMod val="75000"/>
                  </a:schemeClr>
                </a:solidFill>
                <a:latin typeface="Impact"/>
                <a:cs typeface="Impact"/>
              </a:rPr>
              <a:t>Evaluate the impact on classroom practice?</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4047511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BFBFBF"/>
                </a:solidFill>
                <a:latin typeface="Impact"/>
                <a:cs typeface="Impact"/>
              </a:rPr>
              <a:t>CPD for you?</a:t>
            </a:r>
            <a:br>
              <a:rPr lang="en-US" dirty="0" smtClean="0">
                <a:solidFill>
                  <a:srgbClr val="BFBFBF"/>
                </a:solidFill>
                <a:latin typeface="Impact"/>
                <a:cs typeface="Impact"/>
              </a:rPr>
            </a:br>
            <a:r>
              <a:rPr lang="en-US" dirty="0" smtClean="0">
                <a:solidFill>
                  <a:srgbClr val="BFBFBF"/>
                </a:solidFill>
                <a:latin typeface="Impact"/>
                <a:cs typeface="Impact"/>
              </a:rPr>
              <a:t>Where is the evidence?</a:t>
            </a:r>
            <a:br>
              <a:rPr lang="en-US" dirty="0" smtClean="0">
                <a:solidFill>
                  <a:srgbClr val="BFBFBF"/>
                </a:solidFill>
                <a:latin typeface="Impact"/>
                <a:cs typeface="Impact"/>
              </a:rPr>
            </a:br>
            <a:r>
              <a:rPr lang="en-US" dirty="0" smtClean="0">
                <a:solidFill>
                  <a:srgbClr val="BFBFBF"/>
                </a:solidFill>
                <a:latin typeface="Impact"/>
                <a:cs typeface="Impact"/>
              </a:rPr>
              <a:t>Will this CPD help my 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BFBFBF"/>
                </a:solidFill>
                <a:latin typeface="Impact"/>
                <a:cs typeface="Impact"/>
              </a:rPr>
              <a:t>evidence?</a:t>
            </a:r>
            <a:br>
              <a:rPr lang="en-US" dirty="0" smtClean="0">
                <a:solidFill>
                  <a:srgbClr val="BFBFBF"/>
                </a:solidFill>
                <a:latin typeface="Impact"/>
                <a:cs typeface="Impact"/>
              </a:rPr>
            </a:br>
            <a:r>
              <a:rPr lang="en-US" dirty="0" smtClean="0">
                <a:solidFill>
                  <a:srgbClr val="BFBFBF"/>
                </a:solidFill>
                <a:latin typeface="Impact"/>
                <a:cs typeface="Impact"/>
              </a:rPr>
              <a:t>Will this CPD help my 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r>
              <a:rPr lang="en-US" sz="4200" dirty="0" smtClean="0">
                <a:solidFill>
                  <a:schemeClr val="bg1">
                    <a:lumMod val="75000"/>
                  </a:schemeClr>
                </a:solidFill>
                <a:latin typeface="Impact"/>
                <a:cs typeface="Impact"/>
              </a:rPr>
              <a:t>?</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BFBFBF"/>
                </a:solidFill>
                <a:latin typeface="Impact"/>
                <a:cs typeface="Impact"/>
              </a:rPr>
              <a:t>help my 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BFBFBF"/>
                </a:solidFill>
                <a:latin typeface="Impact"/>
                <a:cs typeface="Impact"/>
              </a:rPr>
              <a:t>students?</a:t>
            </a:r>
            <a:br>
              <a:rPr lang="en-US" dirty="0" smtClean="0">
                <a:solidFill>
                  <a:srgbClr val="BFBFBF"/>
                </a:solidFill>
                <a:latin typeface="Impact"/>
                <a:cs typeface="Impact"/>
              </a:rPr>
            </a:br>
            <a:r>
              <a:rPr lang="en-US" dirty="0" smtClean="0">
                <a:solidFill>
                  <a:srgbClr val="BFBFBF"/>
                </a:solidFill>
                <a:latin typeface="Impact"/>
                <a:cs typeface="Impact"/>
              </a:rPr>
              <a:t>What follow up support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r>
              <a:rPr lang="en-US" sz="4200" dirty="0" smtClean="0">
                <a:solidFill>
                  <a:schemeClr val="bg1">
                    <a:lumMod val="75000"/>
                  </a:schemeClr>
                </a:solidFill>
                <a:latin typeface="Impact"/>
                <a:cs typeface="Impact"/>
              </a:rPr>
              <a:t>?</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FF0000"/>
                </a:solidFill>
                <a:latin typeface="Impact"/>
                <a:cs typeface="Impact"/>
              </a:rPr>
              <a:t>students</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a:t>
            </a:r>
            <a:r>
              <a:rPr lang="en-US" dirty="0" smtClean="0">
                <a:solidFill>
                  <a:srgbClr val="BFBFBF"/>
                </a:solidFill>
                <a:latin typeface="Impact"/>
                <a:cs typeface="Impact"/>
              </a:rPr>
              <a:t>support offered?</a:t>
            </a:r>
            <a:br>
              <a:rPr lang="en-US" dirty="0" smtClean="0">
                <a:solidFill>
                  <a:srgbClr val="BFBFBF"/>
                </a:solidFill>
                <a:latin typeface="Impact"/>
                <a:cs typeface="Impact"/>
              </a:rPr>
            </a:br>
            <a:r>
              <a:rPr lang="en-US" sz="4200" dirty="0" smtClean="0">
                <a:solidFill>
                  <a:srgbClr val="BFBFBF"/>
                </a:solidFill>
                <a:latin typeface="Impact"/>
                <a:cs typeface="Impact"/>
              </a:rPr>
              <a:t>Evaluate the impact on 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FF0000"/>
                </a:solidFill>
                <a:latin typeface="Impact"/>
                <a:cs typeface="Impact"/>
              </a:rPr>
              <a:t>students</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a:t>
            </a:r>
            <a:r>
              <a:rPr lang="en-US" dirty="0" smtClean="0">
                <a:solidFill>
                  <a:srgbClr val="FF0000"/>
                </a:solidFill>
                <a:latin typeface="Impact"/>
                <a:cs typeface="Impact"/>
              </a:rPr>
              <a:t>support</a:t>
            </a:r>
            <a:r>
              <a:rPr lang="en-US" dirty="0" smtClean="0">
                <a:solidFill>
                  <a:schemeClr val="bg1">
                    <a:lumMod val="75000"/>
                  </a:schemeClr>
                </a:solidFill>
                <a:latin typeface="Impact"/>
                <a:cs typeface="Impact"/>
              </a:rPr>
              <a:t> offered?</a:t>
            </a:r>
            <a:br>
              <a:rPr lang="en-US" dirty="0" smtClean="0">
                <a:solidFill>
                  <a:schemeClr val="bg1">
                    <a:lumMod val="75000"/>
                  </a:schemeClr>
                </a:solidFill>
                <a:latin typeface="Impact"/>
                <a:cs typeface="Impact"/>
              </a:rPr>
            </a:br>
            <a:r>
              <a:rPr lang="en-US" sz="4200" dirty="0" smtClean="0">
                <a:solidFill>
                  <a:schemeClr val="bg1">
                    <a:lumMod val="75000"/>
                  </a:schemeClr>
                </a:solidFill>
                <a:latin typeface="Impact"/>
                <a:cs typeface="Impact"/>
              </a:rPr>
              <a:t>Evaluate the impact on </a:t>
            </a:r>
            <a:r>
              <a:rPr lang="en-US" sz="4200" dirty="0" smtClean="0">
                <a:solidFill>
                  <a:srgbClr val="BFBFBF"/>
                </a:solidFill>
                <a:latin typeface="Impact"/>
                <a:cs typeface="Impact"/>
              </a:rPr>
              <a:t>classroom practice?</a:t>
            </a:r>
            <a:endParaRPr lang="en-US" sz="4200" dirty="0">
              <a:solidFill>
                <a:srgbClr val="BFBFBF"/>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936012"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Good</a:t>
            </a:r>
            <a:r>
              <a:rPr lang="en-US" dirty="0" smtClean="0">
                <a:solidFill>
                  <a:schemeClr val="bg1">
                    <a:lumMod val="75000"/>
                  </a:schemeClr>
                </a:solidFill>
                <a:latin typeface="Impact"/>
                <a:cs typeface="Impact"/>
              </a:rPr>
              <a:t>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a:t>
            </a:r>
            <a:r>
              <a:rPr lang="en-US" dirty="0" smtClean="0">
                <a:solidFill>
                  <a:srgbClr val="FF0000"/>
                </a:solidFill>
                <a:latin typeface="Impact"/>
                <a:cs typeface="Impact"/>
              </a:rPr>
              <a:t>CPD</a:t>
            </a:r>
            <a:r>
              <a:rPr lang="en-US" dirty="0" smtClean="0">
                <a:solidFill>
                  <a:schemeClr val="bg1">
                    <a:lumMod val="75000"/>
                  </a:schemeClr>
                </a:solidFill>
                <a:latin typeface="Impact"/>
                <a:cs typeface="Impact"/>
              </a:rPr>
              <a:t>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a:t>
            </a: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Will this CPD </a:t>
            </a:r>
            <a:r>
              <a:rPr lang="en-US" dirty="0" smtClean="0">
                <a:solidFill>
                  <a:srgbClr val="FF0000"/>
                </a:solidFill>
                <a:latin typeface="Impact"/>
                <a:cs typeface="Impact"/>
              </a:rPr>
              <a:t>help</a:t>
            </a:r>
            <a:r>
              <a:rPr lang="en-US" dirty="0" smtClean="0">
                <a:solidFill>
                  <a:schemeClr val="bg1">
                    <a:lumMod val="75000"/>
                  </a:schemeClr>
                </a:solidFill>
                <a:latin typeface="Impact"/>
                <a:cs typeface="Impact"/>
              </a:rPr>
              <a:t> my </a:t>
            </a:r>
            <a:r>
              <a:rPr lang="en-US" dirty="0" smtClean="0">
                <a:solidFill>
                  <a:srgbClr val="FF0000"/>
                </a:solidFill>
                <a:latin typeface="Impact"/>
                <a:cs typeface="Impact"/>
              </a:rPr>
              <a:t>students</a:t>
            </a:r>
            <a:r>
              <a:rPr lang="en-US" dirty="0" smtClean="0">
                <a:solidFill>
                  <a:schemeClr val="bg1">
                    <a:lumMod val="75000"/>
                  </a:schemeClr>
                </a:solidFill>
                <a:latin typeface="Impact"/>
                <a:cs typeface="Impact"/>
              </a:rPr>
              <a:t>?</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What follow up </a:t>
            </a:r>
            <a:r>
              <a:rPr lang="en-US" dirty="0" smtClean="0">
                <a:solidFill>
                  <a:srgbClr val="FF0000"/>
                </a:solidFill>
                <a:latin typeface="Impact"/>
                <a:cs typeface="Impact"/>
              </a:rPr>
              <a:t>support</a:t>
            </a:r>
            <a:r>
              <a:rPr lang="en-US" dirty="0" smtClean="0">
                <a:solidFill>
                  <a:schemeClr val="bg1">
                    <a:lumMod val="75000"/>
                  </a:schemeClr>
                </a:solidFill>
                <a:latin typeface="Impact"/>
                <a:cs typeface="Impact"/>
              </a:rPr>
              <a:t> offered?</a:t>
            </a:r>
            <a:br>
              <a:rPr lang="en-US" dirty="0" smtClean="0">
                <a:solidFill>
                  <a:schemeClr val="bg1">
                    <a:lumMod val="75000"/>
                  </a:schemeClr>
                </a:solidFill>
                <a:latin typeface="Impact"/>
                <a:cs typeface="Impact"/>
              </a:rPr>
            </a:br>
            <a:r>
              <a:rPr lang="en-US" sz="4200" dirty="0" smtClean="0">
                <a:solidFill>
                  <a:schemeClr val="bg1">
                    <a:lumMod val="75000"/>
                  </a:schemeClr>
                </a:solidFill>
                <a:latin typeface="Impact"/>
                <a:cs typeface="Impact"/>
              </a:rPr>
              <a:t>Evaluate the impact on </a:t>
            </a:r>
            <a:r>
              <a:rPr lang="en-US" sz="4200" dirty="0" smtClean="0">
                <a:solidFill>
                  <a:srgbClr val="FF0000"/>
                </a:solidFill>
                <a:latin typeface="Impact"/>
                <a:cs typeface="Impact"/>
              </a:rPr>
              <a:t>classroom practice</a:t>
            </a:r>
            <a:r>
              <a:rPr lang="en-US" sz="4200" dirty="0" smtClean="0">
                <a:solidFill>
                  <a:schemeClr val="bg1">
                    <a:lumMod val="75000"/>
                  </a:schemeClr>
                </a:solidFill>
                <a:latin typeface="Impact"/>
                <a:cs typeface="Impact"/>
              </a:rPr>
              <a:t>?</a:t>
            </a:r>
            <a:endParaRPr lang="en-US" sz="4200" dirty="0">
              <a:solidFill>
                <a:schemeClr val="bg1">
                  <a:lumMod val="75000"/>
                </a:schemeClr>
              </a:solidFill>
              <a:latin typeface="Impact"/>
              <a:cs typeface="Impact"/>
            </a:endParaRPr>
          </a:p>
        </p:txBody>
      </p:sp>
    </p:spTree>
    <p:extLst>
      <p:ext uri="{BB962C8B-B14F-4D97-AF65-F5344CB8AC3E}">
        <p14:creationId xmlns:p14="http://schemas.microsoft.com/office/powerpoint/2010/main" val="26922828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latin typeface="Impact"/>
                <a:cs typeface="Impact"/>
              </a:rPr>
              <a:t>Kick </a:t>
            </a:r>
            <a:r>
              <a:rPr lang="en-US" dirty="0" smtClean="0">
                <a:solidFill>
                  <a:srgbClr val="FF0000"/>
                </a:solidFill>
                <a:latin typeface="Impact"/>
                <a:cs typeface="Impact"/>
              </a:rPr>
              <a:t>off!</a:t>
            </a:r>
            <a:endParaRPr lang="en-US" dirty="0">
              <a:solidFill>
                <a:srgbClr val="FF0000"/>
              </a:solidFill>
              <a:latin typeface="Impact"/>
              <a:cs typeface="Impact"/>
            </a:endParaRPr>
          </a:p>
        </p:txBody>
      </p:sp>
      <p:pic>
        <p:nvPicPr>
          <p:cNvPr id="2" name="Picture 1"/>
          <p:cNvPicPr>
            <a:picLocks noChangeAspect="1"/>
          </p:cNvPicPr>
          <p:nvPr/>
        </p:nvPicPr>
        <p:blipFill>
          <a:blip r:embed="rId2"/>
          <a:stretch>
            <a:fillRect/>
          </a:stretch>
        </p:blipFill>
        <p:spPr>
          <a:xfrm>
            <a:off x="1397000" y="1041400"/>
            <a:ext cx="6350000" cy="4762500"/>
          </a:xfrm>
          <a:prstGeom prst="rect">
            <a:avLst/>
          </a:prstGeom>
        </p:spPr>
      </p:pic>
    </p:spTree>
    <p:extLst>
      <p:ext uri="{BB962C8B-B14F-4D97-AF65-F5344CB8AC3E}">
        <p14:creationId xmlns:p14="http://schemas.microsoft.com/office/powerpoint/2010/main" val="1586569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309268" y="89141"/>
            <a:ext cx="8784557" cy="753133"/>
          </a:xfrm>
        </p:spPr>
        <p:txBody>
          <a:bodyPr>
            <a:normAutofit fontScale="90000"/>
          </a:bodyPr>
          <a:lstStyle/>
          <a:p>
            <a:pPr algn="l"/>
            <a:r>
              <a:rPr lang="en-US" dirty="0" smtClean="0">
                <a:latin typeface="Impact"/>
                <a:cs typeface="Impact"/>
              </a:rPr>
              <a:t/>
            </a:r>
            <a:br>
              <a:rPr lang="en-US" dirty="0" smtClean="0">
                <a:latin typeface="Impact"/>
                <a:cs typeface="Impact"/>
              </a:rPr>
            </a:br>
            <a:r>
              <a:rPr lang="en-US" dirty="0">
                <a:latin typeface="Impact"/>
                <a:cs typeface="Impact"/>
              </a:rPr>
              <a:t/>
            </a:r>
            <a:br>
              <a:rPr lang="en-US" dirty="0">
                <a:latin typeface="Impact"/>
                <a:cs typeface="Impact"/>
              </a:rPr>
            </a:br>
            <a:r>
              <a:rPr lang="en-US" dirty="0" smtClean="0">
                <a:latin typeface="Impact"/>
                <a:cs typeface="Impact"/>
              </a:rPr>
              <a:t/>
            </a:r>
            <a:br>
              <a:rPr lang="en-US" dirty="0" smtClean="0">
                <a:latin typeface="Impact"/>
                <a:cs typeface="Impact"/>
              </a:rPr>
            </a:br>
            <a:r>
              <a:rPr lang="en-US" dirty="0">
                <a:latin typeface="Impact"/>
                <a:cs typeface="Impact"/>
              </a:rPr>
              <a:t/>
            </a:r>
            <a:br>
              <a:rPr lang="en-US" dirty="0">
                <a:latin typeface="Impact"/>
                <a:cs typeface="Impact"/>
              </a:rPr>
            </a:br>
            <a:r>
              <a:rPr lang="en-US" dirty="0" smtClean="0">
                <a:latin typeface="Impact"/>
                <a:cs typeface="Impact"/>
              </a:rPr>
              <a:t/>
            </a:r>
            <a:br>
              <a:rPr lang="en-US" dirty="0" smtClean="0">
                <a:latin typeface="Impact"/>
                <a:cs typeface="Impact"/>
              </a:rPr>
            </a:br>
            <a:r>
              <a:rPr lang="en-US" dirty="0">
                <a:latin typeface="Impact"/>
                <a:cs typeface="Impact"/>
              </a:rPr>
              <a:t/>
            </a:r>
            <a:br>
              <a:rPr lang="en-US" dirty="0">
                <a:latin typeface="Impact"/>
                <a:cs typeface="Impact"/>
              </a:rPr>
            </a:br>
            <a:r>
              <a:rPr lang="en-US" dirty="0" smtClean="0">
                <a:solidFill>
                  <a:srgbClr val="FF0000"/>
                </a:solidFill>
                <a:latin typeface="Impact"/>
                <a:cs typeface="Impact"/>
              </a:rPr>
              <a:t>Effective</a:t>
            </a:r>
            <a:r>
              <a:rPr lang="en-US" dirty="0" smtClean="0">
                <a:latin typeface="Impact"/>
                <a:cs typeface="Impact"/>
              </a:rPr>
              <a:t> CPD!</a:t>
            </a:r>
            <a:br>
              <a:rPr lang="en-US" dirty="0" smtClean="0">
                <a:latin typeface="Impact"/>
                <a:cs typeface="Impact"/>
              </a:rPr>
            </a:br>
            <a:r>
              <a:rPr lang="en-US" dirty="0">
                <a:latin typeface="Impact"/>
                <a:cs typeface="Impact"/>
              </a:rPr>
              <a:t/>
            </a:r>
            <a:br>
              <a:rPr lang="en-US" dirty="0">
                <a:latin typeface="Impact"/>
                <a:cs typeface="Impact"/>
              </a:rPr>
            </a:br>
            <a:r>
              <a:rPr lang="en-US" sz="3900" dirty="0" smtClean="0">
                <a:latin typeface="Impact"/>
                <a:cs typeface="Impact"/>
              </a:rPr>
              <a:t>1. Shared </a:t>
            </a:r>
            <a:r>
              <a:rPr lang="en-US" sz="3900" dirty="0" smtClean="0">
                <a:solidFill>
                  <a:srgbClr val="FF0000"/>
                </a:solidFill>
                <a:latin typeface="Impact"/>
                <a:cs typeface="Impact"/>
              </a:rPr>
              <a:t>responsibility </a:t>
            </a:r>
            <a:r>
              <a:rPr lang="en-US" sz="3900" b="1" dirty="0" smtClean="0">
                <a:cs typeface="Impact"/>
              </a:rPr>
              <a:t>(CPD/T&amp;L)</a:t>
            </a:r>
            <a:br>
              <a:rPr lang="en-US" sz="3900" b="1" dirty="0" smtClean="0">
                <a:cs typeface="Impact"/>
              </a:rPr>
            </a:br>
            <a:r>
              <a:rPr lang="en-US" sz="3900" dirty="0" smtClean="0">
                <a:latin typeface="Impact"/>
                <a:cs typeface="Impact"/>
              </a:rPr>
              <a:t>2. </a:t>
            </a:r>
            <a:r>
              <a:rPr lang="en-US" sz="3900" dirty="0" smtClean="0">
                <a:solidFill>
                  <a:srgbClr val="FF0000"/>
                </a:solidFill>
                <a:latin typeface="Impact"/>
                <a:cs typeface="Impact"/>
              </a:rPr>
              <a:t>On-going </a:t>
            </a:r>
            <a:r>
              <a:rPr lang="en-US" sz="3900" dirty="0" smtClean="0">
                <a:latin typeface="Impact"/>
                <a:cs typeface="Impact"/>
              </a:rPr>
              <a:t>process</a:t>
            </a:r>
            <a:br>
              <a:rPr lang="en-US" sz="3900" dirty="0" smtClean="0">
                <a:latin typeface="Impact"/>
                <a:cs typeface="Impact"/>
              </a:rPr>
            </a:br>
            <a:r>
              <a:rPr lang="en-US" sz="3900" dirty="0" smtClean="0">
                <a:latin typeface="Impact"/>
                <a:cs typeface="Impact"/>
              </a:rPr>
              <a:t>3. Everyone evaluates the </a:t>
            </a:r>
            <a:r>
              <a:rPr lang="en-US" sz="3900" dirty="0" smtClean="0">
                <a:solidFill>
                  <a:srgbClr val="FF0000"/>
                </a:solidFill>
                <a:latin typeface="Impact"/>
                <a:cs typeface="Impact"/>
              </a:rPr>
              <a:t>impact</a:t>
            </a:r>
            <a:r>
              <a:rPr lang="en-US" sz="3900" dirty="0" smtClean="0">
                <a:latin typeface="Impact"/>
                <a:cs typeface="Impact"/>
              </a:rPr>
              <a:t> on students</a:t>
            </a:r>
            <a:br>
              <a:rPr lang="en-US" sz="3900" dirty="0" smtClean="0">
                <a:latin typeface="Impact"/>
                <a:cs typeface="Impact"/>
              </a:rPr>
            </a:br>
            <a:r>
              <a:rPr lang="en-US" sz="3900" dirty="0" smtClean="0">
                <a:latin typeface="Impact"/>
                <a:cs typeface="Impact"/>
              </a:rPr>
              <a:t>4. </a:t>
            </a:r>
            <a:r>
              <a:rPr lang="en-US" sz="3900" dirty="0" smtClean="0">
                <a:solidFill>
                  <a:srgbClr val="FF0000"/>
                </a:solidFill>
                <a:latin typeface="Impact"/>
                <a:cs typeface="Impact"/>
              </a:rPr>
              <a:t>Support</a:t>
            </a:r>
            <a:r>
              <a:rPr lang="en-US" sz="3900" dirty="0" smtClean="0">
                <a:latin typeface="Impact"/>
                <a:cs typeface="Impact"/>
              </a:rPr>
              <a:t> / Observing each other</a:t>
            </a:r>
            <a:br>
              <a:rPr lang="en-US" sz="3900" dirty="0" smtClean="0">
                <a:latin typeface="Impact"/>
                <a:cs typeface="Impact"/>
              </a:rPr>
            </a:br>
            <a:r>
              <a:rPr lang="en-US" sz="3900" dirty="0" smtClean="0">
                <a:latin typeface="Impact"/>
                <a:cs typeface="Impact"/>
              </a:rPr>
              <a:t>5. Research, innovation, </a:t>
            </a:r>
            <a:r>
              <a:rPr lang="en-US" sz="3900" dirty="0" smtClean="0">
                <a:solidFill>
                  <a:srgbClr val="FF0000"/>
                </a:solidFill>
                <a:latin typeface="Impact"/>
                <a:cs typeface="Impact"/>
              </a:rPr>
              <a:t>evidence</a:t>
            </a:r>
            <a:r>
              <a:rPr lang="en-US" sz="3900" dirty="0" smtClean="0">
                <a:latin typeface="Impact"/>
                <a:cs typeface="Impact"/>
              </a:rPr>
              <a:t>.</a:t>
            </a:r>
            <a:endParaRPr lang="en-US" sz="3900" dirty="0">
              <a:latin typeface="Impact"/>
              <a:cs typeface="Impact"/>
            </a:endParaRPr>
          </a:p>
        </p:txBody>
      </p:sp>
      <p:pic>
        <p:nvPicPr>
          <p:cNvPr id="2" name="Picture 1"/>
          <p:cNvPicPr>
            <a:picLocks noChangeAspect="1"/>
          </p:cNvPicPr>
          <p:nvPr/>
        </p:nvPicPr>
        <p:blipFill>
          <a:blip r:embed="rId2"/>
          <a:stretch>
            <a:fillRect/>
          </a:stretch>
        </p:blipFill>
        <p:spPr>
          <a:xfrm>
            <a:off x="7113187" y="4357734"/>
            <a:ext cx="1875199" cy="2500265"/>
          </a:xfrm>
          <a:prstGeom prst="rect">
            <a:avLst/>
          </a:prstGeom>
        </p:spPr>
      </p:pic>
    </p:spTree>
    <p:extLst>
      <p:ext uri="{BB962C8B-B14F-4D97-AF65-F5344CB8AC3E}">
        <p14:creationId xmlns:p14="http://schemas.microsoft.com/office/powerpoint/2010/main" val="177134904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latin typeface="Impact"/>
                <a:cs typeface="Impact"/>
              </a:rPr>
              <a:t>Something to </a:t>
            </a:r>
            <a:r>
              <a:rPr lang="en-US" dirty="0" smtClean="0">
                <a:solidFill>
                  <a:srgbClr val="FF0000"/>
                </a:solidFill>
                <a:latin typeface="Impact"/>
                <a:cs typeface="Impact"/>
              </a:rPr>
              <a:t>hear</a:t>
            </a:r>
            <a:r>
              <a:rPr lang="en-US" dirty="0" smtClean="0">
                <a:latin typeface="Impact"/>
                <a:cs typeface="Impact"/>
              </a:rPr>
              <a:t/>
            </a:r>
            <a:br>
              <a:rPr lang="en-US" dirty="0" smtClean="0">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latin typeface="Impact"/>
                <a:cs typeface="Impact"/>
              </a:rPr>
              <a:t>Something </a:t>
            </a:r>
            <a:r>
              <a:rPr lang="en-US" dirty="0" smtClean="0">
                <a:solidFill>
                  <a:srgbClr val="000000"/>
                </a:solidFill>
                <a:latin typeface="Impact"/>
                <a:cs typeface="Impact"/>
              </a:rPr>
              <a:t>to</a:t>
            </a:r>
            <a:r>
              <a:rPr lang="en-US" dirty="0" smtClean="0">
                <a:solidFill>
                  <a:srgbClr val="008000"/>
                </a:solidFill>
                <a:latin typeface="Impact"/>
                <a:cs typeface="Impact"/>
              </a:rPr>
              <a:t> 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2723730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latin typeface="Impact"/>
                <a:cs typeface="Impact"/>
              </a:rPr>
              <a:t>Something to </a:t>
            </a:r>
            <a:r>
              <a:rPr lang="en-US" dirty="0" smtClean="0">
                <a:solidFill>
                  <a:srgbClr val="FF0000"/>
                </a:solidFill>
                <a:latin typeface="Impact"/>
                <a:cs typeface="Impact"/>
              </a:rPr>
              <a:t>hear</a:t>
            </a:r>
            <a:r>
              <a:rPr lang="en-US" dirty="0" smtClean="0">
                <a:latin typeface="Impact"/>
                <a:cs typeface="Impact"/>
              </a:rPr>
              <a:t/>
            </a:r>
            <a:br>
              <a:rPr lang="en-US" dirty="0" smtClean="0">
                <a:latin typeface="Impact"/>
                <a:cs typeface="Impact"/>
              </a:rPr>
            </a:br>
            <a:r>
              <a:rPr lang="en-US" dirty="0" smtClean="0">
                <a:latin typeface="Impact"/>
                <a:cs typeface="Impact"/>
              </a:rPr>
              <a:t/>
            </a:r>
            <a:br>
              <a:rPr lang="en-US" dirty="0" smtClean="0">
                <a:latin typeface="Impact"/>
                <a:cs typeface="Impact"/>
              </a:rPr>
            </a:br>
            <a:endParaRPr lang="en-US" dirty="0">
              <a:latin typeface="Impact"/>
              <a:cs typeface="Impact"/>
            </a:endParaRPr>
          </a:p>
        </p:txBody>
      </p:sp>
      <p:pic>
        <p:nvPicPr>
          <p:cNvPr id="2" name="Picture 1"/>
          <p:cNvPicPr>
            <a:picLocks noChangeAspect="1"/>
          </p:cNvPicPr>
          <p:nvPr/>
        </p:nvPicPr>
        <p:blipFill>
          <a:blip r:embed="rId2"/>
          <a:stretch>
            <a:fillRect/>
          </a:stretch>
        </p:blipFill>
        <p:spPr>
          <a:xfrm>
            <a:off x="0" y="760095"/>
            <a:ext cx="9144000" cy="6097905"/>
          </a:xfrm>
          <a:prstGeom prst="rect">
            <a:avLst/>
          </a:prstGeom>
        </p:spPr>
      </p:pic>
    </p:spTree>
    <p:extLst>
      <p:ext uri="{BB962C8B-B14F-4D97-AF65-F5344CB8AC3E}">
        <p14:creationId xmlns:p14="http://schemas.microsoft.com/office/powerpoint/2010/main" val="3655781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solidFill>
                  <a:srgbClr val="FF0000"/>
                </a:solidFill>
                <a:latin typeface="Impact"/>
                <a:cs typeface="Impact"/>
              </a:rPr>
              <a:t>Introducing</a:t>
            </a:r>
            <a:endParaRPr lang="en-US" dirty="0">
              <a:solidFill>
                <a:srgbClr val="FF0000"/>
              </a:solidFill>
              <a:latin typeface="Impact"/>
              <a:cs typeface="Impact"/>
            </a:endParaRPr>
          </a:p>
        </p:txBody>
      </p:sp>
      <p:sp>
        <p:nvSpPr>
          <p:cNvPr id="4" name="Rectangle 3"/>
          <p:cNvSpPr/>
          <p:nvPr/>
        </p:nvSpPr>
        <p:spPr>
          <a:xfrm>
            <a:off x="2968064" y="1765290"/>
            <a:ext cx="4919097" cy="1154162"/>
          </a:xfrm>
          <a:prstGeom prst="rect">
            <a:avLst/>
          </a:prstGeom>
        </p:spPr>
        <p:txBody>
          <a:bodyPr wrap="none">
            <a:spAutoFit/>
          </a:bodyPr>
          <a:lstStyle/>
          <a:p>
            <a:pPr>
              <a:lnSpc>
                <a:spcPct val="120000"/>
              </a:lnSpc>
            </a:pPr>
            <a:r>
              <a:rPr lang="en-US" sz="4000" dirty="0" smtClean="0">
                <a:latin typeface="Impact"/>
                <a:cs typeface="Impact"/>
              </a:rPr>
              <a:t>David Weston, </a:t>
            </a:r>
          </a:p>
          <a:p>
            <a:pPr>
              <a:lnSpc>
                <a:spcPct val="120000"/>
              </a:lnSpc>
            </a:pPr>
            <a:r>
              <a:rPr lang="en-US" dirty="0" smtClean="0"/>
              <a:t>Chief Executive of The Teacher Development Trust</a:t>
            </a:r>
            <a:endParaRPr lang="en-US" dirty="0"/>
          </a:p>
        </p:txBody>
      </p:sp>
      <p:pic>
        <p:nvPicPr>
          <p:cNvPr id="5" name="Picture 4"/>
          <p:cNvPicPr>
            <a:picLocks noChangeAspect="1"/>
          </p:cNvPicPr>
          <p:nvPr/>
        </p:nvPicPr>
        <p:blipFill>
          <a:blip r:embed="rId2"/>
          <a:stretch>
            <a:fillRect/>
          </a:stretch>
        </p:blipFill>
        <p:spPr>
          <a:xfrm>
            <a:off x="464653" y="4084283"/>
            <a:ext cx="2213339" cy="2213339"/>
          </a:xfrm>
          <a:prstGeom prst="rect">
            <a:avLst/>
          </a:prstGeom>
        </p:spPr>
      </p:pic>
      <p:sp>
        <p:nvSpPr>
          <p:cNvPr id="6" name="Rectangle 5"/>
          <p:cNvSpPr/>
          <p:nvPr/>
        </p:nvSpPr>
        <p:spPr>
          <a:xfrm>
            <a:off x="2968064" y="4566841"/>
            <a:ext cx="5806721" cy="1080296"/>
          </a:xfrm>
          <a:prstGeom prst="rect">
            <a:avLst/>
          </a:prstGeom>
        </p:spPr>
        <p:txBody>
          <a:bodyPr wrap="square">
            <a:spAutoFit/>
          </a:bodyPr>
          <a:lstStyle/>
          <a:p>
            <a:pPr>
              <a:lnSpc>
                <a:spcPct val="120000"/>
              </a:lnSpc>
            </a:pPr>
            <a:r>
              <a:rPr lang="en-US" dirty="0" smtClean="0"/>
              <a:t>A non-profit organisation promoting world-leading approaches to teacher learning and effective teacher development. </a:t>
            </a:r>
            <a:endParaRPr lang="en-US" dirty="0"/>
          </a:p>
        </p:txBody>
      </p:sp>
      <p:pic>
        <p:nvPicPr>
          <p:cNvPr id="7" name="Picture 6" descr="Screen Shot 2014-10-05 at 14.19.1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08" y="1333500"/>
            <a:ext cx="2291684" cy="2244082"/>
          </a:xfrm>
          <a:prstGeom prst="rect">
            <a:avLst/>
          </a:prstGeom>
        </p:spPr>
      </p:pic>
    </p:spTree>
    <p:extLst>
      <p:ext uri="{BB962C8B-B14F-4D97-AF65-F5344CB8AC3E}">
        <p14:creationId xmlns:p14="http://schemas.microsoft.com/office/powerpoint/2010/main" val="40170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3000"/>
                                        <p:tgtEl>
                                          <p:spTgt spid="5"/>
                                        </p:tgtEl>
                                      </p:cBhvr>
                                    </p:animEffect>
                                  </p:childTnLst>
                                </p:cTn>
                              </p:par>
                            </p:childTnLst>
                          </p:cTn>
                        </p:par>
                        <p:par>
                          <p:cTn id="12" fill="hold">
                            <p:stCondLst>
                              <p:cond delay="5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solidFill>
                  <a:schemeClr val="bg1">
                    <a:lumMod val="75000"/>
                  </a:schemeClr>
                </a:solidFill>
                <a:latin typeface="Impact"/>
                <a:cs typeface="Impact"/>
              </a:rPr>
              <a:t>Something to hear</a:t>
            </a:r>
            <a:br>
              <a:rPr lang="en-US" dirty="0" smtClean="0">
                <a:solidFill>
                  <a:schemeClr val="bg1">
                    <a:lumMod val="75000"/>
                  </a:schemeClr>
                </a:solidFill>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latin typeface="Impact"/>
                <a:cs typeface="Impact"/>
              </a:rPr>
              <a:t>Something</a:t>
            </a:r>
            <a:r>
              <a:rPr lang="en-US" dirty="0" smtClean="0">
                <a:solidFill>
                  <a:srgbClr val="000000"/>
                </a:solidFill>
                <a:latin typeface="Impact"/>
                <a:cs typeface="Impact"/>
              </a:rPr>
              <a:t> to </a:t>
            </a:r>
            <a:r>
              <a:rPr lang="en-US" dirty="0" smtClean="0">
                <a:solidFill>
                  <a:srgbClr val="008000"/>
                </a:solidFill>
                <a:latin typeface="Impact"/>
                <a:cs typeface="Impact"/>
              </a:rPr>
              <a:t>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3655781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694067"/>
            <a:ext cx="9144000" cy="57150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solidFill>
                  <a:schemeClr val="bg1"/>
                </a:solidFill>
                <a:latin typeface="Impact"/>
                <a:cs typeface="Impact"/>
              </a:rPr>
              <a:t>.</a:t>
            </a:r>
            <a:br>
              <a:rPr lang="en-US" dirty="0" smtClean="0">
                <a:solidFill>
                  <a:schemeClr val="bg1"/>
                </a:solidFill>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solidFill>
                  <a:schemeClr val="accent3">
                    <a:lumMod val="60000"/>
                    <a:lumOff val="40000"/>
                  </a:schemeClr>
                </a:solidFill>
                <a:latin typeface="Impact"/>
                <a:cs typeface="Impact"/>
              </a:rPr>
              <a:t>.</a:t>
            </a:r>
            <a:endParaRPr lang="en-US" dirty="0">
              <a:solidFill>
                <a:schemeClr val="accent3">
                  <a:lumMod val="60000"/>
                  <a:lumOff val="40000"/>
                </a:schemeClr>
              </a:solidFill>
              <a:latin typeface="Impact"/>
              <a:cs typeface="Impact"/>
            </a:endParaRPr>
          </a:p>
        </p:txBody>
      </p:sp>
    </p:spTree>
    <p:extLst>
      <p:ext uri="{BB962C8B-B14F-4D97-AF65-F5344CB8AC3E}">
        <p14:creationId xmlns:p14="http://schemas.microsoft.com/office/powerpoint/2010/main" val="3224875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Introducing </a:t>
            </a:r>
            <a:r>
              <a:rPr lang="en-US" dirty="0" err="1" smtClean="0">
                <a:solidFill>
                  <a:srgbClr val="FF0000"/>
                </a:solidFill>
                <a:latin typeface="Impact"/>
                <a:cs typeface="Impact"/>
              </a:rPr>
              <a:t>Edu</a:t>
            </a:r>
            <a:r>
              <a:rPr lang="en-US" dirty="0" smtClean="0">
                <a:solidFill>
                  <a:srgbClr val="FF0000"/>
                </a:solidFill>
                <a:latin typeface="Impact"/>
                <a:cs typeface="Impact"/>
              </a:rPr>
              <a:t>-Book</a:t>
            </a:r>
            <a:r>
              <a:rPr lang="en-US" dirty="0" smtClean="0">
                <a:latin typeface="Impact"/>
                <a:cs typeface="Impact"/>
              </a:rPr>
              <a:t> Club</a:t>
            </a:r>
            <a:endParaRPr lang="en-US" dirty="0">
              <a:latin typeface="Impact"/>
              <a:cs typeface="Impact"/>
            </a:endParaRPr>
          </a:p>
        </p:txBody>
      </p:sp>
      <p:pic>
        <p:nvPicPr>
          <p:cNvPr id="4" name="Picture 3"/>
          <p:cNvPicPr>
            <a:picLocks noChangeAspect="1"/>
          </p:cNvPicPr>
          <p:nvPr/>
        </p:nvPicPr>
        <p:blipFill>
          <a:blip r:embed="rId2"/>
          <a:stretch>
            <a:fillRect/>
          </a:stretch>
        </p:blipFill>
        <p:spPr>
          <a:xfrm>
            <a:off x="0" y="1600200"/>
            <a:ext cx="9144000" cy="3633849"/>
          </a:xfrm>
          <a:prstGeom prst="rect">
            <a:avLst/>
          </a:prstGeom>
        </p:spPr>
      </p:pic>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a:alphaModFix amt="50000"/>
          </a:blip>
          <a:srcRect b="5955"/>
          <a:stretch/>
        </p:blipFill>
        <p:spPr>
          <a:xfrm>
            <a:off x="0" y="1146897"/>
            <a:ext cx="9144000" cy="5706000"/>
          </a:xfrm>
          <a:prstGeom prst="rect">
            <a:avLst/>
          </a:prstGeom>
        </p:spPr>
      </p:pic>
      <p:sp>
        <p:nvSpPr>
          <p:cNvPr id="2" name="Title 1"/>
          <p:cNvSpPr>
            <a:spLocks noGrp="1"/>
          </p:cNvSpPr>
          <p:nvPr>
            <p:ph type="ctrTitle"/>
          </p:nvPr>
        </p:nvSpPr>
        <p:spPr>
          <a:xfrm>
            <a:off x="237015" y="393764"/>
            <a:ext cx="7772400" cy="753133"/>
          </a:xfrm>
        </p:spPr>
        <p:txBody>
          <a:bodyPr>
            <a:noAutofit/>
          </a:bodyPr>
          <a:lstStyle/>
          <a:p>
            <a:pPr algn="l"/>
            <a:r>
              <a:rPr lang="en-US" sz="10000" dirty="0" smtClean="0">
                <a:latin typeface="Impact"/>
                <a:cs typeface="Impact"/>
              </a:rPr>
              <a:t>What?  </a:t>
            </a:r>
            <a:endParaRPr lang="en-US" sz="10000" dirty="0">
              <a:latin typeface="Impact"/>
              <a:cs typeface="Impact"/>
            </a:endParaRPr>
          </a:p>
        </p:txBody>
      </p:sp>
      <p:sp>
        <p:nvSpPr>
          <p:cNvPr id="4" name="Rectangle 3"/>
          <p:cNvSpPr/>
          <p:nvPr/>
        </p:nvSpPr>
        <p:spPr>
          <a:xfrm>
            <a:off x="456910" y="2792313"/>
            <a:ext cx="8146930" cy="966418"/>
          </a:xfrm>
          <a:prstGeom prst="rect">
            <a:avLst/>
          </a:prstGeom>
        </p:spPr>
        <p:txBody>
          <a:bodyPr wrap="square">
            <a:spAutoFit/>
          </a:bodyPr>
          <a:lstStyle/>
          <a:p>
            <a:pPr algn="ctr">
              <a:lnSpc>
                <a:spcPct val="120000"/>
              </a:lnSpc>
            </a:pPr>
            <a:r>
              <a:rPr lang="en-US" sz="2400" b="1" dirty="0" smtClean="0"/>
              <a:t>As part of our </a:t>
            </a:r>
            <a:r>
              <a:rPr lang="en-US" sz="2400" b="1" dirty="0" smtClean="0">
                <a:solidFill>
                  <a:srgbClr val="FF0000"/>
                </a:solidFill>
              </a:rPr>
              <a:t>Action Research CPD</a:t>
            </a:r>
            <a:r>
              <a:rPr lang="en-US" sz="2400" b="1" dirty="0" smtClean="0"/>
              <a:t>, </a:t>
            </a:r>
          </a:p>
          <a:p>
            <a:pPr algn="ctr">
              <a:lnSpc>
                <a:spcPct val="120000"/>
              </a:lnSpc>
            </a:pPr>
            <a:r>
              <a:rPr lang="en-US" sz="2400" b="1" dirty="0" smtClean="0"/>
              <a:t>we want to </a:t>
            </a:r>
            <a:r>
              <a:rPr lang="en-US" sz="2400" b="1" dirty="0" smtClean="0">
                <a:solidFill>
                  <a:srgbClr val="FF0000"/>
                </a:solidFill>
              </a:rPr>
              <a:t>disseminate</a:t>
            </a:r>
            <a:r>
              <a:rPr lang="en-US" sz="2400" b="1" dirty="0" smtClean="0"/>
              <a:t> 15 educational books.</a:t>
            </a:r>
            <a:endParaRPr lang="en-US" sz="2400" b="1" dirty="0"/>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childTnLst>
                                </p:cTn>
                              </p:par>
                              <p:par>
                                <p:cTn id="12" presetID="10" presetClass="exit" presetSubtype="0" fill="hold" nodeType="withEffect">
                                  <p:stCondLst>
                                    <p:cond delay="0"/>
                                  </p:stCondLst>
                                  <p:childTnLst>
                                    <p:animEffect transition="out" filter="fade">
                                      <p:cBhvr>
                                        <p:cTn id="13" dur="5000"/>
                                        <p:tgtEl>
                                          <p:spTgt spid="6"/>
                                        </p:tgtEl>
                                      </p:cBhvr>
                                    </p:animEffect>
                                    <p:set>
                                      <p:cBhvr>
                                        <p:cTn id="14" dur="1" fill="hold">
                                          <p:stCondLst>
                                            <p:cond delay="4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err="1" smtClean="0">
                <a:latin typeface="Impact"/>
                <a:cs typeface="Impact"/>
              </a:rPr>
              <a:t>Edu</a:t>
            </a:r>
            <a:r>
              <a:rPr lang="en-US" dirty="0" smtClean="0">
                <a:latin typeface="Impact"/>
                <a:cs typeface="Impact"/>
              </a:rPr>
              <a:t>-Book club</a:t>
            </a:r>
            <a:endParaRPr lang="en-US" dirty="0">
              <a:latin typeface="Impact"/>
              <a:cs typeface="Impact"/>
            </a:endParaRPr>
          </a:p>
        </p:txBody>
      </p:sp>
      <p:pic>
        <p:nvPicPr>
          <p:cNvPr id="3" name="Picture 2" descr="Screen Shot 2014-10-05 at 14.02.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65" y="973917"/>
            <a:ext cx="7874033" cy="5336351"/>
          </a:xfrm>
          <a:prstGeom prst="rect">
            <a:avLst/>
          </a:prstGeom>
        </p:spPr>
      </p:pic>
    </p:spTree>
    <p:extLst>
      <p:ext uri="{BB962C8B-B14F-4D97-AF65-F5344CB8AC3E}">
        <p14:creationId xmlns:p14="http://schemas.microsoft.com/office/powerpoint/2010/main" val="324627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4469872" y="0"/>
            <a:ext cx="4551998" cy="6858000"/>
          </a:xfrm>
          <a:prstGeom prst="rect">
            <a:avLst/>
          </a:prstGeom>
        </p:spPr>
      </p:pic>
      <p:sp>
        <p:nvSpPr>
          <p:cNvPr id="2" name="Title 1"/>
          <p:cNvSpPr>
            <a:spLocks noGrp="1"/>
          </p:cNvSpPr>
          <p:nvPr>
            <p:ph type="ctrTitle"/>
          </p:nvPr>
        </p:nvSpPr>
        <p:spPr>
          <a:xfrm>
            <a:off x="2586574" y="1892723"/>
            <a:ext cx="3014386" cy="753133"/>
          </a:xfrm>
        </p:spPr>
        <p:txBody>
          <a:bodyPr>
            <a:normAutofit fontScale="90000"/>
          </a:bodyPr>
          <a:lstStyle/>
          <a:p>
            <a:pPr algn="r"/>
            <a:r>
              <a:rPr lang="en-US" sz="11100" dirty="0" smtClean="0">
                <a:latin typeface="Impact"/>
                <a:cs typeface="Impact"/>
              </a:rPr>
              <a:t>Why</a:t>
            </a:r>
            <a:r>
              <a:rPr lang="en-US" dirty="0" smtClean="0">
                <a:latin typeface="Impact"/>
                <a:cs typeface="Impact"/>
              </a:rPr>
              <a:t>  </a:t>
            </a:r>
            <a:endParaRPr lang="en-US" dirty="0">
              <a:latin typeface="Impact"/>
              <a:cs typeface="Impact"/>
            </a:endParaRPr>
          </a:p>
        </p:txBody>
      </p:sp>
      <p:sp>
        <p:nvSpPr>
          <p:cNvPr id="4" name="Rectangle 3"/>
          <p:cNvSpPr/>
          <p:nvPr/>
        </p:nvSpPr>
        <p:spPr>
          <a:xfrm>
            <a:off x="545088" y="154089"/>
            <a:ext cx="8146930" cy="523220"/>
          </a:xfrm>
          <a:prstGeom prst="rect">
            <a:avLst/>
          </a:prstGeom>
        </p:spPr>
        <p:txBody>
          <a:bodyPr wrap="square">
            <a:spAutoFit/>
          </a:bodyPr>
          <a:lstStyle/>
          <a:p>
            <a:pPr>
              <a:lnSpc>
                <a:spcPct val="120000"/>
              </a:lnSpc>
            </a:pPr>
            <a:r>
              <a:rPr lang="en-US" sz="2400" b="1" dirty="0" smtClean="0"/>
              <a:t>We think it will make a </a:t>
            </a:r>
            <a:r>
              <a:rPr lang="en-US" sz="2400" b="1" dirty="0" smtClean="0">
                <a:solidFill>
                  <a:srgbClr val="FF0000"/>
                </a:solidFill>
              </a:rPr>
              <a:t>difference to teacher practice </a:t>
            </a:r>
            <a:r>
              <a:rPr lang="en-US" sz="2400" b="1" dirty="0" smtClean="0"/>
              <a:t>at QK.</a:t>
            </a:r>
            <a:endParaRPr lang="en-US" sz="2400" b="1" dirty="0"/>
          </a:p>
        </p:txBody>
      </p:sp>
    </p:spTree>
    <p:extLst>
      <p:ext uri="{BB962C8B-B14F-4D97-AF65-F5344CB8AC3E}">
        <p14:creationId xmlns:p14="http://schemas.microsoft.com/office/powerpoint/2010/main" val="1221455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3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xit" presetSubtype="0" fill="hold" nodeType="with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2"/>
                                        </p:tgtEl>
                                      </p:cBhvr>
                                    </p:animEffect>
                                    <p:set>
                                      <p:cBhvr>
                                        <p:cTn id="1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latin typeface="Impact"/>
                <a:cs typeface="Impact"/>
              </a:rPr>
              <a:t>Something </a:t>
            </a:r>
            <a:r>
              <a:rPr lang="en-US" dirty="0" smtClean="0">
                <a:solidFill>
                  <a:srgbClr val="FF0000"/>
                </a:solidFill>
                <a:latin typeface="Impact"/>
                <a:cs typeface="Impact"/>
              </a:rPr>
              <a:t>CPD</a:t>
            </a:r>
            <a:endParaRPr lang="en-US" dirty="0">
              <a:solidFill>
                <a:srgbClr val="FF0000"/>
              </a:solidFill>
              <a:latin typeface="Impact"/>
              <a:cs typeface="Impact"/>
            </a:endParaRPr>
          </a:p>
        </p:txBody>
      </p:sp>
    </p:spTree>
    <p:extLst>
      <p:ext uri="{BB962C8B-B14F-4D97-AF65-F5344CB8AC3E}">
        <p14:creationId xmlns:p14="http://schemas.microsoft.com/office/powerpoint/2010/main" val="70328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328968" y="2919369"/>
            <a:ext cx="8815032" cy="3938631"/>
          </a:xfrm>
          <a:prstGeom prst="rect">
            <a:avLst/>
          </a:prstGeom>
        </p:spPr>
      </p:pic>
      <p:sp>
        <p:nvSpPr>
          <p:cNvPr id="2" name="Title 1"/>
          <p:cNvSpPr>
            <a:spLocks noGrp="1"/>
          </p:cNvSpPr>
          <p:nvPr>
            <p:ph type="ctrTitle"/>
          </p:nvPr>
        </p:nvSpPr>
        <p:spPr>
          <a:xfrm>
            <a:off x="136340" y="3409395"/>
            <a:ext cx="7772400" cy="753133"/>
          </a:xfrm>
        </p:spPr>
        <p:txBody>
          <a:bodyPr>
            <a:noAutofit/>
          </a:bodyPr>
          <a:lstStyle/>
          <a:p>
            <a:pPr algn="l"/>
            <a:r>
              <a:rPr lang="en-US" sz="10000" dirty="0" smtClean="0">
                <a:latin typeface="Impact"/>
                <a:cs typeface="Impact"/>
              </a:rPr>
              <a:t>Why?  </a:t>
            </a:r>
            <a:endParaRPr lang="en-US" sz="10000" dirty="0">
              <a:latin typeface="Impact"/>
              <a:cs typeface="Impact"/>
            </a:endParaRPr>
          </a:p>
        </p:txBody>
      </p:sp>
      <p:sp>
        <p:nvSpPr>
          <p:cNvPr id="5" name="Rectangle 4"/>
          <p:cNvSpPr/>
          <p:nvPr/>
        </p:nvSpPr>
        <p:spPr>
          <a:xfrm>
            <a:off x="224582" y="686136"/>
            <a:ext cx="8737373" cy="1169551"/>
          </a:xfrm>
          <a:prstGeom prst="rect">
            <a:avLst/>
          </a:prstGeom>
        </p:spPr>
        <p:txBody>
          <a:bodyPr wrap="square">
            <a:spAutoFit/>
          </a:bodyPr>
          <a:lstStyle/>
          <a:p>
            <a:pPr algn="ctr">
              <a:lnSpc>
                <a:spcPct val="150000"/>
              </a:lnSpc>
            </a:pPr>
            <a:r>
              <a:rPr lang="en-US" sz="2400" b="1" dirty="0" smtClean="0"/>
              <a:t>To discuss the content and </a:t>
            </a:r>
          </a:p>
          <a:p>
            <a:pPr algn="ctr">
              <a:lnSpc>
                <a:spcPct val="150000"/>
              </a:lnSpc>
            </a:pPr>
            <a:r>
              <a:rPr lang="en-US" sz="2400" b="1" dirty="0" smtClean="0"/>
              <a:t>how it has </a:t>
            </a:r>
            <a:r>
              <a:rPr lang="en-US" sz="2400" b="1" dirty="0" smtClean="0">
                <a:solidFill>
                  <a:srgbClr val="FF0000"/>
                </a:solidFill>
              </a:rPr>
              <a:t>made an impact </a:t>
            </a:r>
            <a:r>
              <a:rPr lang="en-US" sz="2400" b="1" dirty="0" smtClean="0"/>
              <a:t>on classroom practice.</a:t>
            </a:r>
            <a:endParaRPr lang="en-US" sz="2400" b="1" dirty="0"/>
          </a:p>
        </p:txBody>
      </p:sp>
    </p:spTree>
    <p:extLst>
      <p:ext uri="{BB962C8B-B14F-4D97-AF65-F5344CB8AC3E}">
        <p14:creationId xmlns:p14="http://schemas.microsoft.com/office/powerpoint/2010/main" val="1734775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69" y="670928"/>
            <a:ext cx="9144000" cy="6096000"/>
          </a:xfrm>
          <a:prstGeom prst="rect">
            <a:avLst/>
          </a:prstGeom>
        </p:spPr>
      </p:pic>
      <p:sp>
        <p:nvSpPr>
          <p:cNvPr id="2" name="Title 1"/>
          <p:cNvSpPr>
            <a:spLocks noGrp="1"/>
          </p:cNvSpPr>
          <p:nvPr>
            <p:ph type="ctrTitle"/>
          </p:nvPr>
        </p:nvSpPr>
        <p:spPr>
          <a:xfrm>
            <a:off x="608738" y="5889161"/>
            <a:ext cx="7772400" cy="753133"/>
          </a:xfrm>
        </p:spPr>
        <p:txBody>
          <a:bodyPr>
            <a:noAutofit/>
          </a:bodyPr>
          <a:lstStyle/>
          <a:p>
            <a:r>
              <a:rPr lang="en-US" sz="10000" dirty="0" smtClean="0">
                <a:latin typeface="Impact"/>
                <a:cs typeface="Impact"/>
              </a:rPr>
              <a:t>How?  </a:t>
            </a:r>
            <a:endParaRPr lang="en-US" sz="10000" dirty="0">
              <a:latin typeface="Impact"/>
              <a:cs typeface="Impact"/>
            </a:endParaRPr>
          </a:p>
        </p:txBody>
      </p:sp>
      <p:sp>
        <p:nvSpPr>
          <p:cNvPr id="5" name="Rectangle 4"/>
          <p:cNvSpPr/>
          <p:nvPr/>
        </p:nvSpPr>
        <p:spPr>
          <a:xfrm>
            <a:off x="489767" y="309455"/>
            <a:ext cx="7891371" cy="978729"/>
          </a:xfrm>
          <a:prstGeom prst="rect">
            <a:avLst/>
          </a:prstGeom>
        </p:spPr>
        <p:txBody>
          <a:bodyPr wrap="square">
            <a:spAutoFit/>
          </a:bodyPr>
          <a:lstStyle/>
          <a:p>
            <a:pPr>
              <a:lnSpc>
                <a:spcPct val="120000"/>
              </a:lnSpc>
            </a:pPr>
            <a:r>
              <a:rPr lang="en-US" sz="2400" b="1" dirty="0" smtClean="0"/>
              <a:t>1. The idea is </a:t>
            </a:r>
            <a:r>
              <a:rPr lang="en-US" sz="2400" b="1" dirty="0" smtClean="0">
                <a:solidFill>
                  <a:srgbClr val="FF0000"/>
                </a:solidFill>
              </a:rPr>
              <a:t>simple</a:t>
            </a:r>
            <a:r>
              <a:rPr lang="en-US" sz="2400" b="1" dirty="0" smtClean="0"/>
              <a:t> … </a:t>
            </a:r>
          </a:p>
          <a:p>
            <a:pPr>
              <a:lnSpc>
                <a:spcPct val="120000"/>
              </a:lnSpc>
            </a:pPr>
            <a:r>
              <a:rPr lang="en-US" sz="2400" b="1" dirty="0" smtClean="0">
                <a:solidFill>
                  <a:srgbClr val="FF0000"/>
                </a:solidFill>
              </a:rPr>
              <a:t>2. Every</a:t>
            </a:r>
            <a:r>
              <a:rPr lang="en-US" sz="2400" b="1" dirty="0" smtClean="0"/>
              <a:t> teacher will select a book to read.</a:t>
            </a:r>
            <a:endParaRPr lang="en-US" sz="2400" b="1" dirty="0"/>
          </a:p>
        </p:txBody>
      </p:sp>
    </p:spTree>
    <p:extLst>
      <p:ext uri="{BB962C8B-B14F-4D97-AF65-F5344CB8AC3E}">
        <p14:creationId xmlns:p14="http://schemas.microsoft.com/office/powerpoint/2010/main" val="2464093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Make </a:t>
            </a:r>
            <a:r>
              <a:rPr lang="en-US" dirty="0" smtClean="0">
                <a:solidFill>
                  <a:srgbClr val="FF0000"/>
                </a:solidFill>
                <a:latin typeface="Impact"/>
                <a:cs typeface="Impact"/>
              </a:rPr>
              <a:t>1</a:t>
            </a:r>
            <a:r>
              <a:rPr lang="en-US" baseline="30000" dirty="0" smtClean="0">
                <a:solidFill>
                  <a:srgbClr val="FF0000"/>
                </a:solidFill>
                <a:latin typeface="Impact"/>
                <a:cs typeface="Impact"/>
              </a:rPr>
              <a:t>st</a:t>
            </a:r>
            <a:r>
              <a:rPr lang="en-US" dirty="0" smtClean="0">
                <a:latin typeface="Impact"/>
                <a:cs typeface="Impact"/>
              </a:rPr>
              <a:t> and </a:t>
            </a:r>
            <a:r>
              <a:rPr lang="en-US" dirty="0" smtClean="0">
                <a:solidFill>
                  <a:srgbClr val="FF0000"/>
                </a:solidFill>
                <a:latin typeface="Impact"/>
                <a:cs typeface="Impact"/>
              </a:rPr>
              <a:t>2</a:t>
            </a:r>
            <a:r>
              <a:rPr lang="en-US" baseline="30000" dirty="0" smtClean="0">
                <a:solidFill>
                  <a:srgbClr val="FF0000"/>
                </a:solidFill>
                <a:latin typeface="Impact"/>
                <a:cs typeface="Impact"/>
              </a:rPr>
              <a:t>nd</a:t>
            </a:r>
            <a:r>
              <a:rPr lang="en-US" dirty="0" smtClean="0">
                <a:latin typeface="Impact"/>
                <a:cs typeface="Impact"/>
              </a:rPr>
              <a:t> choice …</a:t>
            </a:r>
            <a:endParaRPr lang="en-US" dirty="0">
              <a:latin typeface="Impact"/>
              <a:cs typeface="Impact"/>
            </a:endParaRPr>
          </a:p>
        </p:txBody>
      </p:sp>
      <p:pic>
        <p:nvPicPr>
          <p:cNvPr id="3" name="Picture 2" descr="Screen Shot 2014-10-05 at 14.02.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2465" y="973917"/>
            <a:ext cx="7874033" cy="5336351"/>
          </a:xfrm>
          <a:prstGeom prst="rect">
            <a:avLst/>
          </a:prstGeom>
        </p:spPr>
      </p:pic>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0-#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err="1" smtClean="0">
                <a:latin typeface="Impact"/>
                <a:cs typeface="Impact"/>
              </a:rPr>
              <a:t>Edu</a:t>
            </a:r>
            <a:r>
              <a:rPr lang="en-US" dirty="0" smtClean="0">
                <a:latin typeface="Impact"/>
                <a:cs typeface="Impact"/>
              </a:rPr>
              <a:t>-Book club </a:t>
            </a:r>
            <a:r>
              <a:rPr lang="en-US" dirty="0" smtClean="0">
                <a:solidFill>
                  <a:srgbClr val="FF0000"/>
                </a:solidFill>
                <a:latin typeface="Impact"/>
                <a:cs typeface="Impact"/>
              </a:rPr>
              <a:t>preview:</a:t>
            </a:r>
            <a:endParaRPr lang="en-US" dirty="0">
              <a:solidFill>
                <a:srgbClr val="FF0000"/>
              </a:solidFill>
              <a:latin typeface="Impact"/>
              <a:cs typeface="Impact"/>
            </a:endParaRPr>
          </a:p>
        </p:txBody>
      </p:sp>
      <p:pic>
        <p:nvPicPr>
          <p:cNvPr id="3" name="Picture 2" descr="Screen Shot 2014-10-05 at 14.02.3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624" y="973917"/>
            <a:ext cx="8087685" cy="5593033"/>
          </a:xfrm>
          <a:prstGeom prst="rect">
            <a:avLst/>
          </a:prstGeom>
        </p:spPr>
      </p:pic>
    </p:spTree>
    <p:extLst>
      <p:ext uri="{BB962C8B-B14F-4D97-AF65-F5344CB8AC3E}">
        <p14:creationId xmlns:p14="http://schemas.microsoft.com/office/powerpoint/2010/main" val="138423401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5297531" cy="6858000"/>
          </a:xfrm>
          <a:prstGeom prst="rect">
            <a:avLst/>
          </a:prstGeom>
        </p:spPr>
      </p:pic>
      <p:sp>
        <p:nvSpPr>
          <p:cNvPr id="2" name="Title 1"/>
          <p:cNvSpPr>
            <a:spLocks noGrp="1"/>
          </p:cNvSpPr>
          <p:nvPr>
            <p:ph type="ctrTitle"/>
          </p:nvPr>
        </p:nvSpPr>
        <p:spPr>
          <a:xfrm>
            <a:off x="1011438" y="5571670"/>
            <a:ext cx="7772400" cy="753133"/>
          </a:xfrm>
        </p:spPr>
        <p:txBody>
          <a:bodyPr>
            <a:noAutofit/>
          </a:bodyPr>
          <a:lstStyle/>
          <a:p>
            <a:pPr algn="r"/>
            <a:r>
              <a:rPr lang="en-US" sz="10000" dirty="0" smtClean="0">
                <a:latin typeface="Impact"/>
                <a:cs typeface="Impact"/>
              </a:rPr>
              <a:t>How?  </a:t>
            </a:r>
            <a:endParaRPr lang="en-US" sz="10000" dirty="0">
              <a:latin typeface="Impact"/>
              <a:cs typeface="Impact"/>
            </a:endParaRPr>
          </a:p>
        </p:txBody>
      </p:sp>
      <p:sp>
        <p:nvSpPr>
          <p:cNvPr id="5" name="Rectangle 4"/>
          <p:cNvSpPr/>
          <p:nvPr/>
        </p:nvSpPr>
        <p:spPr>
          <a:xfrm>
            <a:off x="5297530" y="618110"/>
            <a:ext cx="3724497" cy="3939539"/>
          </a:xfrm>
          <a:prstGeom prst="rect">
            <a:avLst/>
          </a:prstGeom>
        </p:spPr>
        <p:txBody>
          <a:bodyPr wrap="square">
            <a:spAutoFit/>
          </a:bodyPr>
          <a:lstStyle/>
          <a:p>
            <a:pPr marL="457200" indent="-457200">
              <a:lnSpc>
                <a:spcPct val="150000"/>
              </a:lnSpc>
              <a:buAutoNum type="arabicPeriod"/>
            </a:pPr>
            <a:r>
              <a:rPr lang="en-US" sz="2400" b="1" dirty="0" smtClean="0"/>
              <a:t>QK </a:t>
            </a:r>
            <a:r>
              <a:rPr lang="en-US" sz="2400" b="1" dirty="0" smtClean="0">
                <a:solidFill>
                  <a:srgbClr val="FF0000"/>
                </a:solidFill>
              </a:rPr>
              <a:t>purchases</a:t>
            </a:r>
            <a:r>
              <a:rPr lang="en-US" sz="2400" b="1" dirty="0" smtClean="0"/>
              <a:t> a copy for every member of staff. </a:t>
            </a:r>
          </a:p>
          <a:p>
            <a:pPr>
              <a:lnSpc>
                <a:spcPct val="150000"/>
              </a:lnSpc>
            </a:pPr>
            <a:endParaRPr lang="en-US" sz="2400" b="1" dirty="0" smtClean="0"/>
          </a:p>
          <a:p>
            <a:pPr marL="457200" indent="-457200">
              <a:lnSpc>
                <a:spcPct val="150000"/>
              </a:lnSpc>
              <a:buAutoNum type="arabicPeriod"/>
            </a:pPr>
            <a:r>
              <a:rPr lang="en-US" sz="2400" b="1" dirty="0" smtClean="0"/>
              <a:t>During INSET and in some Wednesday CPD sessions, we’ll meet and </a:t>
            </a:r>
            <a:r>
              <a:rPr lang="en-US" sz="2400" b="1" dirty="0" smtClean="0">
                <a:solidFill>
                  <a:srgbClr val="FF0000"/>
                </a:solidFill>
              </a:rPr>
              <a:t>give time to discuss</a:t>
            </a:r>
            <a:r>
              <a:rPr lang="en-US" sz="2400" b="1" dirty="0" smtClean="0"/>
              <a:t>.</a:t>
            </a:r>
            <a:endParaRPr lang="en-US" sz="2400" b="1" dirty="0"/>
          </a:p>
        </p:txBody>
      </p:sp>
    </p:spTree>
    <p:extLst>
      <p:ext uri="{BB962C8B-B14F-4D97-AF65-F5344CB8AC3E}">
        <p14:creationId xmlns:p14="http://schemas.microsoft.com/office/powerpoint/2010/main" val="1352643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1109133"/>
            <a:ext cx="4211105" cy="5748867"/>
          </a:xfrm>
          <a:prstGeom prst="rect">
            <a:avLst/>
          </a:prstGeom>
        </p:spPr>
      </p:pic>
      <p:sp>
        <p:nvSpPr>
          <p:cNvPr id="6"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Read the </a:t>
            </a:r>
            <a:r>
              <a:rPr lang="en-US" dirty="0" smtClean="0">
                <a:solidFill>
                  <a:srgbClr val="FF0000"/>
                </a:solidFill>
                <a:latin typeface="Impact"/>
                <a:cs typeface="Impact"/>
              </a:rPr>
              <a:t>previews:</a:t>
            </a:r>
            <a:endParaRPr lang="en-US" dirty="0">
              <a:solidFill>
                <a:srgbClr val="FF0000"/>
              </a:solidFill>
              <a:latin typeface="Impact"/>
              <a:cs typeface="Impact"/>
            </a:endParaRPr>
          </a:p>
        </p:txBody>
      </p:sp>
      <p:sp>
        <p:nvSpPr>
          <p:cNvPr id="7" name="Rectangle 6"/>
          <p:cNvSpPr/>
          <p:nvPr/>
        </p:nvSpPr>
        <p:spPr>
          <a:xfrm>
            <a:off x="4402665" y="1367789"/>
            <a:ext cx="4453467" cy="4401204"/>
          </a:xfrm>
          <a:prstGeom prst="rect">
            <a:avLst/>
          </a:prstGeom>
        </p:spPr>
        <p:txBody>
          <a:bodyPr wrap="square">
            <a:spAutoFit/>
          </a:bodyPr>
          <a:lstStyle/>
          <a:p>
            <a:pPr marL="457200" indent="-457200">
              <a:lnSpc>
                <a:spcPct val="150000"/>
              </a:lnSpc>
              <a:buAutoNum type="arabicPeriod"/>
            </a:pPr>
            <a:r>
              <a:rPr lang="en-US" sz="2400" b="1" dirty="0" smtClean="0"/>
              <a:t>Visit </a:t>
            </a:r>
            <a:r>
              <a:rPr lang="en-US" sz="2000" b="1" dirty="0" smtClean="0">
                <a:hlinkClick r:id="rId3"/>
              </a:rPr>
              <a:t>http://bit.ly/QKBookClubForm</a:t>
            </a:r>
            <a:r>
              <a:rPr lang="en-US" sz="2000" b="1" dirty="0" smtClean="0"/>
              <a:t> </a:t>
            </a:r>
          </a:p>
          <a:p>
            <a:pPr marL="457200" indent="-457200">
              <a:lnSpc>
                <a:spcPct val="150000"/>
              </a:lnSpc>
              <a:buAutoNum type="arabicPeriod"/>
            </a:pPr>
            <a:endParaRPr lang="en-US" sz="2400" b="1" dirty="0" smtClean="0"/>
          </a:p>
          <a:p>
            <a:pPr marL="457200" indent="-457200">
              <a:lnSpc>
                <a:spcPct val="150000"/>
              </a:lnSpc>
              <a:buAutoNum type="arabicPeriod"/>
            </a:pPr>
            <a:r>
              <a:rPr lang="en-US" sz="2400" b="1" dirty="0" smtClean="0"/>
              <a:t>Choose your </a:t>
            </a:r>
            <a:r>
              <a:rPr lang="en-US" sz="2400" b="1" dirty="0" smtClean="0">
                <a:solidFill>
                  <a:srgbClr val="FF0000"/>
                </a:solidFill>
              </a:rPr>
              <a:t>1</a:t>
            </a:r>
            <a:r>
              <a:rPr lang="en-US" sz="2400" b="1" baseline="30000" dirty="0" smtClean="0">
                <a:solidFill>
                  <a:srgbClr val="FF0000"/>
                </a:solidFill>
              </a:rPr>
              <a:t>st</a:t>
            </a:r>
            <a:r>
              <a:rPr lang="en-US" sz="2400" b="1" dirty="0" smtClean="0">
                <a:solidFill>
                  <a:srgbClr val="FF0000"/>
                </a:solidFill>
              </a:rPr>
              <a:t> choice </a:t>
            </a:r>
            <a:r>
              <a:rPr lang="en-US" sz="2400" b="1" dirty="0" smtClean="0"/>
              <a:t>book.</a:t>
            </a:r>
          </a:p>
          <a:p>
            <a:pPr marL="457200" indent="-457200">
              <a:lnSpc>
                <a:spcPct val="150000"/>
              </a:lnSpc>
              <a:buAutoNum type="arabicPeriod"/>
            </a:pPr>
            <a:r>
              <a:rPr lang="en-US" sz="2400" b="1" dirty="0" smtClean="0"/>
              <a:t>Choose your 2</a:t>
            </a:r>
            <a:r>
              <a:rPr lang="en-US" sz="2400" b="1" baseline="30000" dirty="0" smtClean="0"/>
              <a:t>nd</a:t>
            </a:r>
            <a:r>
              <a:rPr lang="en-US" sz="2400" b="1" dirty="0" smtClean="0"/>
              <a:t> choice book.</a:t>
            </a:r>
          </a:p>
          <a:p>
            <a:pPr>
              <a:lnSpc>
                <a:spcPct val="150000"/>
              </a:lnSpc>
            </a:pPr>
            <a:endParaRPr lang="en-US" sz="2400" b="1" dirty="0" smtClean="0"/>
          </a:p>
          <a:p>
            <a:pPr marL="457200" indent="-457200">
              <a:lnSpc>
                <a:spcPct val="150000"/>
              </a:lnSpc>
              <a:buAutoNum type="arabicPeriod"/>
            </a:pPr>
            <a:r>
              <a:rPr lang="en-US" sz="2400" b="1" dirty="0" smtClean="0"/>
              <a:t>Indicate if you’d like to be a ‘</a:t>
            </a:r>
            <a:r>
              <a:rPr lang="en-US" sz="2400" b="1" dirty="0" smtClean="0">
                <a:solidFill>
                  <a:srgbClr val="FF0000"/>
                </a:solidFill>
              </a:rPr>
              <a:t>facilitator</a:t>
            </a:r>
            <a:r>
              <a:rPr lang="en-US" sz="2400" b="1" dirty="0" smtClean="0"/>
              <a:t>.’</a:t>
            </a:r>
            <a:endParaRPr lang="en-US" sz="2400" b="1" dirty="0"/>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9673" y="422120"/>
            <a:ext cx="7772400" cy="753133"/>
          </a:xfrm>
        </p:spPr>
        <p:txBody>
          <a:bodyPr>
            <a:noAutofit/>
          </a:bodyPr>
          <a:lstStyle/>
          <a:p>
            <a:pPr algn="l"/>
            <a:r>
              <a:rPr lang="en-US" sz="10000" dirty="0" smtClean="0">
                <a:latin typeface="Impact"/>
                <a:cs typeface="Impact"/>
              </a:rPr>
              <a:t>How?  </a:t>
            </a:r>
            <a:endParaRPr lang="en-US" sz="10000" dirty="0">
              <a:latin typeface="Impact"/>
              <a:cs typeface="Impact"/>
            </a:endParaRPr>
          </a:p>
        </p:txBody>
      </p:sp>
      <p:sp>
        <p:nvSpPr>
          <p:cNvPr id="5" name="Rectangle 4"/>
          <p:cNvSpPr/>
          <p:nvPr/>
        </p:nvSpPr>
        <p:spPr>
          <a:xfrm>
            <a:off x="329673" y="2316054"/>
            <a:ext cx="8737373" cy="1723549"/>
          </a:xfrm>
          <a:prstGeom prst="rect">
            <a:avLst/>
          </a:prstGeom>
        </p:spPr>
        <p:txBody>
          <a:bodyPr wrap="square">
            <a:spAutoFit/>
          </a:bodyPr>
          <a:lstStyle/>
          <a:p>
            <a:pPr>
              <a:lnSpc>
                <a:spcPct val="150000"/>
              </a:lnSpc>
            </a:pPr>
            <a:r>
              <a:rPr lang="en-US" sz="2400" b="1" dirty="0" smtClean="0"/>
              <a:t>During the year, we will aim to have </a:t>
            </a:r>
          </a:p>
          <a:p>
            <a:pPr>
              <a:lnSpc>
                <a:spcPct val="150000"/>
              </a:lnSpc>
            </a:pPr>
            <a:r>
              <a:rPr lang="en-US" sz="2400" b="1" dirty="0" smtClean="0">
                <a:solidFill>
                  <a:srgbClr val="FF0000"/>
                </a:solidFill>
              </a:rPr>
              <a:t>‘transfer windows’ </a:t>
            </a:r>
          </a:p>
          <a:p>
            <a:pPr>
              <a:lnSpc>
                <a:spcPct val="150000"/>
              </a:lnSpc>
            </a:pPr>
            <a:r>
              <a:rPr lang="en-US" sz="2400" b="1" dirty="0" smtClean="0"/>
              <a:t>where staff can change books and groups. </a:t>
            </a:r>
            <a:endParaRPr lang="en-US" sz="2400" b="1" dirty="0"/>
          </a:p>
        </p:txBody>
      </p:sp>
      <p:pic>
        <p:nvPicPr>
          <p:cNvPr id="4" name="Picture 3"/>
          <p:cNvPicPr>
            <a:picLocks noChangeAspect="1"/>
          </p:cNvPicPr>
          <p:nvPr/>
        </p:nvPicPr>
        <p:blipFill>
          <a:blip r:embed="rId2"/>
          <a:stretch>
            <a:fillRect/>
          </a:stretch>
        </p:blipFill>
        <p:spPr>
          <a:xfrm>
            <a:off x="4215873" y="1778000"/>
            <a:ext cx="5080000" cy="5080000"/>
          </a:xfrm>
          <a:prstGeom prst="rect">
            <a:avLst/>
          </a:prstGeom>
        </p:spPr>
      </p:pic>
    </p:spTree>
    <p:extLst>
      <p:ext uri="{BB962C8B-B14F-4D97-AF65-F5344CB8AC3E}">
        <p14:creationId xmlns:p14="http://schemas.microsoft.com/office/powerpoint/2010/main" val="1807938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alphaModFix amt="82000"/>
          </a:blip>
          <a:srcRect r="8637"/>
          <a:stretch/>
        </p:blipFill>
        <p:spPr>
          <a:xfrm>
            <a:off x="6265082" y="3444297"/>
            <a:ext cx="2878918" cy="3413702"/>
          </a:xfrm>
          <a:prstGeom prst="rect">
            <a:avLst/>
          </a:prstGeom>
        </p:spPr>
      </p:pic>
      <p:sp>
        <p:nvSpPr>
          <p:cNvPr id="6" name="Rectangle 5"/>
          <p:cNvSpPr/>
          <p:nvPr/>
        </p:nvSpPr>
        <p:spPr>
          <a:xfrm>
            <a:off x="425933" y="3762116"/>
            <a:ext cx="8122249" cy="615553"/>
          </a:xfrm>
          <a:prstGeom prst="rect">
            <a:avLst/>
          </a:prstGeom>
        </p:spPr>
        <p:txBody>
          <a:bodyPr wrap="square">
            <a:spAutoFit/>
          </a:bodyPr>
          <a:lstStyle/>
          <a:p>
            <a:pPr algn="ctr">
              <a:lnSpc>
                <a:spcPct val="150000"/>
              </a:lnSpc>
            </a:pPr>
            <a:r>
              <a:rPr lang="en-US" sz="2400" b="1" dirty="0" smtClean="0"/>
              <a:t>Dates will be published.</a:t>
            </a:r>
            <a:endParaRPr lang="en-US" sz="2400" b="1" dirty="0"/>
          </a:p>
        </p:txBody>
      </p:sp>
      <p:sp>
        <p:nvSpPr>
          <p:cNvPr id="7" name="Title 1"/>
          <p:cNvSpPr>
            <a:spLocks noGrp="1"/>
          </p:cNvSpPr>
          <p:nvPr>
            <p:ph type="ctrTitle"/>
          </p:nvPr>
        </p:nvSpPr>
        <p:spPr>
          <a:xfrm>
            <a:off x="237014" y="1591624"/>
            <a:ext cx="8768077" cy="753133"/>
          </a:xfrm>
        </p:spPr>
        <p:txBody>
          <a:bodyPr>
            <a:normAutofit fontScale="90000"/>
          </a:bodyPr>
          <a:lstStyle/>
          <a:p>
            <a:pPr algn="l"/>
            <a:r>
              <a:rPr lang="en-US" dirty="0" smtClean="0">
                <a:latin typeface="Impact"/>
                <a:cs typeface="Impact"/>
              </a:rPr>
              <a:t>Make sure you have </a:t>
            </a:r>
            <a:r>
              <a:rPr lang="en-US" dirty="0" smtClean="0">
                <a:solidFill>
                  <a:srgbClr val="FF0000"/>
                </a:solidFill>
                <a:latin typeface="Impact"/>
                <a:cs typeface="Impact"/>
              </a:rPr>
              <a:t>your book </a:t>
            </a:r>
            <a:r>
              <a:rPr lang="en-US" dirty="0" smtClean="0">
                <a:latin typeface="Impact"/>
                <a:cs typeface="Impact"/>
              </a:rPr>
              <a:t>with you.</a:t>
            </a:r>
            <a:endParaRPr lang="en-US" dirty="0">
              <a:latin typeface="Impact"/>
              <a:cs typeface="Impact"/>
            </a:endParaRPr>
          </a:p>
        </p:txBody>
      </p:sp>
    </p:spTree>
    <p:extLst>
      <p:ext uri="{BB962C8B-B14F-4D97-AF65-F5344CB8AC3E}">
        <p14:creationId xmlns:p14="http://schemas.microsoft.com/office/powerpoint/2010/main" val="3748602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solidFill>
                  <a:srgbClr val="BFBFBF"/>
                </a:solidFill>
                <a:latin typeface="Impact"/>
                <a:cs typeface="Impact"/>
              </a:rPr>
              <a:t>Something to hear</a:t>
            </a:r>
            <a:br>
              <a:rPr lang="en-US" dirty="0" smtClean="0">
                <a:solidFill>
                  <a:srgbClr val="BFBFBF"/>
                </a:solidFill>
                <a:latin typeface="Impact"/>
                <a:cs typeface="Impact"/>
              </a:rPr>
            </a:br>
            <a:r>
              <a:rPr lang="en-US" dirty="0" smtClean="0">
                <a:solidFill>
                  <a:srgbClr val="BFBFBF"/>
                </a:solidFill>
                <a:latin typeface="Impact"/>
                <a:cs typeface="Impact"/>
              </a:rPr>
              <a:t>Something for free</a:t>
            </a:r>
            <a:r>
              <a:rPr lang="en-US" dirty="0" smtClean="0">
                <a:latin typeface="Impact"/>
                <a:cs typeface="Impact"/>
              </a:rPr>
              <a:t/>
            </a:r>
            <a:br>
              <a:rPr lang="en-US" dirty="0" smtClean="0">
                <a:latin typeface="Impact"/>
                <a:cs typeface="Impact"/>
              </a:rPr>
            </a:br>
            <a:r>
              <a:rPr lang="en-US" dirty="0" smtClean="0">
                <a:latin typeface="Impact"/>
                <a:cs typeface="Impact"/>
              </a:rPr>
              <a:t>Something </a:t>
            </a:r>
            <a:r>
              <a:rPr lang="en-US" dirty="0" smtClean="0">
                <a:solidFill>
                  <a:srgbClr val="000000"/>
                </a:solidFill>
                <a:latin typeface="Impact"/>
                <a:cs typeface="Impact"/>
              </a:rPr>
              <a:t>to</a:t>
            </a:r>
            <a:r>
              <a:rPr lang="en-US" dirty="0" smtClean="0">
                <a:solidFill>
                  <a:srgbClr val="008000"/>
                </a:solidFill>
                <a:latin typeface="Impact"/>
                <a:cs typeface="Impact"/>
              </a:rPr>
              <a:t> 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365578188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0139" y="2085205"/>
            <a:ext cx="7772400" cy="753133"/>
          </a:xfrm>
        </p:spPr>
        <p:txBody>
          <a:bodyPr>
            <a:noAutofit/>
          </a:bodyPr>
          <a:lstStyle/>
          <a:p>
            <a:pPr algn="l">
              <a:lnSpc>
                <a:spcPct val="120000"/>
              </a:lnSpc>
            </a:pPr>
            <a:r>
              <a:rPr lang="en-US" sz="6000" dirty="0" smtClean="0">
                <a:solidFill>
                  <a:srgbClr val="000000"/>
                </a:solidFill>
                <a:latin typeface="Impact"/>
                <a:cs typeface="Impact"/>
              </a:rPr>
              <a:t>Introducing</a:t>
            </a:r>
            <a:r>
              <a:rPr lang="en-US" sz="6000" dirty="0" smtClean="0">
                <a:solidFill>
                  <a:srgbClr val="FF0000"/>
                </a:solidFill>
                <a:latin typeface="Impact"/>
                <a:cs typeface="Impact"/>
              </a:rPr>
              <a:t> </a:t>
            </a:r>
            <a:br>
              <a:rPr lang="en-US" sz="6000" dirty="0" smtClean="0">
                <a:solidFill>
                  <a:srgbClr val="FF0000"/>
                </a:solidFill>
                <a:latin typeface="Impact"/>
                <a:cs typeface="Impact"/>
              </a:rPr>
            </a:br>
            <a:endParaRPr lang="en-US" sz="6000" dirty="0">
              <a:solidFill>
                <a:srgbClr val="FF0000"/>
              </a:solidFill>
              <a:latin typeface="Impact"/>
              <a:cs typeface="Impact"/>
            </a:endParaRPr>
          </a:p>
        </p:txBody>
      </p:sp>
      <p:pic>
        <p:nvPicPr>
          <p:cNvPr id="5" name="Picture 4"/>
          <p:cNvPicPr>
            <a:picLocks noChangeAspect="1"/>
          </p:cNvPicPr>
          <p:nvPr/>
        </p:nvPicPr>
        <p:blipFill>
          <a:blip r:embed="rId2"/>
          <a:stretch>
            <a:fillRect/>
          </a:stretch>
        </p:blipFill>
        <p:spPr>
          <a:xfrm>
            <a:off x="4379568" y="2513041"/>
            <a:ext cx="1970317" cy="1304294"/>
          </a:xfrm>
          <a:prstGeom prst="rect">
            <a:avLst/>
          </a:prstGeom>
        </p:spPr>
      </p:pic>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alphaModFix amt="45000"/>
          </a:blip>
          <a:srcRect t="1769" b="9473"/>
          <a:stretch/>
        </p:blipFill>
        <p:spPr>
          <a:xfrm>
            <a:off x="0" y="1447200"/>
            <a:ext cx="9144000" cy="5410800"/>
          </a:xfrm>
          <a:prstGeom prst="rect">
            <a:avLst/>
          </a:prstGeom>
        </p:spPr>
      </p:pic>
      <p:sp>
        <p:nvSpPr>
          <p:cNvPr id="5" name="Title 1"/>
          <p:cNvSpPr>
            <a:spLocks noGrp="1"/>
          </p:cNvSpPr>
          <p:nvPr>
            <p:ph type="ctrTitle"/>
          </p:nvPr>
        </p:nvSpPr>
        <p:spPr>
          <a:xfrm>
            <a:off x="157815" y="694067"/>
            <a:ext cx="7772400" cy="753133"/>
          </a:xfrm>
        </p:spPr>
        <p:txBody>
          <a:bodyPr>
            <a:normAutofit fontScale="90000"/>
          </a:bodyPr>
          <a:lstStyle/>
          <a:p>
            <a:pPr algn="l"/>
            <a:r>
              <a:rPr lang="en-US" dirty="0" smtClean="0">
                <a:latin typeface="Impact"/>
                <a:cs typeface="Impact"/>
              </a:rPr>
              <a:t>Something to </a:t>
            </a:r>
            <a:r>
              <a:rPr lang="en-US" dirty="0" smtClean="0">
                <a:solidFill>
                  <a:srgbClr val="FF0000"/>
                </a:solidFill>
                <a:latin typeface="Impact"/>
                <a:cs typeface="Impact"/>
              </a:rPr>
              <a:t>hear</a:t>
            </a:r>
            <a:r>
              <a:rPr lang="en-US" dirty="0" smtClean="0">
                <a:latin typeface="Impact"/>
                <a:cs typeface="Impact"/>
              </a:rPr>
              <a:t/>
            </a:r>
            <a:br>
              <a:rPr lang="en-US" dirty="0" smtClean="0">
                <a:latin typeface="Impact"/>
                <a:cs typeface="Impact"/>
              </a:rPr>
            </a:br>
            <a:r>
              <a:rPr lang="en-US" dirty="0" smtClean="0">
                <a:latin typeface="Impact"/>
                <a:cs typeface="Impact"/>
              </a:rPr>
              <a:t>Something for </a:t>
            </a:r>
            <a:r>
              <a:rPr lang="en-US" dirty="0" smtClean="0">
                <a:solidFill>
                  <a:srgbClr val="0000FF"/>
                </a:solidFill>
                <a:latin typeface="Impact"/>
                <a:cs typeface="Impact"/>
              </a:rPr>
              <a:t>free</a:t>
            </a:r>
            <a:r>
              <a:rPr lang="en-US" dirty="0" smtClean="0">
                <a:latin typeface="Impact"/>
                <a:cs typeface="Impact"/>
              </a:rPr>
              <a:t/>
            </a:r>
            <a:br>
              <a:rPr lang="en-US" dirty="0" smtClean="0">
                <a:latin typeface="Impact"/>
                <a:cs typeface="Impact"/>
              </a:rPr>
            </a:br>
            <a:r>
              <a:rPr lang="en-US" dirty="0" smtClean="0">
                <a:latin typeface="Impact"/>
                <a:cs typeface="Impact"/>
              </a:rPr>
              <a:t>Something to</a:t>
            </a:r>
            <a:r>
              <a:rPr lang="en-US" dirty="0" smtClean="0">
                <a:solidFill>
                  <a:srgbClr val="008000"/>
                </a:solidFill>
                <a:latin typeface="Impact"/>
                <a:cs typeface="Impact"/>
              </a:rPr>
              <a:t> do </a:t>
            </a:r>
            <a:r>
              <a:rPr lang="en-US" dirty="0" smtClean="0">
                <a:latin typeface="Impact"/>
                <a:cs typeface="Impact"/>
              </a:rPr>
              <a:t>…</a:t>
            </a:r>
            <a:endParaRPr lang="en-US" dirty="0">
              <a:latin typeface="Impact"/>
              <a:cs typeface="Impact"/>
            </a:endParaRPr>
          </a:p>
        </p:txBody>
      </p:sp>
    </p:spTree>
    <p:extLst>
      <p:ext uri="{BB962C8B-B14F-4D97-AF65-F5344CB8AC3E}">
        <p14:creationId xmlns:p14="http://schemas.microsoft.com/office/powerpoint/2010/main" val="1065748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95536" y="21328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dirty="0">
                <a:solidFill>
                  <a:schemeClr val="dk1"/>
                </a:solidFill>
                <a:latin typeface="Impact"/>
                <a:ea typeface="Calibri"/>
                <a:cs typeface="Impact"/>
                <a:sym typeface="Calibri"/>
              </a:rPr>
              <a:t>Guide to </a:t>
            </a:r>
            <a:r>
              <a:rPr lang="en-GB" sz="4400" b="0" i="0" u="none" strike="noStrike" cap="none" baseline="0" dirty="0" err="1">
                <a:solidFill>
                  <a:srgbClr val="008000"/>
                </a:solidFill>
                <a:latin typeface="Impact"/>
                <a:ea typeface="Calibri"/>
                <a:cs typeface="Impact"/>
                <a:sym typeface="Calibri"/>
              </a:rPr>
              <a:t>MintClass</a:t>
            </a:r>
            <a:r>
              <a:rPr lang="en-GB" sz="4400" b="0" i="0" u="none" strike="noStrike" cap="none" baseline="0" dirty="0">
                <a:solidFill>
                  <a:schemeClr val="dk1"/>
                </a:solidFill>
                <a:latin typeface="Impact"/>
                <a:ea typeface="Calibri"/>
                <a:cs typeface="Impact"/>
                <a:sym typeface="Calibri"/>
              </a:rPr>
              <a:t> at QK </a:t>
            </a:r>
          </a:p>
        </p:txBody>
      </p:sp>
    </p:spTree>
    <p:extLst>
      <p:ext uri="{BB962C8B-B14F-4D97-AF65-F5344CB8AC3E}">
        <p14:creationId xmlns:p14="http://schemas.microsoft.com/office/powerpoint/2010/main" val="4227438939"/>
      </p:ext>
    </p:extLst>
  </p:cSld>
  <p:clrMapOvr>
    <a:masterClrMapping/>
  </p:clrMapOvr>
  <p:transition spd="slow">
    <p:cut/>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pic>
        <p:nvPicPr>
          <p:cNvPr id="85" name="Shape 85"/>
          <p:cNvPicPr preferRelativeResize="0"/>
          <p:nvPr/>
        </p:nvPicPr>
        <p:blipFill rotWithShape="1">
          <a:blip r:embed="rId3">
            <a:alphaModFix/>
          </a:blip>
          <a:srcRect l="21406" t="8127" r="21995" b="11673"/>
          <a:stretch/>
        </p:blipFill>
        <p:spPr>
          <a:xfrm>
            <a:off x="1475655" y="1268759"/>
            <a:ext cx="5988898" cy="5303958"/>
          </a:xfrm>
          <a:prstGeom prst="rect">
            <a:avLst/>
          </a:prstGeom>
          <a:noFill/>
          <a:ln>
            <a:noFill/>
          </a:ln>
        </p:spPr>
      </p:pic>
      <p:sp>
        <p:nvSpPr>
          <p:cNvPr id="86" name="Shape 86"/>
          <p:cNvSpPr txBox="1">
            <a:spLocks noGrp="1"/>
          </p:cNvSpPr>
          <p:nvPr>
            <p:ph type="title"/>
          </p:nvPr>
        </p:nvSpPr>
        <p:spPr>
          <a:xfrm>
            <a:off x="355305" y="125759"/>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a:solidFill>
                  <a:schemeClr val="dk1"/>
                </a:solidFill>
                <a:latin typeface="Calibri"/>
                <a:ea typeface="Calibri"/>
                <a:cs typeface="Calibri"/>
                <a:sym typeface="Calibri"/>
              </a:rPr>
              <a:t>First login in to the VLE</a:t>
            </a:r>
          </a:p>
        </p:txBody>
      </p:sp>
    </p:spTree>
    <p:extLst>
      <p:ext uri="{BB962C8B-B14F-4D97-AF65-F5344CB8AC3E}">
        <p14:creationId xmlns:p14="http://schemas.microsoft.com/office/powerpoint/2010/main" val="2874973314"/>
      </p:ext>
    </p:extLst>
  </p:cSld>
  <p:clrMapOvr>
    <a:masterClrMapping/>
  </p:clrMapOvr>
  <p:transition spd="slow">
    <p:cut/>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pic>
        <p:nvPicPr>
          <p:cNvPr id="91" name="Shape 91"/>
          <p:cNvPicPr preferRelativeResize="0"/>
          <p:nvPr/>
        </p:nvPicPr>
        <p:blipFill rotWithShape="1">
          <a:blip r:embed="rId3">
            <a:alphaModFix/>
          </a:blip>
          <a:srcRect l="53349" t="30695" r="22448" b="20180"/>
          <a:stretch/>
        </p:blipFill>
        <p:spPr>
          <a:xfrm>
            <a:off x="2771800" y="1556791"/>
            <a:ext cx="3872632" cy="4912971"/>
          </a:xfrm>
          <a:prstGeom prst="rect">
            <a:avLst/>
          </a:prstGeom>
          <a:noFill/>
          <a:ln>
            <a:noFill/>
          </a:ln>
        </p:spPr>
      </p:pic>
      <p:sp>
        <p:nvSpPr>
          <p:cNvPr id="92" name="Shape 92"/>
          <p:cNvSpPr txBox="1">
            <a:spLocks noGrp="1"/>
          </p:cNvSpPr>
          <p:nvPr>
            <p:ph type="title"/>
          </p:nvPr>
        </p:nvSpPr>
        <p:spPr>
          <a:xfrm>
            <a:off x="395536" y="188640"/>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On the right side under Staff Links click on Mint Class </a:t>
            </a:r>
          </a:p>
        </p:txBody>
      </p:sp>
      <p:sp>
        <p:nvSpPr>
          <p:cNvPr id="93" name="Shape 93"/>
          <p:cNvSpPr/>
          <p:nvPr/>
        </p:nvSpPr>
        <p:spPr>
          <a:xfrm>
            <a:off x="3635896" y="3068959"/>
            <a:ext cx="1224135" cy="504056"/>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88625134"/>
      </p:ext>
    </p:extLst>
  </p:cSld>
  <p:clrMapOvr>
    <a:masterClrMapping/>
  </p:clrMapOvr>
  <p:transition spd="slow">
    <p:cut/>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7"/>
        <p:cNvGrpSpPr/>
        <p:nvPr/>
      </p:nvGrpSpPr>
      <p:grpSpPr>
        <a:xfrm>
          <a:off x="0" y="0"/>
          <a:ext cx="0" cy="0"/>
          <a:chOff x="0" y="0"/>
          <a:chExt cx="0" cy="0"/>
        </a:xfrm>
      </p:grpSpPr>
      <p:pic>
        <p:nvPicPr>
          <p:cNvPr id="98" name="Shape 98"/>
          <p:cNvPicPr preferRelativeResize="0"/>
          <p:nvPr/>
        </p:nvPicPr>
        <p:blipFill rotWithShape="1">
          <a:blip r:embed="rId3">
            <a:alphaModFix/>
          </a:blip>
          <a:srcRect l="32381" t="20461" r="32970" b="13361"/>
          <a:stretch/>
        </p:blipFill>
        <p:spPr>
          <a:xfrm>
            <a:off x="2915816" y="2603973"/>
            <a:ext cx="3384375" cy="4039987"/>
          </a:xfrm>
          <a:prstGeom prst="rect">
            <a:avLst/>
          </a:prstGeom>
          <a:noFill/>
          <a:ln>
            <a:noFill/>
          </a:ln>
        </p:spPr>
      </p:pic>
      <p:sp>
        <p:nvSpPr>
          <p:cNvPr id="99" name="Shape 99"/>
          <p:cNvSpPr txBox="1">
            <a:spLocks noGrp="1"/>
          </p:cNvSpPr>
          <p:nvPr>
            <p:ph type="title"/>
          </p:nvPr>
        </p:nvSpPr>
        <p:spPr>
          <a:xfrm>
            <a:off x="0" y="197721"/>
            <a:ext cx="9144000" cy="240882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Username = </a:t>
            </a:r>
            <a:r>
              <a:rPr lang="en-GB" sz="3950">
                <a:solidFill>
                  <a:schemeClr val="dk1"/>
                </a:solidFill>
                <a:latin typeface="Calibri"/>
                <a:ea typeface="Calibri"/>
                <a:cs typeface="Calibri"/>
                <a:sym typeface="Calibri"/>
              </a:rPr>
              <a:t>Y</a:t>
            </a:r>
            <a:r>
              <a:rPr lang="en-GB" sz="3950" b="0" i="0" u="none" strike="noStrike" cap="none" baseline="0">
                <a:solidFill>
                  <a:schemeClr val="dk1"/>
                </a:solidFill>
                <a:latin typeface="Calibri"/>
                <a:ea typeface="Calibri"/>
                <a:cs typeface="Calibri"/>
                <a:sym typeface="Calibri"/>
              </a:rPr>
              <a:t>our staff code (BGN)</a:t>
            </a:r>
            <a:r>
              <a:rPr lang="en-GB" sz="3950" b="0" i="0" u="none" strike="noStrike" cap="none" baseline="0">
                <a:solidFill>
                  <a:srgbClr val="FF0000"/>
                </a:solidFill>
                <a:latin typeface="Calibri"/>
                <a:ea typeface="Calibri"/>
                <a:cs typeface="Calibri"/>
                <a:sym typeface="Calibri"/>
              </a:rPr>
              <a:t>Password</a:t>
            </a:r>
            <a:r>
              <a:rPr lang="en-GB" sz="3950" b="0" i="0" u="none" strike="noStrike" cap="none" baseline="0">
                <a:solidFill>
                  <a:schemeClr val="dk1"/>
                </a:solidFill>
                <a:latin typeface="Calibri"/>
                <a:ea typeface="Calibri"/>
                <a:cs typeface="Calibri"/>
                <a:sym typeface="Calibri"/>
              </a:rPr>
              <a:t> = </a:t>
            </a:r>
            <a:r>
              <a:rPr lang="en-GB" sz="3950">
                <a:solidFill>
                  <a:schemeClr val="dk1"/>
                </a:solidFill>
                <a:latin typeface="Calibri"/>
                <a:ea typeface="Calibri"/>
                <a:cs typeface="Calibri"/>
                <a:sym typeface="Calibri"/>
              </a:rPr>
              <a:t>Y</a:t>
            </a:r>
            <a:r>
              <a:rPr lang="en-GB" sz="3950" b="0" i="0" u="none" strike="noStrike" cap="none" baseline="0">
                <a:solidFill>
                  <a:schemeClr val="dk1"/>
                </a:solidFill>
                <a:latin typeface="Calibri"/>
                <a:ea typeface="Calibri"/>
                <a:cs typeface="Calibri"/>
                <a:sym typeface="Calibri"/>
              </a:rPr>
              <a:t>our staff code &amp; staff code backwards (BGNNGB)</a:t>
            </a:r>
            <a:br>
              <a:rPr lang="en-GB" sz="3950" b="0" i="0" u="none" strike="noStrike" cap="none" baseline="0">
                <a:solidFill>
                  <a:schemeClr val="dk1"/>
                </a:solidFill>
                <a:latin typeface="Calibri"/>
                <a:ea typeface="Calibri"/>
                <a:cs typeface="Calibri"/>
                <a:sym typeface="Calibri"/>
              </a:rPr>
            </a:br>
            <a:r>
              <a:rPr lang="en-GB" sz="3950" b="0" i="0" u="none" strike="noStrike" cap="none" baseline="0">
                <a:solidFill>
                  <a:schemeClr val="dk1"/>
                </a:solidFill>
                <a:latin typeface="Calibri"/>
                <a:ea typeface="Calibri"/>
                <a:cs typeface="Calibri"/>
                <a:sym typeface="Calibri"/>
              </a:rPr>
              <a:t>All in </a:t>
            </a:r>
            <a:r>
              <a:rPr lang="en-GB" sz="3950">
                <a:solidFill>
                  <a:schemeClr val="dk1"/>
                </a:solidFill>
                <a:latin typeface="Calibri"/>
                <a:ea typeface="Calibri"/>
                <a:cs typeface="Calibri"/>
                <a:sym typeface="Calibri"/>
              </a:rPr>
              <a:t>CAPITALS</a:t>
            </a:r>
          </a:p>
        </p:txBody>
      </p:sp>
    </p:spTree>
    <p:extLst>
      <p:ext uri="{BB962C8B-B14F-4D97-AF65-F5344CB8AC3E}">
        <p14:creationId xmlns:p14="http://schemas.microsoft.com/office/powerpoint/2010/main" val="2963716994"/>
      </p:ext>
    </p:extLst>
  </p:cSld>
  <p:clrMapOvr>
    <a:masterClrMapping/>
  </p:clrMapOvr>
  <p:transition spd="slow">
    <p:cut/>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Shape 104"/>
          <p:cNvPicPr preferRelativeResize="0"/>
          <p:nvPr/>
        </p:nvPicPr>
        <p:blipFill rotWithShape="1">
          <a:blip r:embed="rId3">
            <a:alphaModFix/>
          </a:blip>
          <a:srcRect l="34285" t="30476" r="34239" b="20327"/>
          <a:stretch/>
        </p:blipFill>
        <p:spPr>
          <a:xfrm>
            <a:off x="2123727" y="1556791"/>
            <a:ext cx="5036456" cy="4920342"/>
          </a:xfrm>
          <a:prstGeom prst="rect">
            <a:avLst/>
          </a:prstGeom>
          <a:noFill/>
          <a:ln>
            <a:noFill/>
          </a:ln>
        </p:spPr>
      </p:pic>
      <p:sp>
        <p:nvSpPr>
          <p:cNvPr id="105" name="Shape 105"/>
          <p:cNvSpPr txBox="1"/>
          <p:nvPr/>
        </p:nvSpPr>
        <p:spPr>
          <a:xfrm>
            <a:off x="395536" y="188640"/>
            <a:ext cx="8229600" cy="1143000"/>
          </a:xfrm>
          <a:prstGeom prst="rect">
            <a:avLst/>
          </a:prstGeom>
          <a:noFill/>
          <a:ln>
            <a:noFill/>
          </a:ln>
        </p:spPr>
        <p:txBody>
          <a:bodyPr lIns="91425" tIns="45700" rIns="91425" bIns="45700" anchor="ctr" anchorCtr="0">
            <a:noAutofit/>
          </a:bodyPr>
          <a:lstStyle/>
          <a:p>
            <a:pPr marL="0" marR="0" lvl="0" indent="0" algn="ctr" rtl="0">
              <a:lnSpc>
                <a:spcPct val="80000"/>
              </a:lnSpc>
              <a:spcBef>
                <a:spcPts val="0"/>
              </a:spcBef>
              <a:buClr>
                <a:schemeClr val="dk1"/>
              </a:buClr>
              <a:buSzPct val="25000"/>
              <a:buFont typeface="Calibri"/>
              <a:buNone/>
            </a:pPr>
            <a:r>
              <a:rPr lang="en-GB" sz="4050" b="0" i="0" u="none" strike="noStrike" cap="none" baseline="0">
                <a:solidFill>
                  <a:schemeClr val="dk1"/>
                </a:solidFill>
                <a:latin typeface="Calibri"/>
                <a:ea typeface="Calibri"/>
                <a:cs typeface="Calibri"/>
                <a:sym typeface="Calibri"/>
              </a:rPr>
              <a:t>Secret code = </a:t>
            </a:r>
            <a:r>
              <a:rPr lang="en-GB" sz="4050">
                <a:solidFill>
                  <a:schemeClr val="dk1"/>
                </a:solidFill>
                <a:latin typeface="Calibri"/>
                <a:ea typeface="Calibri"/>
                <a:cs typeface="Calibri"/>
                <a:sym typeface="Calibri"/>
              </a:rPr>
              <a:t>Y</a:t>
            </a:r>
            <a:r>
              <a:rPr lang="en-GB" sz="4050" b="0" i="0" u="none" strike="noStrike" cap="none" baseline="0">
                <a:solidFill>
                  <a:schemeClr val="dk1"/>
                </a:solidFill>
                <a:latin typeface="Calibri"/>
                <a:ea typeface="Calibri"/>
                <a:cs typeface="Calibri"/>
                <a:sym typeface="Calibri"/>
              </a:rPr>
              <a:t>our date of birth (DDMMYY)</a:t>
            </a:r>
          </a:p>
        </p:txBody>
      </p:sp>
    </p:spTree>
    <p:extLst>
      <p:ext uri="{BB962C8B-B14F-4D97-AF65-F5344CB8AC3E}">
        <p14:creationId xmlns:p14="http://schemas.microsoft.com/office/powerpoint/2010/main" val="3067622886"/>
      </p:ext>
    </p:extLst>
  </p:cSld>
  <p:clrMapOvr>
    <a:masterClrMapping/>
  </p:clrMapOvr>
  <p:transition spd="slow">
    <p:cu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pic>
        <p:nvPicPr>
          <p:cNvPr id="110" name="Shape 110"/>
          <p:cNvPicPr preferRelativeResize="0"/>
          <p:nvPr/>
        </p:nvPicPr>
        <p:blipFill rotWithShape="1">
          <a:blip r:embed="rId3">
            <a:alphaModFix/>
          </a:blip>
          <a:srcRect l="34285" t="28881" r="34059" b="24969"/>
          <a:stretch/>
        </p:blipFill>
        <p:spPr>
          <a:xfrm>
            <a:off x="2077569" y="1628800"/>
            <a:ext cx="5065486" cy="4615543"/>
          </a:xfrm>
          <a:prstGeom prst="rect">
            <a:avLst/>
          </a:prstGeom>
          <a:noFill/>
          <a:ln>
            <a:noFill/>
          </a:ln>
        </p:spPr>
      </p:pic>
      <p:sp>
        <p:nvSpPr>
          <p:cNvPr id="111" name="Shape 111"/>
          <p:cNvSpPr txBox="1">
            <a:spLocks noGrp="1"/>
          </p:cNvSpPr>
          <p:nvPr>
            <p:ph type="title"/>
          </p:nvPr>
        </p:nvSpPr>
        <p:spPr>
          <a:xfrm>
            <a:off x="495512" y="3326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a:solidFill>
                  <a:schemeClr val="dk1"/>
                </a:solidFill>
                <a:latin typeface="Calibri"/>
                <a:ea typeface="Calibri"/>
                <a:cs typeface="Calibri"/>
                <a:sym typeface="Calibri"/>
              </a:rPr>
              <a:t>Then set your own password</a:t>
            </a:r>
          </a:p>
        </p:txBody>
      </p:sp>
    </p:spTree>
    <p:extLst>
      <p:ext uri="{BB962C8B-B14F-4D97-AF65-F5344CB8AC3E}">
        <p14:creationId xmlns:p14="http://schemas.microsoft.com/office/powerpoint/2010/main" val="3826186724"/>
      </p:ext>
    </p:extLst>
  </p:cSld>
  <p:clrMapOvr>
    <a:masterClrMapping/>
  </p:clrMapOvr>
  <p:transition spd="slow">
    <p:cut/>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Shape 116"/>
          <p:cNvPicPr preferRelativeResize="0"/>
          <p:nvPr/>
        </p:nvPicPr>
        <p:blipFill rotWithShape="1">
          <a:blip r:embed="rId3">
            <a:alphaModFix/>
          </a:blip>
          <a:srcRect t="8128" r="47733" b="54478"/>
          <a:stretch/>
        </p:blipFill>
        <p:spPr>
          <a:xfrm>
            <a:off x="1262878" y="2132857"/>
            <a:ext cx="6336703" cy="2833537"/>
          </a:xfrm>
          <a:prstGeom prst="rect">
            <a:avLst/>
          </a:prstGeom>
          <a:noFill/>
          <a:ln>
            <a:noFill/>
          </a:ln>
        </p:spPr>
      </p:pic>
      <p:sp>
        <p:nvSpPr>
          <p:cNvPr id="117" name="Shape 117"/>
          <p:cNvSpPr txBox="1">
            <a:spLocks noGrp="1"/>
          </p:cNvSpPr>
          <p:nvPr>
            <p:ph type="title"/>
          </p:nvPr>
        </p:nvSpPr>
        <p:spPr>
          <a:xfrm>
            <a:off x="467543" y="3326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We have already mapped your classroom for you.  To see them, go to templates in the top left corner</a:t>
            </a:r>
          </a:p>
        </p:txBody>
      </p:sp>
      <p:sp>
        <p:nvSpPr>
          <p:cNvPr id="118" name="Shape 118"/>
          <p:cNvSpPr/>
          <p:nvPr/>
        </p:nvSpPr>
        <p:spPr>
          <a:xfrm>
            <a:off x="1403648" y="2420888"/>
            <a:ext cx="792087" cy="432047"/>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00271203"/>
      </p:ext>
    </p:extLst>
  </p:cSld>
  <p:clrMapOvr>
    <a:masterClrMapping/>
  </p:clrMapOvr>
  <p:transition spd="slow">
    <p:cut/>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Shape 123"/>
          <p:cNvPicPr preferRelativeResize="0"/>
          <p:nvPr/>
        </p:nvPicPr>
        <p:blipFill rotWithShape="1">
          <a:blip r:embed="rId3">
            <a:alphaModFix/>
          </a:blip>
          <a:srcRect t="8127" r="33605" b="17278"/>
          <a:stretch/>
        </p:blipFill>
        <p:spPr>
          <a:xfrm>
            <a:off x="827583" y="1556791"/>
            <a:ext cx="7308304" cy="5131786"/>
          </a:xfrm>
          <a:prstGeom prst="rect">
            <a:avLst/>
          </a:prstGeom>
          <a:noFill/>
          <a:ln>
            <a:noFill/>
          </a:ln>
        </p:spPr>
      </p:pic>
      <p:sp>
        <p:nvSpPr>
          <p:cNvPr id="124" name="Shape 124"/>
          <p:cNvSpPr txBox="1">
            <a:spLocks noGrp="1"/>
          </p:cNvSpPr>
          <p:nvPr>
            <p:ph type="title"/>
          </p:nvPr>
        </p:nvSpPr>
        <p:spPr>
          <a:xfrm>
            <a:off x="0" y="7752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You can see the pre mapped classrooms by hovering over the magnifying glass</a:t>
            </a:r>
          </a:p>
        </p:txBody>
      </p:sp>
      <p:sp>
        <p:nvSpPr>
          <p:cNvPr id="125" name="Shape 125"/>
          <p:cNvSpPr/>
          <p:nvPr/>
        </p:nvSpPr>
        <p:spPr>
          <a:xfrm>
            <a:off x="827583" y="2996951"/>
            <a:ext cx="360040" cy="288032"/>
          </a:xfrm>
          <a:prstGeom prst="ellipse">
            <a:avLst/>
          </a:prstGeom>
          <a:noFill/>
          <a:ln w="9525"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88705717"/>
      </p:ext>
    </p:extLst>
  </p:cSld>
  <p:clrMapOvr>
    <a:masterClrMapping/>
  </p:clrMapOvr>
  <p:transition spd="slow">
    <p:cut/>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rotWithShape="1">
          <a:blip r:embed="rId3">
            <a:alphaModFix/>
          </a:blip>
          <a:srcRect t="8127" r="32062" b="17133"/>
          <a:stretch/>
        </p:blipFill>
        <p:spPr>
          <a:xfrm>
            <a:off x="709216" y="764704"/>
            <a:ext cx="7679788" cy="5280496"/>
          </a:xfrm>
          <a:prstGeom prst="rect">
            <a:avLst/>
          </a:prstGeom>
          <a:noFill/>
          <a:ln>
            <a:noFill/>
          </a:ln>
        </p:spPr>
      </p:pic>
    </p:spTree>
    <p:extLst>
      <p:ext uri="{BB962C8B-B14F-4D97-AF65-F5344CB8AC3E}">
        <p14:creationId xmlns:p14="http://schemas.microsoft.com/office/powerpoint/2010/main" val="3578005758"/>
      </p:ext>
    </p:extLst>
  </p:cSld>
  <p:clrMapOvr>
    <a:masterClrMapping/>
  </p:clrMapOvr>
  <p:transition spd="slow">
    <p:cu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135" name="Shape 135"/>
          <p:cNvPicPr preferRelativeResize="0"/>
          <p:nvPr/>
        </p:nvPicPr>
        <p:blipFill rotWithShape="1">
          <a:blip r:embed="rId3">
            <a:alphaModFix/>
          </a:blip>
          <a:srcRect t="8127" r="31518" b="17278"/>
          <a:stretch/>
        </p:blipFill>
        <p:spPr>
          <a:xfrm>
            <a:off x="683568" y="812800"/>
            <a:ext cx="7740351" cy="5269590"/>
          </a:xfrm>
          <a:prstGeom prst="rect">
            <a:avLst/>
          </a:prstGeom>
          <a:noFill/>
          <a:ln>
            <a:noFill/>
          </a:ln>
        </p:spPr>
      </p:pic>
    </p:spTree>
    <p:extLst>
      <p:ext uri="{BB962C8B-B14F-4D97-AF65-F5344CB8AC3E}">
        <p14:creationId xmlns:p14="http://schemas.microsoft.com/office/powerpoint/2010/main" val="171008066"/>
      </p:ext>
    </p:extLst>
  </p:cSld>
  <p:clrMapOvr>
    <a:masterClrMapping/>
  </p:clrMapOvr>
  <p:transition spd="slow">
    <p:cu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latin typeface="Impact"/>
                <a:cs typeface="Impact"/>
              </a:rPr>
              <a:t>CPD agenda</a:t>
            </a:r>
            <a:br>
              <a:rPr lang="en-US" dirty="0" smtClean="0">
                <a:latin typeface="Impact"/>
                <a:cs typeface="Impact"/>
              </a:rPr>
            </a:br>
            <a:r>
              <a:rPr lang="en-US" dirty="0" smtClean="0">
                <a:latin typeface="Impact"/>
                <a:cs typeface="Impact"/>
              </a:rPr>
              <a:t/>
            </a:r>
            <a:br>
              <a:rPr lang="en-US" dirty="0" smtClean="0">
                <a:latin typeface="Impact"/>
                <a:cs typeface="Impact"/>
              </a:rPr>
            </a:br>
            <a:endParaRPr lang="en-US" dirty="0">
              <a:latin typeface="Impact"/>
              <a:cs typeface="Impact"/>
            </a:endParaRPr>
          </a:p>
        </p:txBody>
      </p:sp>
      <p:pic>
        <p:nvPicPr>
          <p:cNvPr id="9" name="Picture 8"/>
          <p:cNvPicPr>
            <a:picLocks noChangeAspect="1"/>
          </p:cNvPicPr>
          <p:nvPr/>
        </p:nvPicPr>
        <p:blipFill>
          <a:blip r:embed="rId2"/>
          <a:stretch>
            <a:fillRect/>
          </a:stretch>
        </p:blipFill>
        <p:spPr>
          <a:xfrm>
            <a:off x="1552925" y="3888777"/>
            <a:ext cx="5239806" cy="2969223"/>
          </a:xfrm>
          <a:prstGeom prst="rect">
            <a:avLst/>
          </a:prstGeom>
        </p:spPr>
      </p:pic>
    </p:spTree>
    <p:extLst>
      <p:ext uri="{BB962C8B-B14F-4D97-AF65-F5344CB8AC3E}">
        <p14:creationId xmlns:p14="http://schemas.microsoft.com/office/powerpoint/2010/main" val="1616019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pic>
        <p:nvPicPr>
          <p:cNvPr id="140" name="Shape 140"/>
          <p:cNvPicPr preferRelativeResize="0"/>
          <p:nvPr/>
        </p:nvPicPr>
        <p:blipFill rotWithShape="1">
          <a:blip r:embed="rId3">
            <a:alphaModFix/>
          </a:blip>
          <a:srcRect t="8271" r="30702" b="27437"/>
          <a:stretch/>
        </p:blipFill>
        <p:spPr>
          <a:xfrm>
            <a:off x="251519" y="1319875"/>
            <a:ext cx="8721319" cy="5056995"/>
          </a:xfrm>
          <a:prstGeom prst="rect">
            <a:avLst/>
          </a:prstGeom>
          <a:noFill/>
          <a:ln>
            <a:noFill/>
          </a:ln>
        </p:spPr>
      </p:pic>
      <p:sp>
        <p:nvSpPr>
          <p:cNvPr id="141" name="Shape 141"/>
          <p:cNvSpPr txBox="1">
            <a:spLocks noGrp="1"/>
          </p:cNvSpPr>
          <p:nvPr>
            <p:ph type="title"/>
          </p:nvPr>
        </p:nvSpPr>
        <p:spPr>
          <a:xfrm>
            <a:off x="0" y="7752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When in </a:t>
            </a:r>
            <a:r>
              <a:rPr lang="en-GB" sz="3950">
                <a:solidFill>
                  <a:schemeClr val="dk1"/>
                </a:solidFill>
                <a:latin typeface="Calibri"/>
                <a:ea typeface="Calibri"/>
                <a:cs typeface="Calibri"/>
                <a:sym typeface="Calibri"/>
              </a:rPr>
              <a:t>O</a:t>
            </a:r>
            <a:r>
              <a:rPr lang="en-GB" sz="3950" b="0" i="0" u="none" strike="noStrike" cap="none" baseline="0">
                <a:solidFill>
                  <a:schemeClr val="dk1"/>
                </a:solidFill>
                <a:latin typeface="Calibri"/>
                <a:ea typeface="Calibri"/>
                <a:cs typeface="Calibri"/>
                <a:sym typeface="Calibri"/>
              </a:rPr>
              <a:t>verview your S</a:t>
            </a:r>
            <a:r>
              <a:rPr lang="en-GB" sz="3950">
                <a:solidFill>
                  <a:schemeClr val="dk1"/>
                </a:solidFill>
                <a:latin typeface="Calibri"/>
                <a:ea typeface="Calibri"/>
                <a:cs typeface="Calibri"/>
                <a:sym typeface="Calibri"/>
              </a:rPr>
              <a:t>IM</a:t>
            </a:r>
            <a:r>
              <a:rPr lang="en-GB" sz="3950" b="0" i="0" u="none" strike="noStrike" cap="none" baseline="0">
                <a:solidFill>
                  <a:schemeClr val="dk1"/>
                </a:solidFill>
                <a:latin typeface="Calibri"/>
                <a:ea typeface="Calibri"/>
                <a:cs typeface="Calibri"/>
                <a:sym typeface="Calibri"/>
              </a:rPr>
              <a:t>s classroom timetable shows on the left </a:t>
            </a:r>
          </a:p>
        </p:txBody>
      </p:sp>
      <p:sp>
        <p:nvSpPr>
          <p:cNvPr id="142" name="Shape 142"/>
          <p:cNvSpPr/>
          <p:nvPr/>
        </p:nvSpPr>
        <p:spPr>
          <a:xfrm>
            <a:off x="179511" y="1700808"/>
            <a:ext cx="504056" cy="360040"/>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556206390"/>
      </p:ext>
    </p:extLst>
  </p:cSld>
  <p:clrMapOvr>
    <a:masterClrMapping/>
  </p:clrMapOvr>
  <p:transition spd="slow">
    <p:cu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Shape 147"/>
          <p:cNvPicPr preferRelativeResize="0"/>
          <p:nvPr/>
        </p:nvPicPr>
        <p:blipFill rotWithShape="1">
          <a:blip r:embed="rId3">
            <a:alphaModFix/>
          </a:blip>
          <a:srcRect t="8022" r="42833" b="22897"/>
          <a:stretch/>
        </p:blipFill>
        <p:spPr>
          <a:xfrm>
            <a:off x="1259632" y="1718859"/>
            <a:ext cx="6840760" cy="5166523"/>
          </a:xfrm>
          <a:prstGeom prst="rect">
            <a:avLst/>
          </a:prstGeom>
          <a:noFill/>
          <a:ln>
            <a:noFill/>
          </a:ln>
        </p:spPr>
      </p:pic>
      <p:sp>
        <p:nvSpPr>
          <p:cNvPr id="148" name="Shape 148"/>
          <p:cNvSpPr txBox="1">
            <a:spLocks noGrp="1"/>
          </p:cNvSpPr>
          <p:nvPr>
            <p:ph type="title"/>
          </p:nvPr>
        </p:nvSpPr>
        <p:spPr>
          <a:xfrm>
            <a:off x="0" y="7752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From here you can select the different lesson you have throughout the week</a:t>
            </a:r>
          </a:p>
        </p:txBody>
      </p:sp>
    </p:spTree>
    <p:extLst>
      <p:ext uri="{BB962C8B-B14F-4D97-AF65-F5344CB8AC3E}">
        <p14:creationId xmlns:p14="http://schemas.microsoft.com/office/powerpoint/2010/main" val="2607334550"/>
      </p:ext>
    </p:extLst>
  </p:cSld>
  <p:clrMapOvr>
    <a:masterClrMapping/>
  </p:clrMapOvr>
  <p:transition spd="slow">
    <p:cu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Shape 153"/>
          <p:cNvPicPr preferRelativeResize="0"/>
          <p:nvPr/>
        </p:nvPicPr>
        <p:blipFill rotWithShape="1">
          <a:blip r:embed="rId3">
            <a:alphaModFix/>
          </a:blip>
          <a:srcRect t="7981" r="43855" b="17714"/>
          <a:stretch/>
        </p:blipFill>
        <p:spPr>
          <a:xfrm>
            <a:off x="1155587" y="1319737"/>
            <a:ext cx="6728779" cy="5565647"/>
          </a:xfrm>
          <a:prstGeom prst="rect">
            <a:avLst/>
          </a:prstGeom>
          <a:noFill/>
          <a:ln>
            <a:noFill/>
          </a:ln>
        </p:spPr>
      </p:pic>
      <p:sp>
        <p:nvSpPr>
          <p:cNvPr id="154" name="Shape 154"/>
          <p:cNvSpPr txBox="1">
            <a:spLocks noGrp="1"/>
          </p:cNvSpPr>
          <p:nvPr>
            <p:ph type="title"/>
          </p:nvPr>
        </p:nvSpPr>
        <p:spPr>
          <a:xfrm>
            <a:off x="0" y="7752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You can set your seating plan automatically with pre set groups </a:t>
            </a:r>
          </a:p>
        </p:txBody>
      </p:sp>
      <p:sp>
        <p:nvSpPr>
          <p:cNvPr id="155" name="Shape 155"/>
          <p:cNvSpPr/>
          <p:nvPr/>
        </p:nvSpPr>
        <p:spPr>
          <a:xfrm>
            <a:off x="827583" y="5517232"/>
            <a:ext cx="2376263" cy="432047"/>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460004490"/>
      </p:ext>
    </p:extLst>
  </p:cSld>
  <p:clrMapOvr>
    <a:masterClrMapping/>
  </p:clrMapOvr>
  <p:transition spd="slow">
    <p:cu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pic>
        <p:nvPicPr>
          <p:cNvPr id="160" name="Shape 160"/>
          <p:cNvPicPr preferRelativeResize="0"/>
          <p:nvPr/>
        </p:nvPicPr>
        <p:blipFill rotWithShape="1">
          <a:blip r:embed="rId3">
            <a:alphaModFix/>
          </a:blip>
          <a:srcRect t="8272" r="41858" b="22067"/>
          <a:stretch/>
        </p:blipFill>
        <p:spPr>
          <a:xfrm>
            <a:off x="1043608" y="1466629"/>
            <a:ext cx="7236295" cy="5418754"/>
          </a:xfrm>
          <a:prstGeom prst="rect">
            <a:avLst/>
          </a:prstGeom>
          <a:noFill/>
          <a:ln>
            <a:noFill/>
          </a:ln>
        </p:spPr>
      </p:pic>
      <p:sp>
        <p:nvSpPr>
          <p:cNvPr id="161" name="Shape 161"/>
          <p:cNvSpPr txBox="1">
            <a:spLocks noGrp="1"/>
          </p:cNvSpPr>
          <p:nvPr>
            <p:ph type="title"/>
          </p:nvPr>
        </p:nvSpPr>
        <p:spPr>
          <a:xfrm>
            <a:off x="0" y="7752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a:solidFill>
                  <a:schemeClr val="dk1"/>
                </a:solidFill>
                <a:latin typeface="Calibri"/>
                <a:ea typeface="Calibri"/>
                <a:cs typeface="Calibri"/>
                <a:sym typeface="Calibri"/>
              </a:rPr>
              <a:t>Or you can seat them manually </a:t>
            </a:r>
          </a:p>
        </p:txBody>
      </p:sp>
      <p:sp>
        <p:nvSpPr>
          <p:cNvPr id="162" name="Shape 162"/>
          <p:cNvSpPr/>
          <p:nvPr/>
        </p:nvSpPr>
        <p:spPr>
          <a:xfrm>
            <a:off x="827583" y="6021287"/>
            <a:ext cx="2376263" cy="504056"/>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236479525"/>
      </p:ext>
    </p:extLst>
  </p:cSld>
  <p:clrMapOvr>
    <a:masterClrMapping/>
  </p:clrMapOvr>
  <p:transition spd="slow">
    <p:cu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Shape 167"/>
          <p:cNvPicPr preferRelativeResize="0"/>
          <p:nvPr/>
        </p:nvPicPr>
        <p:blipFill rotWithShape="1">
          <a:blip r:embed="rId3">
            <a:alphaModFix/>
          </a:blip>
          <a:srcRect t="8272" r="42857" b="23518"/>
          <a:stretch/>
        </p:blipFill>
        <p:spPr>
          <a:xfrm>
            <a:off x="1010634" y="1405917"/>
            <a:ext cx="7344815" cy="5479465"/>
          </a:xfrm>
          <a:prstGeom prst="rect">
            <a:avLst/>
          </a:prstGeom>
          <a:noFill/>
          <a:ln>
            <a:noFill/>
          </a:ln>
        </p:spPr>
      </p:pic>
      <p:sp>
        <p:nvSpPr>
          <p:cNvPr id="168" name="Shape 168"/>
          <p:cNvSpPr txBox="1">
            <a:spLocks noGrp="1"/>
          </p:cNvSpPr>
          <p:nvPr>
            <p:ph type="title"/>
          </p:nvPr>
        </p:nvSpPr>
        <p:spPr>
          <a:xfrm>
            <a:off x="0" y="7752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From here you drag and drop the students to their seats</a:t>
            </a:r>
          </a:p>
        </p:txBody>
      </p:sp>
    </p:spTree>
    <p:extLst>
      <p:ext uri="{BB962C8B-B14F-4D97-AF65-F5344CB8AC3E}">
        <p14:creationId xmlns:p14="http://schemas.microsoft.com/office/powerpoint/2010/main" val="3953324113"/>
      </p:ext>
    </p:extLst>
  </p:cSld>
  <p:clrMapOvr>
    <a:masterClrMapping/>
  </p:clrMapOvr>
  <p:transition spd="slow">
    <p:cu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Shape 173"/>
          <p:cNvPicPr preferRelativeResize="0"/>
          <p:nvPr/>
        </p:nvPicPr>
        <p:blipFill rotWithShape="1">
          <a:blip r:embed="rId3">
            <a:alphaModFix/>
          </a:blip>
          <a:srcRect t="8127" r="43583" b="27985"/>
          <a:stretch/>
        </p:blipFill>
        <p:spPr>
          <a:xfrm>
            <a:off x="899591" y="1594995"/>
            <a:ext cx="7436171" cy="5263005"/>
          </a:xfrm>
          <a:prstGeom prst="rect">
            <a:avLst/>
          </a:prstGeom>
          <a:noFill/>
          <a:ln>
            <a:noFill/>
          </a:ln>
        </p:spPr>
      </p:pic>
      <p:sp>
        <p:nvSpPr>
          <p:cNvPr id="174" name="Shape 174"/>
          <p:cNvSpPr txBox="1">
            <a:spLocks noGrp="1"/>
          </p:cNvSpPr>
          <p:nvPr>
            <p:ph type="title"/>
          </p:nvPr>
        </p:nvSpPr>
        <p:spPr>
          <a:xfrm>
            <a:off x="0" y="197768"/>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Once done you can get a more detailed view of each student by pressing the green eye symbol at the top</a:t>
            </a:r>
          </a:p>
        </p:txBody>
      </p:sp>
      <p:sp>
        <p:nvSpPr>
          <p:cNvPr id="175" name="Shape 175"/>
          <p:cNvSpPr/>
          <p:nvPr/>
        </p:nvSpPr>
        <p:spPr>
          <a:xfrm>
            <a:off x="2987824" y="1772816"/>
            <a:ext cx="504056" cy="360040"/>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924743696"/>
      </p:ext>
    </p:extLst>
  </p:cSld>
  <p:clrMapOvr>
    <a:masterClrMapping/>
  </p:clrMapOvr>
  <p:transition spd="slow">
    <p:cu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l="33016" t="37956" r="19454" b="25696"/>
          <a:stretch/>
        </p:blipFill>
        <p:spPr>
          <a:xfrm>
            <a:off x="335409" y="1988840"/>
            <a:ext cx="8529709" cy="4869159"/>
          </a:xfrm>
          <a:prstGeom prst="rect">
            <a:avLst/>
          </a:prstGeom>
          <a:noFill/>
          <a:ln>
            <a:noFill/>
          </a:ln>
        </p:spPr>
      </p:pic>
      <p:sp>
        <p:nvSpPr>
          <p:cNvPr id="181" name="Shape 181"/>
          <p:cNvSpPr txBox="1">
            <a:spLocks noGrp="1"/>
          </p:cNvSpPr>
          <p:nvPr>
            <p:ph type="title"/>
          </p:nvPr>
        </p:nvSpPr>
        <p:spPr>
          <a:xfrm>
            <a:off x="0" y="260647"/>
            <a:ext cx="91440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This view gives you their Target grade, Current grade, KS2 average score, Pupil premium and SEN</a:t>
            </a:r>
          </a:p>
        </p:txBody>
      </p:sp>
    </p:spTree>
    <p:extLst>
      <p:ext uri="{BB962C8B-B14F-4D97-AF65-F5344CB8AC3E}">
        <p14:creationId xmlns:p14="http://schemas.microsoft.com/office/powerpoint/2010/main" val="1025621181"/>
      </p:ext>
    </p:extLst>
  </p:cSld>
  <p:clrMapOvr>
    <a:masterClrMapping/>
  </p:clrMapOvr>
  <p:transition spd="slow">
    <p:cu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p:cNvPicPr preferRelativeResize="0"/>
          <p:nvPr/>
        </p:nvPicPr>
        <p:blipFill rotWithShape="1">
          <a:blip r:embed="rId3">
            <a:alphaModFix/>
          </a:blip>
          <a:srcRect l="34285" t="38382" r="43688" b="40297"/>
          <a:stretch/>
        </p:blipFill>
        <p:spPr>
          <a:xfrm>
            <a:off x="1331640" y="2693640"/>
            <a:ext cx="6924601" cy="4189129"/>
          </a:xfrm>
          <a:prstGeom prst="rect">
            <a:avLst/>
          </a:prstGeom>
          <a:noFill/>
          <a:ln>
            <a:noFill/>
          </a:ln>
        </p:spPr>
      </p:pic>
      <p:sp>
        <p:nvSpPr>
          <p:cNvPr id="187" name="Shape 187"/>
          <p:cNvSpPr/>
          <p:nvPr/>
        </p:nvSpPr>
        <p:spPr>
          <a:xfrm>
            <a:off x="4139951" y="3440812"/>
            <a:ext cx="653988" cy="564252"/>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188" name="Shape 188"/>
          <p:cNvSpPr txBox="1">
            <a:spLocks noGrp="1"/>
          </p:cNvSpPr>
          <p:nvPr>
            <p:ph type="title"/>
          </p:nvPr>
        </p:nvSpPr>
        <p:spPr>
          <a:xfrm>
            <a:off x="0" y="197768"/>
            <a:ext cx="9144000" cy="164705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a:solidFill>
                  <a:schemeClr val="dk1"/>
                </a:solidFill>
                <a:latin typeface="Calibri"/>
                <a:ea typeface="Calibri"/>
                <a:cs typeface="Calibri"/>
                <a:sym typeface="Calibri"/>
              </a:rPr>
              <a:t>Click on the arrow to get EAL, Attendance, Reading age and KS2 APS</a:t>
            </a:r>
          </a:p>
        </p:txBody>
      </p:sp>
    </p:spTree>
    <p:extLst>
      <p:ext uri="{BB962C8B-B14F-4D97-AF65-F5344CB8AC3E}">
        <p14:creationId xmlns:p14="http://schemas.microsoft.com/office/powerpoint/2010/main" val="2761419957"/>
      </p:ext>
    </p:extLst>
  </p:cSld>
  <p:clrMapOvr>
    <a:masterClrMapping/>
  </p:clrMapOvr>
  <p:transition spd="slow">
    <p:cu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Shape 193"/>
          <p:cNvPicPr preferRelativeResize="0"/>
          <p:nvPr/>
        </p:nvPicPr>
        <p:blipFill rotWithShape="1">
          <a:blip r:embed="rId3">
            <a:alphaModFix/>
          </a:blip>
          <a:srcRect t="8127" r="84853" b="62268"/>
          <a:stretch/>
        </p:blipFill>
        <p:spPr>
          <a:xfrm>
            <a:off x="2555775" y="1844824"/>
            <a:ext cx="4104456" cy="5013825"/>
          </a:xfrm>
          <a:prstGeom prst="rect">
            <a:avLst/>
          </a:prstGeom>
          <a:noFill/>
          <a:ln>
            <a:noFill/>
          </a:ln>
        </p:spPr>
      </p:pic>
      <p:sp>
        <p:nvSpPr>
          <p:cNvPr id="194" name="Shape 194"/>
          <p:cNvSpPr txBox="1">
            <a:spLocks noGrp="1"/>
          </p:cNvSpPr>
          <p:nvPr>
            <p:ph type="title"/>
          </p:nvPr>
        </p:nvSpPr>
        <p:spPr>
          <a:xfrm>
            <a:off x="0" y="197768"/>
            <a:ext cx="9144000" cy="164705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If you are covering a lesson, search for the member of staff using their staff code and click on their name</a:t>
            </a:r>
          </a:p>
        </p:txBody>
      </p:sp>
    </p:spTree>
    <p:extLst>
      <p:ext uri="{BB962C8B-B14F-4D97-AF65-F5344CB8AC3E}">
        <p14:creationId xmlns:p14="http://schemas.microsoft.com/office/powerpoint/2010/main" val="1676601879"/>
      </p:ext>
    </p:extLst>
  </p:cSld>
  <p:clrMapOvr>
    <a:masterClrMapping/>
  </p:clrMapOvr>
  <p:transition spd="slow">
    <p:cu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199" name="Shape 199"/>
          <p:cNvPicPr preferRelativeResize="0"/>
          <p:nvPr/>
        </p:nvPicPr>
        <p:blipFill rotWithShape="1">
          <a:blip r:embed="rId3">
            <a:alphaModFix/>
          </a:blip>
          <a:srcRect l="19229" t="25687" r="20090" b="21632"/>
          <a:stretch/>
        </p:blipFill>
        <p:spPr>
          <a:xfrm>
            <a:off x="251519" y="1844824"/>
            <a:ext cx="8758790" cy="4752527"/>
          </a:xfrm>
          <a:prstGeom prst="rect">
            <a:avLst/>
          </a:prstGeom>
          <a:noFill/>
          <a:ln>
            <a:noFill/>
          </a:ln>
        </p:spPr>
      </p:pic>
      <p:sp>
        <p:nvSpPr>
          <p:cNvPr id="200" name="Shape 200"/>
          <p:cNvSpPr txBox="1">
            <a:spLocks noGrp="1"/>
          </p:cNvSpPr>
          <p:nvPr>
            <p:ph type="title"/>
          </p:nvPr>
        </p:nvSpPr>
        <p:spPr>
          <a:xfrm>
            <a:off x="0" y="197768"/>
            <a:ext cx="9144000" cy="164705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This shows their timetable, click on Cover this teacher to view their seating plans. </a:t>
            </a:r>
          </a:p>
        </p:txBody>
      </p:sp>
    </p:spTree>
    <p:extLst>
      <p:ext uri="{BB962C8B-B14F-4D97-AF65-F5344CB8AC3E}">
        <p14:creationId xmlns:p14="http://schemas.microsoft.com/office/powerpoint/2010/main" val="787952420"/>
      </p:ext>
    </p:extLst>
  </p:cSld>
  <p:clrMapOvr>
    <a:masterClrMapping/>
  </p:clrMapOvr>
  <p:transition spd="slow">
    <p:cu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chemeClr val="bg1">
                    <a:lumMod val="75000"/>
                  </a:schemeClr>
                </a:solidFill>
                <a:latin typeface="Impact"/>
                <a:cs typeface="Impact"/>
              </a:rPr>
              <a:t>CPD agenda</a:t>
            </a:r>
            <a:r>
              <a:rPr lang="en-US" dirty="0" smtClean="0">
                <a:latin typeface="Impact"/>
                <a:cs typeface="Impact"/>
              </a:rPr>
              <a:t/>
            </a:r>
            <a:br>
              <a:rPr lang="en-US" dirty="0" smtClean="0">
                <a:latin typeface="Impact"/>
                <a:cs typeface="Impact"/>
              </a:rPr>
            </a:br>
            <a:r>
              <a:rPr lang="en-US" dirty="0" smtClean="0">
                <a:solidFill>
                  <a:srgbClr val="FF0000"/>
                </a:solidFill>
                <a:latin typeface="Impact"/>
                <a:cs typeface="Impact"/>
              </a:rPr>
              <a:t>Good</a:t>
            </a:r>
            <a:r>
              <a:rPr lang="en-US" dirty="0" smtClean="0">
                <a:latin typeface="Impact"/>
                <a:cs typeface="Impact"/>
              </a:rPr>
              <a:t> CPD in </a:t>
            </a:r>
            <a:r>
              <a:rPr lang="en-US" dirty="0" smtClean="0">
                <a:solidFill>
                  <a:srgbClr val="FF0000"/>
                </a:solidFill>
                <a:latin typeface="Impact"/>
                <a:cs typeface="Impact"/>
              </a:rPr>
              <a:t>school</a:t>
            </a:r>
            <a:r>
              <a:rPr lang="en-US" dirty="0" smtClean="0">
                <a:latin typeface="Impact"/>
                <a:cs typeface="Impact"/>
              </a:rPr>
              <a:t>?</a:t>
            </a:r>
            <a:br>
              <a:rPr lang="en-US" dirty="0" smtClean="0">
                <a:latin typeface="Impact"/>
                <a:cs typeface="Impact"/>
              </a:rPr>
            </a:br>
            <a:endParaRPr lang="en-US" dirty="0">
              <a:latin typeface="Impact"/>
              <a:cs typeface="Impact"/>
            </a:endParaRPr>
          </a:p>
        </p:txBody>
      </p:sp>
      <p:pic>
        <p:nvPicPr>
          <p:cNvPr id="7" name="Picture 6"/>
          <p:cNvPicPr>
            <a:picLocks noChangeAspect="1"/>
          </p:cNvPicPr>
          <p:nvPr/>
        </p:nvPicPr>
        <p:blipFill>
          <a:blip r:embed="rId2"/>
          <a:stretch>
            <a:fillRect/>
          </a:stretch>
        </p:blipFill>
        <p:spPr>
          <a:xfrm>
            <a:off x="4481113" y="2553036"/>
            <a:ext cx="4261496" cy="3098733"/>
          </a:xfrm>
          <a:prstGeom prst="rect">
            <a:avLst/>
          </a:prstGeom>
        </p:spPr>
      </p:pic>
      <p:sp>
        <p:nvSpPr>
          <p:cNvPr id="8" name="Title 1"/>
          <p:cNvSpPr txBox="1">
            <a:spLocks/>
          </p:cNvSpPr>
          <p:nvPr/>
        </p:nvSpPr>
        <p:spPr>
          <a:xfrm>
            <a:off x="836630" y="5446317"/>
            <a:ext cx="7772400" cy="75313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latin typeface="Impact"/>
                <a:cs typeface="Impact"/>
              </a:rPr>
              <a:t>Fad or </a:t>
            </a:r>
            <a:r>
              <a:rPr lang="en-US" dirty="0" smtClean="0">
                <a:solidFill>
                  <a:srgbClr val="FF0000"/>
                </a:solidFill>
                <a:latin typeface="Impact"/>
                <a:cs typeface="Impact"/>
              </a:rPr>
              <a:t>genuine</a:t>
            </a:r>
            <a:r>
              <a:rPr lang="en-US" dirty="0" smtClean="0">
                <a:latin typeface="Impact"/>
                <a:cs typeface="Impact"/>
              </a:rPr>
              <a:t> school priority?</a:t>
            </a:r>
            <a:endParaRPr lang="en-US" dirty="0">
              <a:latin typeface="Impact"/>
              <a:cs typeface="Impact"/>
            </a:endParaRPr>
          </a:p>
        </p:txBody>
      </p:sp>
      <p:pic>
        <p:nvPicPr>
          <p:cNvPr id="6" name="Picture 5"/>
          <p:cNvPicPr>
            <a:picLocks noChangeAspect="1"/>
          </p:cNvPicPr>
          <p:nvPr/>
        </p:nvPicPr>
        <p:blipFill>
          <a:blip r:embed="rId3"/>
          <a:stretch>
            <a:fillRect/>
          </a:stretch>
        </p:blipFill>
        <p:spPr>
          <a:xfrm>
            <a:off x="1552925" y="3888777"/>
            <a:ext cx="5239806" cy="2969223"/>
          </a:xfrm>
          <a:prstGeom prst="rect">
            <a:avLst/>
          </a:prstGeom>
        </p:spPr>
      </p:pic>
    </p:spTree>
    <p:extLst>
      <p:ext uri="{BB962C8B-B14F-4D97-AF65-F5344CB8AC3E}">
        <p14:creationId xmlns:p14="http://schemas.microsoft.com/office/powerpoint/2010/main" val="170380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xit" presetSubtype="0" fill="hold" nodeType="clickEffect">
                                  <p:stCondLst>
                                    <p:cond delay="0"/>
                                  </p:stCondLst>
                                  <p:childTnLst>
                                    <p:animEffect transition="out" filter="fade">
                                      <p:cBhvr>
                                        <p:cTn id="10" dur="500"/>
                                        <p:tgtEl>
                                          <p:spTgt spid="6"/>
                                        </p:tgtEl>
                                      </p:cBhvr>
                                    </p:animEffect>
                                    <p:set>
                                      <p:cBhvr>
                                        <p:cTn id="11" dur="1" fill="hold">
                                          <p:stCondLst>
                                            <p:cond delay="499"/>
                                          </p:stCondLst>
                                        </p:cTn>
                                        <p:tgtEl>
                                          <p:spTgt spid="6"/>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pic>
        <p:nvPicPr>
          <p:cNvPr id="205" name="Shape 205"/>
          <p:cNvPicPr preferRelativeResize="0"/>
          <p:nvPr/>
        </p:nvPicPr>
        <p:blipFill rotWithShape="1">
          <a:blip r:embed="rId3">
            <a:alphaModFix/>
          </a:blip>
          <a:srcRect t="8127" r="84671" b="40498"/>
          <a:stretch/>
        </p:blipFill>
        <p:spPr>
          <a:xfrm>
            <a:off x="3203848" y="1747326"/>
            <a:ext cx="2452913" cy="5138057"/>
          </a:xfrm>
          <a:prstGeom prst="rect">
            <a:avLst/>
          </a:prstGeom>
          <a:noFill/>
          <a:ln>
            <a:noFill/>
          </a:ln>
        </p:spPr>
      </p:pic>
      <p:sp>
        <p:nvSpPr>
          <p:cNvPr id="206" name="Shape 206"/>
          <p:cNvSpPr txBox="1">
            <a:spLocks noGrp="1"/>
          </p:cNvSpPr>
          <p:nvPr>
            <p:ph type="title"/>
          </p:nvPr>
        </p:nvSpPr>
        <p:spPr>
          <a:xfrm>
            <a:off x="0" y="197768"/>
            <a:ext cx="9144000" cy="1647056"/>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a:solidFill>
                  <a:schemeClr val="dk1"/>
                </a:solidFill>
                <a:latin typeface="Calibri"/>
                <a:ea typeface="Calibri"/>
                <a:cs typeface="Calibri"/>
                <a:sym typeface="Calibri"/>
              </a:rPr>
              <a:t>Click on Return to my lesson to go back to your own timetable</a:t>
            </a:r>
          </a:p>
        </p:txBody>
      </p:sp>
      <p:sp>
        <p:nvSpPr>
          <p:cNvPr id="207" name="Shape 207"/>
          <p:cNvSpPr/>
          <p:nvPr/>
        </p:nvSpPr>
        <p:spPr>
          <a:xfrm>
            <a:off x="3347864" y="2924943"/>
            <a:ext cx="1944216" cy="360040"/>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891593448"/>
      </p:ext>
    </p:extLst>
  </p:cSld>
  <p:clrMapOvr>
    <a:masterClrMapping/>
  </p:clrMapOvr>
  <p:transition spd="slow">
    <p:cu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pic>
        <p:nvPicPr>
          <p:cNvPr id="212" name="Shape 212"/>
          <p:cNvPicPr preferRelativeResize="0"/>
          <p:nvPr/>
        </p:nvPicPr>
        <p:blipFill rotWithShape="1">
          <a:blip r:embed="rId3">
            <a:alphaModFix/>
          </a:blip>
          <a:srcRect l="78549" t="8272" b="61866"/>
          <a:stretch/>
        </p:blipFill>
        <p:spPr>
          <a:xfrm>
            <a:off x="1979711" y="1699927"/>
            <a:ext cx="5232828" cy="4552898"/>
          </a:xfrm>
          <a:prstGeom prst="rect">
            <a:avLst/>
          </a:prstGeom>
          <a:noFill/>
          <a:ln>
            <a:noFill/>
          </a:ln>
        </p:spPr>
      </p:pic>
      <p:sp>
        <p:nvSpPr>
          <p:cNvPr id="213" name="Shape 213"/>
          <p:cNvSpPr/>
          <p:nvPr/>
        </p:nvSpPr>
        <p:spPr>
          <a:xfrm>
            <a:off x="4283967" y="1412775"/>
            <a:ext cx="1728191" cy="936103"/>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214" name="Shape 214"/>
          <p:cNvSpPr txBox="1">
            <a:spLocks noGrp="1"/>
          </p:cNvSpPr>
          <p:nvPr>
            <p:ph type="title"/>
          </p:nvPr>
        </p:nvSpPr>
        <p:spPr>
          <a:xfrm>
            <a:off x="481325" y="254517"/>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3950" b="0" i="0" u="none" strike="noStrike" cap="none" baseline="0">
                <a:solidFill>
                  <a:schemeClr val="dk1"/>
                </a:solidFill>
                <a:latin typeface="Calibri"/>
                <a:ea typeface="Calibri"/>
                <a:cs typeface="Calibri"/>
                <a:sym typeface="Calibri"/>
              </a:rPr>
              <a:t>For help click on the button in the top right corner</a:t>
            </a:r>
          </a:p>
        </p:txBody>
      </p:sp>
    </p:spTree>
    <p:extLst>
      <p:ext uri="{BB962C8B-B14F-4D97-AF65-F5344CB8AC3E}">
        <p14:creationId xmlns:p14="http://schemas.microsoft.com/office/powerpoint/2010/main" val="1673054053"/>
      </p:ext>
    </p:extLst>
  </p:cSld>
  <p:clrMapOvr>
    <a:masterClrMapping/>
  </p:clrMapOvr>
  <p:transition spd="slow">
    <p:cu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Shape 219"/>
          <p:cNvPicPr preferRelativeResize="0"/>
          <p:nvPr/>
        </p:nvPicPr>
        <p:blipFill rotWithShape="1">
          <a:blip r:embed="rId3">
            <a:alphaModFix/>
          </a:blip>
          <a:srcRect l="19864" t="8272" r="21178" b="25550"/>
          <a:stretch/>
        </p:blipFill>
        <p:spPr>
          <a:xfrm>
            <a:off x="1115616" y="1458257"/>
            <a:ext cx="7052277" cy="4947443"/>
          </a:xfrm>
          <a:prstGeom prst="rect">
            <a:avLst/>
          </a:prstGeom>
          <a:noFill/>
          <a:ln>
            <a:noFill/>
          </a:ln>
        </p:spPr>
      </p:pic>
      <p:sp>
        <p:nvSpPr>
          <p:cNvPr id="220" name="Shape 220"/>
          <p:cNvSpPr txBox="1">
            <a:spLocks noGrp="1"/>
          </p:cNvSpPr>
          <p:nvPr>
            <p:ph type="title"/>
          </p:nvPr>
        </p:nvSpPr>
        <p:spPr>
          <a:xfrm>
            <a:off x="467543" y="116631"/>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4400" b="0" i="0" u="none" strike="noStrike" cap="none" baseline="0">
                <a:solidFill>
                  <a:schemeClr val="dk1"/>
                </a:solidFill>
                <a:latin typeface="Calibri"/>
                <a:ea typeface="Calibri"/>
                <a:cs typeface="Calibri"/>
                <a:sym typeface="Calibri"/>
              </a:rPr>
              <a:t>Here you can watch tutorial videos</a:t>
            </a:r>
          </a:p>
        </p:txBody>
      </p:sp>
    </p:spTree>
    <p:extLst>
      <p:ext uri="{BB962C8B-B14F-4D97-AF65-F5344CB8AC3E}">
        <p14:creationId xmlns:p14="http://schemas.microsoft.com/office/powerpoint/2010/main" val="141594223"/>
      </p:ext>
    </p:extLst>
  </p:cSld>
  <p:clrMapOvr>
    <a:masterClrMapping/>
  </p:clrMapOvr>
  <p:transition spd="slow">
    <p:cu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95536" y="21328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dirty="0" smtClean="0">
                <a:solidFill>
                  <a:schemeClr val="dk1"/>
                </a:solidFill>
                <a:latin typeface="Calibri"/>
                <a:ea typeface="Calibri"/>
                <a:cs typeface="Calibri"/>
                <a:sym typeface="Calibri"/>
              </a:rPr>
              <a:t>End.</a:t>
            </a:r>
            <a:endParaRPr lang="en-GB" sz="4400" b="0" i="0" u="none" strike="noStrike" cap="none" baseline="0"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622606"/>
      </p:ext>
    </p:extLst>
  </p:cSld>
  <p:clrMapOvr>
    <a:masterClrMapping/>
  </p:clrMapOvr>
  <p:transition spd="slow">
    <p:cut/>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95536" y="21328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6000" dirty="0" smtClean="0">
                <a:solidFill>
                  <a:schemeClr val="dk1"/>
                </a:solidFill>
                <a:latin typeface="Impact"/>
                <a:ea typeface="Calibri"/>
                <a:cs typeface="Impact"/>
                <a:sym typeface="Calibri"/>
              </a:rPr>
              <a:t>EVERY CLASS SHOULD</a:t>
            </a:r>
            <a:br>
              <a:rPr lang="en-GB" sz="6000" dirty="0" smtClean="0">
                <a:solidFill>
                  <a:schemeClr val="dk1"/>
                </a:solidFill>
                <a:latin typeface="Impact"/>
                <a:ea typeface="Calibri"/>
                <a:cs typeface="Impact"/>
                <a:sym typeface="Calibri"/>
              </a:rPr>
            </a:br>
            <a:r>
              <a:rPr lang="en-GB" sz="6000" dirty="0" smtClean="0">
                <a:solidFill>
                  <a:schemeClr val="dk1"/>
                </a:solidFill>
                <a:latin typeface="Impact"/>
                <a:ea typeface="Calibri"/>
                <a:cs typeface="Impact"/>
                <a:sym typeface="Calibri"/>
              </a:rPr>
              <a:t>HAVE A SEATING PLAN</a:t>
            </a:r>
            <a:r>
              <a:rPr lang="en-GB" dirty="0" smtClean="0">
                <a:solidFill>
                  <a:schemeClr val="dk1"/>
                </a:solidFill>
                <a:latin typeface="Calibri"/>
                <a:ea typeface="Calibri"/>
                <a:cs typeface="Calibri"/>
                <a:sym typeface="Calibri"/>
              </a:rPr>
              <a:t/>
            </a:r>
            <a:br>
              <a:rPr lang="en-GB" dirty="0" smtClean="0">
                <a:solidFill>
                  <a:schemeClr val="dk1"/>
                </a:solidFill>
                <a:latin typeface="Calibri"/>
                <a:ea typeface="Calibri"/>
                <a:cs typeface="Calibri"/>
                <a:sym typeface="Calibri"/>
              </a:rPr>
            </a:br>
            <a:r>
              <a:rPr lang="en-GB" dirty="0">
                <a:solidFill>
                  <a:schemeClr val="dk1"/>
                </a:solidFill>
                <a:latin typeface="Calibri"/>
                <a:ea typeface="Calibri"/>
                <a:cs typeface="Calibri"/>
                <a:sym typeface="Calibri"/>
              </a:rPr>
              <a:t/>
            </a:r>
            <a:br>
              <a:rPr lang="en-GB" dirty="0">
                <a:solidFill>
                  <a:schemeClr val="dk1"/>
                </a:solidFill>
                <a:latin typeface="Calibri"/>
                <a:ea typeface="Calibri"/>
                <a:cs typeface="Calibri"/>
                <a:sym typeface="Calibri"/>
              </a:rPr>
            </a:br>
            <a:r>
              <a:rPr lang="en-GB" b="1" dirty="0" smtClean="0">
                <a:solidFill>
                  <a:srgbClr val="008000"/>
                </a:solidFill>
                <a:latin typeface="Calibri"/>
                <a:ea typeface="Calibri"/>
                <a:cs typeface="Calibri"/>
                <a:sym typeface="Calibri"/>
              </a:rPr>
              <a:t>MINT</a:t>
            </a:r>
            <a:r>
              <a:rPr lang="en-GB" b="1" dirty="0" smtClean="0">
                <a:solidFill>
                  <a:schemeClr val="dk1"/>
                </a:solidFill>
                <a:latin typeface="Calibri"/>
                <a:ea typeface="Calibri"/>
                <a:cs typeface="Calibri"/>
                <a:sym typeface="Calibri"/>
              </a:rPr>
              <a:t> class or on paper</a:t>
            </a:r>
            <a:endParaRPr lang="en-GB" sz="4400" b="1" i="0" u="none" strike="noStrike" cap="none" baseline="0" dirty="0">
              <a:solidFill>
                <a:schemeClr val="dk1"/>
              </a:solidFill>
              <a:latin typeface="Calibri"/>
              <a:ea typeface="Calibri"/>
              <a:cs typeface="Calibri"/>
              <a:sym typeface="Calibri"/>
            </a:endParaRPr>
          </a:p>
        </p:txBody>
      </p:sp>
      <p:pic>
        <p:nvPicPr>
          <p:cNvPr id="2" name="Picture 1"/>
          <p:cNvPicPr>
            <a:picLocks noChangeAspect="1"/>
          </p:cNvPicPr>
          <p:nvPr/>
        </p:nvPicPr>
        <p:blipFill>
          <a:blip r:embed="rId3"/>
          <a:stretch>
            <a:fillRect/>
          </a:stretch>
        </p:blipFill>
        <p:spPr>
          <a:xfrm>
            <a:off x="6547292" y="5068977"/>
            <a:ext cx="2023860" cy="1555481"/>
          </a:xfrm>
          <a:prstGeom prst="rect">
            <a:avLst/>
          </a:prstGeom>
        </p:spPr>
      </p:pic>
    </p:spTree>
    <p:extLst>
      <p:ext uri="{BB962C8B-B14F-4D97-AF65-F5344CB8AC3E}">
        <p14:creationId xmlns:p14="http://schemas.microsoft.com/office/powerpoint/2010/main" val="2150801027"/>
      </p:ext>
    </p:extLst>
  </p:cSld>
  <p:clrMapOvr>
    <a:masterClrMapping/>
  </p:clrMapOvr>
  <p:transition spd="slow">
    <p:cut/>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0" name="Shape 80"/>
          <p:cNvSpPr txBox="1">
            <a:spLocks noGrp="1"/>
          </p:cNvSpPr>
          <p:nvPr>
            <p:ph type="title"/>
          </p:nvPr>
        </p:nvSpPr>
        <p:spPr>
          <a:xfrm>
            <a:off x="395536" y="2132856"/>
            <a:ext cx="8229600" cy="1143000"/>
          </a:xfrm>
          <a:prstGeom prst="rect">
            <a:avLst/>
          </a:prstGeom>
          <a:noFill/>
          <a:ln>
            <a:noFill/>
          </a:ln>
        </p:spPr>
        <p:txBody>
          <a:bodyPr lIns="91425" tIns="45700" rIns="91425" bIns="45700" anchor="ctr" anchorCtr="0">
            <a:noAutofit/>
          </a:bodyPr>
          <a:lstStyle/>
          <a:p>
            <a:pPr marL="0" marR="0" lvl="0" indent="0" algn="ctr" rtl="0">
              <a:spcBef>
                <a:spcPts val="0"/>
              </a:spcBef>
              <a:buClr>
                <a:schemeClr val="dk1"/>
              </a:buClr>
              <a:buSzPct val="25000"/>
              <a:buFont typeface="Calibri"/>
              <a:buNone/>
            </a:pPr>
            <a:r>
              <a:rPr lang="en-GB" sz="6000" b="1" dirty="0" smtClean="0">
                <a:solidFill>
                  <a:schemeClr val="dk1"/>
                </a:solidFill>
                <a:latin typeface="Impact"/>
                <a:ea typeface="Calibri"/>
                <a:cs typeface="Impact"/>
                <a:sym typeface="Calibri"/>
              </a:rPr>
              <a:t>A professional portfolio</a:t>
            </a:r>
            <a:endParaRPr lang="en-GB" sz="6000" b="1" i="0" u="none" strike="noStrike" cap="none" baseline="0" dirty="0">
              <a:solidFill>
                <a:schemeClr val="dk1"/>
              </a:solidFill>
              <a:latin typeface="Impact"/>
              <a:ea typeface="Calibri"/>
              <a:cs typeface="Impact"/>
              <a:sym typeface="Calibri"/>
            </a:endParaRPr>
          </a:p>
        </p:txBody>
      </p:sp>
      <p:pic>
        <p:nvPicPr>
          <p:cNvPr id="2" name="Picture 1"/>
          <p:cNvPicPr>
            <a:picLocks noChangeAspect="1"/>
          </p:cNvPicPr>
          <p:nvPr/>
        </p:nvPicPr>
        <p:blipFill>
          <a:blip r:embed="rId3"/>
          <a:stretch>
            <a:fillRect/>
          </a:stretch>
        </p:blipFill>
        <p:spPr>
          <a:xfrm rot="1751437">
            <a:off x="5612903" y="3632131"/>
            <a:ext cx="2482823" cy="1671767"/>
          </a:xfrm>
          <a:prstGeom prst="rect">
            <a:avLst/>
          </a:prstGeom>
        </p:spPr>
      </p:pic>
    </p:spTree>
    <p:extLst>
      <p:ext uri="{BB962C8B-B14F-4D97-AF65-F5344CB8AC3E}">
        <p14:creationId xmlns:p14="http://schemas.microsoft.com/office/powerpoint/2010/main" val="2150801027"/>
      </p:ext>
    </p:extLst>
  </p:cSld>
  <p:clrMapOvr>
    <a:masterClrMapping/>
  </p:clrMapOvr>
  <p:transition spd="slow">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323" r="-2323"/>
          <a:stretch/>
        </p:blipFill>
        <p:spPr>
          <a:xfrm>
            <a:off x="-1378800" y="0"/>
            <a:ext cx="10773201" cy="6858000"/>
          </a:xfrm>
          <a:prstGeom prst="rect">
            <a:avLst/>
          </a:prstGeom>
        </p:spPr>
      </p:pic>
      <p:sp>
        <p:nvSpPr>
          <p:cNvPr id="2" name="Title 1"/>
          <p:cNvSpPr>
            <a:spLocks noGrp="1"/>
          </p:cNvSpPr>
          <p:nvPr>
            <p:ph type="ctrTitle"/>
          </p:nvPr>
        </p:nvSpPr>
        <p:spPr>
          <a:xfrm>
            <a:off x="575682" y="3802584"/>
            <a:ext cx="7772400" cy="753133"/>
          </a:xfrm>
        </p:spPr>
        <p:txBody>
          <a:bodyPr>
            <a:noAutofit/>
          </a:bodyPr>
          <a:lstStyle/>
          <a:p>
            <a:pPr algn="l">
              <a:lnSpc>
                <a:spcPct val="120000"/>
              </a:lnSpc>
            </a:pPr>
            <a:r>
              <a:rPr lang="en-US" sz="6000" dirty="0" smtClean="0">
                <a:solidFill>
                  <a:schemeClr val="bg1"/>
                </a:solidFill>
                <a:latin typeface="Impact"/>
                <a:cs typeface="Impact"/>
              </a:rPr>
              <a:t>Introducing </a:t>
            </a:r>
            <a:br>
              <a:rPr lang="en-US" sz="6000" dirty="0" smtClean="0">
                <a:solidFill>
                  <a:schemeClr val="bg1"/>
                </a:solidFill>
                <a:latin typeface="Impact"/>
                <a:cs typeface="Impact"/>
              </a:rPr>
            </a:br>
            <a:r>
              <a:rPr lang="en-US" sz="6000" dirty="0" smtClean="0">
                <a:solidFill>
                  <a:schemeClr val="bg1"/>
                </a:solidFill>
                <a:latin typeface="Impact"/>
                <a:cs typeface="Impact"/>
              </a:rPr>
              <a:t>         </a:t>
            </a:r>
            <a:r>
              <a:rPr lang="en-US" sz="6000" dirty="0">
                <a:solidFill>
                  <a:schemeClr val="bg1"/>
                </a:solidFill>
                <a:latin typeface="Impact"/>
                <a:cs typeface="Impact"/>
              </a:rPr>
              <a:t> </a:t>
            </a:r>
            <a:r>
              <a:rPr lang="en-US" sz="6000" dirty="0" smtClean="0">
                <a:solidFill>
                  <a:schemeClr val="bg1"/>
                </a:solidFill>
                <a:latin typeface="Impact"/>
                <a:cs typeface="Impact"/>
              </a:rPr>
              <a:t>   Blue Sky</a:t>
            </a:r>
            <a:endParaRPr lang="en-US" sz="6000" dirty="0">
              <a:solidFill>
                <a:schemeClr val="bg1"/>
              </a:solidFill>
              <a:latin typeface="Impact"/>
              <a:cs typeface="Impact"/>
            </a:endParaRPr>
          </a:p>
        </p:txBody>
      </p:sp>
    </p:spTree>
    <p:extLst>
      <p:ext uri="{BB962C8B-B14F-4D97-AF65-F5344CB8AC3E}">
        <p14:creationId xmlns:p14="http://schemas.microsoft.com/office/powerpoint/2010/main" val="2891782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Login in to the VLE</a:t>
            </a:r>
            <a:endParaRPr lang="en-US" dirty="0">
              <a:latin typeface="Impact"/>
              <a:cs typeface="Impact"/>
            </a:endParaRPr>
          </a:p>
        </p:txBody>
      </p:sp>
      <p:pic>
        <p:nvPicPr>
          <p:cNvPr id="3" name="Picture 2" descr="Screen Shot 2014-10-05 at 11.51.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931" y="1269912"/>
            <a:ext cx="4935943" cy="4757028"/>
          </a:xfrm>
          <a:prstGeom prst="rect">
            <a:avLst/>
          </a:prstGeom>
        </p:spPr>
      </p:pic>
      <p:pic>
        <p:nvPicPr>
          <p:cNvPr id="4" name="Picture 3" descr="Screen Shot 2014-10-05 at 11.51.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4564" y="811597"/>
            <a:ext cx="3016900" cy="4494774"/>
          </a:xfrm>
          <a:prstGeom prst="rect">
            <a:avLst/>
          </a:prstGeom>
        </p:spPr>
      </p:pic>
      <p:sp>
        <p:nvSpPr>
          <p:cNvPr id="5" name="Shape 93"/>
          <p:cNvSpPr/>
          <p:nvPr/>
        </p:nvSpPr>
        <p:spPr>
          <a:xfrm>
            <a:off x="5557312" y="1017884"/>
            <a:ext cx="1224135" cy="504056"/>
          </a:xfrm>
          <a:prstGeom prst="ellipse">
            <a:avLst/>
          </a:prstGeom>
          <a:noFill/>
          <a:ln w="76200" cap="flat">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Login in to Blue Sky</a:t>
            </a:r>
            <a:endParaRPr lang="en-US" dirty="0">
              <a:latin typeface="Impact"/>
              <a:cs typeface="Impact"/>
            </a:endParaRPr>
          </a:p>
        </p:txBody>
      </p:sp>
      <p:pic>
        <p:nvPicPr>
          <p:cNvPr id="4" name="Picture 3" descr="Screen Shot 2014-10-05 at 11.56.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7187" y="1286595"/>
            <a:ext cx="7071949" cy="4439277"/>
          </a:xfrm>
          <a:prstGeom prst="rect">
            <a:avLst/>
          </a:prstGeom>
        </p:spPr>
      </p:pic>
      <p:sp>
        <p:nvSpPr>
          <p:cNvPr id="5" name="Shape 93"/>
          <p:cNvSpPr/>
          <p:nvPr/>
        </p:nvSpPr>
        <p:spPr>
          <a:xfrm>
            <a:off x="1234127" y="3450599"/>
            <a:ext cx="1224135" cy="504056"/>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6" name="Shape 93"/>
          <p:cNvSpPr/>
          <p:nvPr/>
        </p:nvSpPr>
        <p:spPr>
          <a:xfrm>
            <a:off x="1234127" y="4095033"/>
            <a:ext cx="1224135" cy="504056"/>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7" name="Shape 93"/>
          <p:cNvSpPr/>
          <p:nvPr/>
        </p:nvSpPr>
        <p:spPr>
          <a:xfrm>
            <a:off x="1234127" y="4708438"/>
            <a:ext cx="1224135" cy="504056"/>
          </a:xfrm>
          <a:prstGeom prst="ellipse">
            <a:avLst/>
          </a:prstGeom>
          <a:noFill/>
          <a:ln w="28575"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Homepage</a:t>
            </a:r>
            <a:endParaRPr lang="en-US" dirty="0">
              <a:latin typeface="Impact"/>
              <a:cs typeface="Impact"/>
            </a:endParaRPr>
          </a:p>
        </p:txBody>
      </p:sp>
      <p:pic>
        <p:nvPicPr>
          <p:cNvPr id="3" name="Picture 2" descr="Screen Shot 2014-10-05 at 12.02.0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4" y="1237079"/>
            <a:ext cx="8446599" cy="5150671"/>
          </a:xfrm>
          <a:prstGeom prst="rect">
            <a:avLst/>
          </a:prstGeom>
        </p:spPr>
      </p:pic>
      <p:sp>
        <p:nvSpPr>
          <p:cNvPr id="4" name="Shape 93"/>
          <p:cNvSpPr/>
          <p:nvPr/>
        </p:nvSpPr>
        <p:spPr>
          <a:xfrm>
            <a:off x="95754" y="1430541"/>
            <a:ext cx="753091"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5" y="89141"/>
            <a:ext cx="7772400"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chemeClr val="bg1">
                    <a:lumMod val="75000"/>
                  </a:schemeClr>
                </a:solidFill>
                <a:latin typeface="Impact"/>
                <a:cs typeface="Impact"/>
              </a:rPr>
              <a:t>CPD agenda</a:t>
            </a:r>
            <a:r>
              <a:rPr lang="en-US" dirty="0" smtClean="0">
                <a:latin typeface="Impact"/>
                <a:cs typeface="Impact"/>
              </a:rPr>
              <a:t/>
            </a:r>
            <a:br>
              <a:rPr lang="en-US" dirty="0" smtClean="0">
                <a:latin typeface="Impact"/>
                <a:cs typeface="Impact"/>
              </a:rPr>
            </a:br>
            <a:r>
              <a:rPr lang="en-US" dirty="0" smtClean="0">
                <a:solidFill>
                  <a:schemeClr val="bg1">
                    <a:lumMod val="75000"/>
                  </a:schemeClr>
                </a:solidFill>
                <a:latin typeface="Impact"/>
                <a:cs typeface="Impact"/>
              </a:rPr>
              <a:t>Good CPD in school?</a:t>
            </a:r>
            <a:r>
              <a:rPr lang="en-US" dirty="0" smtClean="0">
                <a:latin typeface="Impact"/>
                <a:cs typeface="Impact"/>
              </a:rPr>
              <a:t/>
            </a:r>
            <a:br>
              <a:rPr lang="en-US" dirty="0" smtClean="0">
                <a:latin typeface="Impact"/>
                <a:cs typeface="Impact"/>
              </a:rPr>
            </a:br>
            <a:r>
              <a:rPr lang="en-US" dirty="0" smtClean="0">
                <a:solidFill>
                  <a:srgbClr val="FF0000"/>
                </a:solidFill>
                <a:latin typeface="Impact"/>
                <a:cs typeface="Impact"/>
              </a:rPr>
              <a:t>Good</a:t>
            </a:r>
            <a:r>
              <a:rPr lang="en-US" dirty="0" smtClean="0">
                <a:latin typeface="Impact"/>
                <a:cs typeface="Impact"/>
              </a:rPr>
              <a:t> CPD for </a:t>
            </a:r>
            <a:r>
              <a:rPr lang="en-US" dirty="0" smtClean="0">
                <a:solidFill>
                  <a:srgbClr val="FF0000"/>
                </a:solidFill>
                <a:latin typeface="Impact"/>
                <a:cs typeface="Impact"/>
              </a:rPr>
              <a:t>you?</a:t>
            </a:r>
            <a:endParaRPr lang="en-US" dirty="0">
              <a:solidFill>
                <a:srgbClr val="FF0000"/>
              </a:solidFill>
              <a:latin typeface="Impact"/>
              <a:cs typeface="Impact"/>
            </a:endParaRPr>
          </a:p>
        </p:txBody>
      </p:sp>
      <p:pic>
        <p:nvPicPr>
          <p:cNvPr id="3" name="Picture 2"/>
          <p:cNvPicPr>
            <a:picLocks noChangeAspect="1"/>
          </p:cNvPicPr>
          <p:nvPr/>
        </p:nvPicPr>
        <p:blipFill>
          <a:blip r:embed="rId2"/>
          <a:stretch>
            <a:fillRect/>
          </a:stretch>
        </p:blipFill>
        <p:spPr>
          <a:xfrm>
            <a:off x="4935144" y="2729419"/>
            <a:ext cx="3428350" cy="2536979"/>
          </a:xfrm>
          <a:prstGeom prst="rect">
            <a:avLst/>
          </a:prstGeom>
        </p:spPr>
      </p:pic>
      <p:sp>
        <p:nvSpPr>
          <p:cNvPr id="4" name="Title 1"/>
          <p:cNvSpPr txBox="1">
            <a:spLocks/>
          </p:cNvSpPr>
          <p:nvPr/>
        </p:nvSpPr>
        <p:spPr>
          <a:xfrm>
            <a:off x="836630" y="5446317"/>
            <a:ext cx="7772400" cy="753133"/>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r"/>
            <a:r>
              <a:rPr lang="en-US" dirty="0" smtClean="0">
                <a:latin typeface="Impact"/>
                <a:cs typeface="Impact"/>
              </a:rPr>
              <a:t>More than going on a course?</a:t>
            </a:r>
            <a:endParaRPr lang="en-US" dirty="0">
              <a:latin typeface="Impact"/>
              <a:cs typeface="Impact"/>
            </a:endParaRPr>
          </a:p>
        </p:txBody>
      </p:sp>
    </p:spTree>
    <p:extLst>
      <p:ext uri="{BB962C8B-B14F-4D97-AF65-F5344CB8AC3E}">
        <p14:creationId xmlns:p14="http://schemas.microsoft.com/office/powerpoint/2010/main" val="2173495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CPD tab</a:t>
            </a:r>
            <a:endParaRPr lang="en-US" dirty="0">
              <a:latin typeface="Impact"/>
              <a:cs typeface="Impact"/>
            </a:endParaRPr>
          </a:p>
        </p:txBody>
      </p:sp>
      <p:pic>
        <p:nvPicPr>
          <p:cNvPr id="3" name="Picture 2" descr="Screen Shot 2014-10-05 at 12.02.5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5" y="1297352"/>
            <a:ext cx="8485145" cy="4604782"/>
          </a:xfrm>
          <a:prstGeom prst="rect">
            <a:avLst/>
          </a:prstGeom>
        </p:spPr>
      </p:pic>
      <p:sp>
        <p:nvSpPr>
          <p:cNvPr id="4" name="Shape 93"/>
          <p:cNvSpPr/>
          <p:nvPr/>
        </p:nvSpPr>
        <p:spPr>
          <a:xfrm>
            <a:off x="141815" y="2095120"/>
            <a:ext cx="753091"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Add professional CPD activity</a:t>
            </a:r>
            <a:endParaRPr lang="en-US" dirty="0">
              <a:latin typeface="Impact"/>
              <a:cs typeface="Impact"/>
            </a:endParaRPr>
          </a:p>
        </p:txBody>
      </p:sp>
      <p:pic>
        <p:nvPicPr>
          <p:cNvPr id="3" name="Picture 2" descr="Screen Shot 2014-10-05 at 12.04.0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7015" y="1294985"/>
            <a:ext cx="8590180" cy="4979999"/>
          </a:xfrm>
          <a:prstGeom prst="rect">
            <a:avLst/>
          </a:prstGeom>
        </p:spPr>
      </p:pic>
      <p:sp>
        <p:nvSpPr>
          <p:cNvPr id="4" name="Shape 93"/>
          <p:cNvSpPr/>
          <p:nvPr/>
        </p:nvSpPr>
        <p:spPr>
          <a:xfrm>
            <a:off x="5261205" y="1825340"/>
            <a:ext cx="2009908" cy="576358"/>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5" name="Straight Arrow Connector 4"/>
          <p:cNvCxnSpPr/>
          <p:nvPr/>
        </p:nvCxnSpPr>
        <p:spPr>
          <a:xfrm>
            <a:off x="3369057" y="2401698"/>
            <a:ext cx="26321" cy="23424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CPD activity page</a:t>
            </a:r>
            <a:endParaRPr lang="en-US" dirty="0">
              <a:latin typeface="Impact"/>
              <a:cs typeface="Impact"/>
            </a:endParaRPr>
          </a:p>
        </p:txBody>
      </p:sp>
      <p:pic>
        <p:nvPicPr>
          <p:cNvPr id="4" name="Picture 3" descr="Screen Shot 2014-10-05 at 12.06.1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8334" y="973917"/>
            <a:ext cx="8084103" cy="5593910"/>
          </a:xfrm>
          <a:prstGeom prst="rect">
            <a:avLst/>
          </a:prstGeom>
        </p:spPr>
      </p:pic>
      <p:sp>
        <p:nvSpPr>
          <p:cNvPr id="5" name="Shape 93"/>
          <p:cNvSpPr/>
          <p:nvPr/>
        </p:nvSpPr>
        <p:spPr>
          <a:xfrm>
            <a:off x="1944788" y="2917620"/>
            <a:ext cx="2207313"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cxnSp>
        <p:nvCxnSpPr>
          <p:cNvPr id="6" name="Straight Arrow Connector 5"/>
          <p:cNvCxnSpPr/>
          <p:nvPr/>
        </p:nvCxnSpPr>
        <p:spPr>
          <a:xfrm>
            <a:off x="4138940" y="3342638"/>
            <a:ext cx="26321" cy="2342478"/>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36995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CPD details – </a:t>
            </a:r>
            <a:r>
              <a:rPr lang="en-US" dirty="0" smtClean="0">
                <a:solidFill>
                  <a:srgbClr val="FF0000"/>
                </a:solidFill>
                <a:latin typeface="Impact"/>
                <a:cs typeface="Impact"/>
              </a:rPr>
              <a:t>part 1</a:t>
            </a:r>
            <a:endParaRPr lang="en-US" dirty="0">
              <a:solidFill>
                <a:srgbClr val="FF0000"/>
              </a:solidFill>
              <a:latin typeface="Impact"/>
              <a:cs typeface="Impact"/>
            </a:endParaRPr>
          </a:p>
        </p:txBody>
      </p:sp>
      <p:pic>
        <p:nvPicPr>
          <p:cNvPr id="3" name="Picture 2" descr="Screen Shot 2014-10-05 at 12.08.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1840" y="1613003"/>
            <a:ext cx="6008995" cy="4112748"/>
          </a:xfrm>
          <a:prstGeom prst="rect">
            <a:avLst/>
          </a:prstGeom>
        </p:spPr>
      </p:pic>
      <p:cxnSp>
        <p:nvCxnSpPr>
          <p:cNvPr id="4" name="Straight Arrow Connector 3"/>
          <p:cNvCxnSpPr/>
          <p:nvPr/>
        </p:nvCxnSpPr>
        <p:spPr>
          <a:xfrm>
            <a:off x="592281" y="2533299"/>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92281" y="342265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92281" y="5521677"/>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7772400" cy="753133"/>
          </a:xfrm>
        </p:spPr>
        <p:txBody>
          <a:bodyPr>
            <a:normAutofit fontScale="90000"/>
          </a:bodyPr>
          <a:lstStyle/>
          <a:p>
            <a:pPr algn="l"/>
            <a:r>
              <a:rPr lang="en-US" dirty="0" smtClean="0">
                <a:latin typeface="Impact"/>
                <a:cs typeface="Impact"/>
              </a:rPr>
              <a:t>CPD details – </a:t>
            </a:r>
            <a:r>
              <a:rPr lang="en-US" dirty="0" smtClean="0">
                <a:solidFill>
                  <a:srgbClr val="FF0000"/>
                </a:solidFill>
                <a:latin typeface="Impact"/>
                <a:cs typeface="Impact"/>
              </a:rPr>
              <a:t>part 2</a:t>
            </a:r>
            <a:endParaRPr lang="en-US" dirty="0">
              <a:solidFill>
                <a:srgbClr val="FF0000"/>
              </a:solidFill>
              <a:latin typeface="Impact"/>
              <a:cs typeface="Impact"/>
            </a:endParaRPr>
          </a:p>
        </p:txBody>
      </p:sp>
      <p:pic>
        <p:nvPicPr>
          <p:cNvPr id="4" name="Picture 3" descr="Screen Shot 2014-10-05 at 12.11.0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9481" y="1410333"/>
            <a:ext cx="6479934" cy="4808558"/>
          </a:xfrm>
          <a:prstGeom prst="rect">
            <a:avLst/>
          </a:prstGeom>
        </p:spPr>
      </p:pic>
      <p:cxnSp>
        <p:nvCxnSpPr>
          <p:cNvPr id="5" name="Straight Arrow Connector 4"/>
          <p:cNvCxnSpPr/>
          <p:nvPr/>
        </p:nvCxnSpPr>
        <p:spPr>
          <a:xfrm>
            <a:off x="592281" y="1967420"/>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592281" y="3416079"/>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592281" y="481867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592281" y="564775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788653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48263" y="793677"/>
            <a:ext cx="8469629" cy="753133"/>
          </a:xfrm>
        </p:spPr>
        <p:txBody>
          <a:bodyPr>
            <a:normAutofit fontScale="90000"/>
          </a:bodyPr>
          <a:lstStyle/>
          <a:p>
            <a:pPr algn="l"/>
            <a:r>
              <a:rPr lang="en-US" dirty="0" smtClean="0">
                <a:latin typeface="Impact"/>
                <a:cs typeface="Impact"/>
              </a:rPr>
              <a:t>Select </a:t>
            </a:r>
            <a:r>
              <a:rPr lang="en-US" dirty="0" smtClean="0">
                <a:solidFill>
                  <a:srgbClr val="FF0000"/>
                </a:solidFill>
                <a:latin typeface="Impact"/>
                <a:cs typeface="Impact"/>
              </a:rPr>
              <a:t>‘Next step’ </a:t>
            </a:r>
            <a:r>
              <a:rPr lang="en-US" dirty="0" smtClean="0">
                <a:latin typeface="Impact"/>
                <a:cs typeface="Impact"/>
              </a:rPr>
              <a:t>if this is a log of CPD</a:t>
            </a:r>
            <a:endParaRPr lang="en-US" dirty="0">
              <a:latin typeface="Impact"/>
              <a:cs typeface="Impact"/>
            </a:endParaRPr>
          </a:p>
        </p:txBody>
      </p:sp>
      <p:pic>
        <p:nvPicPr>
          <p:cNvPr id="3" name="Picture 2" descr="Screen Shot 2014-10-05 at 12.1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550" y="1788173"/>
            <a:ext cx="6403545" cy="2373581"/>
          </a:xfrm>
          <a:prstGeom prst="rect">
            <a:avLst/>
          </a:prstGeom>
        </p:spPr>
      </p:pic>
      <p:sp>
        <p:nvSpPr>
          <p:cNvPr id="6" name="Shape 93"/>
          <p:cNvSpPr/>
          <p:nvPr/>
        </p:nvSpPr>
        <p:spPr>
          <a:xfrm>
            <a:off x="6024507" y="3421676"/>
            <a:ext cx="1378209"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66702" y="793677"/>
            <a:ext cx="7772400" cy="753133"/>
          </a:xfrm>
        </p:spPr>
        <p:txBody>
          <a:bodyPr>
            <a:normAutofit fontScale="90000"/>
          </a:bodyPr>
          <a:lstStyle/>
          <a:p>
            <a:pPr algn="l"/>
            <a:r>
              <a:rPr lang="en-US" dirty="0" smtClean="0">
                <a:latin typeface="Impact"/>
                <a:cs typeface="Impact"/>
              </a:rPr>
              <a:t>If you select </a:t>
            </a:r>
            <a:r>
              <a:rPr lang="en-US" dirty="0" smtClean="0">
                <a:solidFill>
                  <a:srgbClr val="FF0000"/>
                </a:solidFill>
                <a:latin typeface="Impact"/>
                <a:cs typeface="Impact"/>
              </a:rPr>
              <a:t>‘This is a CPD course.’</a:t>
            </a:r>
            <a:endParaRPr lang="en-US" dirty="0">
              <a:solidFill>
                <a:srgbClr val="FF0000"/>
              </a:solidFill>
              <a:latin typeface="Impact"/>
              <a:cs typeface="Impact"/>
            </a:endParaRPr>
          </a:p>
        </p:txBody>
      </p:sp>
      <p:pic>
        <p:nvPicPr>
          <p:cNvPr id="3" name="Picture 2" descr="Screen Shot 2014-10-05 at 12.12.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4550" y="1788173"/>
            <a:ext cx="6403545" cy="2373581"/>
          </a:xfrm>
          <a:prstGeom prst="rect">
            <a:avLst/>
          </a:prstGeom>
        </p:spPr>
      </p:pic>
      <p:sp>
        <p:nvSpPr>
          <p:cNvPr id="4" name="Title 1"/>
          <p:cNvSpPr txBox="1">
            <a:spLocks/>
          </p:cNvSpPr>
          <p:nvPr/>
        </p:nvSpPr>
        <p:spPr>
          <a:xfrm>
            <a:off x="237014" y="4384978"/>
            <a:ext cx="8719593" cy="753133"/>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3500" dirty="0" smtClean="0">
                <a:latin typeface="Impact"/>
                <a:cs typeface="Impact"/>
              </a:rPr>
              <a:t>You will need to input </a:t>
            </a:r>
            <a:r>
              <a:rPr lang="en-US" sz="3500" dirty="0" smtClean="0">
                <a:solidFill>
                  <a:srgbClr val="FF0000"/>
                </a:solidFill>
                <a:latin typeface="Impact"/>
                <a:cs typeface="Impact"/>
              </a:rPr>
              <a:t>costs</a:t>
            </a:r>
            <a:endParaRPr lang="en-US" sz="3500" dirty="0">
              <a:solidFill>
                <a:srgbClr val="FF0000"/>
              </a:solidFill>
              <a:latin typeface="Impact"/>
              <a:cs typeface="Impact"/>
            </a:endParaRPr>
          </a:p>
        </p:txBody>
      </p:sp>
      <p:cxnSp>
        <p:nvCxnSpPr>
          <p:cNvPr id="5" name="Straight Arrow Connector 4"/>
          <p:cNvCxnSpPr/>
          <p:nvPr/>
        </p:nvCxnSpPr>
        <p:spPr>
          <a:xfrm>
            <a:off x="493578" y="2863359"/>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6" name="Shape 93"/>
          <p:cNvSpPr/>
          <p:nvPr/>
        </p:nvSpPr>
        <p:spPr>
          <a:xfrm>
            <a:off x="1384550" y="2546537"/>
            <a:ext cx="1537055"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2410549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4" y="220784"/>
            <a:ext cx="8719593" cy="753133"/>
          </a:xfrm>
        </p:spPr>
        <p:txBody>
          <a:bodyPr>
            <a:normAutofit fontScale="90000"/>
          </a:bodyPr>
          <a:lstStyle/>
          <a:p>
            <a:pPr algn="l"/>
            <a:r>
              <a:rPr lang="en-US" dirty="0" smtClean="0">
                <a:latin typeface="Impact"/>
                <a:cs typeface="Impact"/>
              </a:rPr>
              <a:t>The following asks for simple </a:t>
            </a:r>
            <a:r>
              <a:rPr lang="en-US" dirty="0" smtClean="0">
                <a:solidFill>
                  <a:srgbClr val="FF0000"/>
                </a:solidFill>
                <a:latin typeface="Impact"/>
                <a:cs typeface="Impact"/>
              </a:rPr>
              <a:t>numbers</a:t>
            </a:r>
            <a:endParaRPr lang="en-US" dirty="0">
              <a:solidFill>
                <a:srgbClr val="FF0000"/>
              </a:solidFill>
              <a:latin typeface="Impact"/>
              <a:cs typeface="Impact"/>
            </a:endParaRPr>
          </a:p>
        </p:txBody>
      </p:sp>
      <p:pic>
        <p:nvPicPr>
          <p:cNvPr id="4" name="Picture 3" descr="Screen Shot 2014-10-05 at 12.19.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3962" y="973917"/>
            <a:ext cx="4965284" cy="5751864"/>
          </a:xfrm>
          <a:prstGeom prst="rect">
            <a:avLst/>
          </a:prstGeom>
        </p:spPr>
      </p:pic>
      <p:cxnSp>
        <p:nvCxnSpPr>
          <p:cNvPr id="5" name="Straight Arrow Connector 4"/>
          <p:cNvCxnSpPr/>
          <p:nvPr/>
        </p:nvCxnSpPr>
        <p:spPr>
          <a:xfrm>
            <a:off x="493578" y="1863200"/>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6" name="Straight Arrow Connector 5"/>
          <p:cNvCxnSpPr/>
          <p:nvPr/>
        </p:nvCxnSpPr>
        <p:spPr>
          <a:xfrm>
            <a:off x="493578" y="2377499"/>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a:off x="493578" y="3002599"/>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493578" y="364191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a:off x="493578" y="415515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493578" y="473525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493578" y="5585138"/>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a:off x="493578" y="6316577"/>
            <a:ext cx="710532"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Shape 93"/>
          <p:cNvSpPr/>
          <p:nvPr/>
        </p:nvSpPr>
        <p:spPr>
          <a:xfrm>
            <a:off x="1303962" y="5911221"/>
            <a:ext cx="1012266" cy="313455"/>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4" y="220784"/>
            <a:ext cx="8719593" cy="753133"/>
          </a:xfrm>
        </p:spPr>
        <p:txBody>
          <a:bodyPr>
            <a:normAutofit fontScale="90000"/>
          </a:bodyPr>
          <a:lstStyle/>
          <a:p>
            <a:pPr algn="l"/>
            <a:r>
              <a:rPr lang="en-US" dirty="0" smtClean="0">
                <a:solidFill>
                  <a:srgbClr val="FF0000"/>
                </a:solidFill>
                <a:latin typeface="Impact"/>
                <a:cs typeface="Impact"/>
              </a:rPr>
              <a:t>Source</a:t>
            </a:r>
            <a:r>
              <a:rPr lang="en-US" dirty="0" smtClean="0">
                <a:latin typeface="Impact"/>
                <a:cs typeface="Impact"/>
              </a:rPr>
              <a:t> of funding?</a:t>
            </a:r>
            <a:endParaRPr lang="en-US" dirty="0">
              <a:solidFill>
                <a:srgbClr val="FF0000"/>
              </a:solidFill>
              <a:latin typeface="Impact"/>
              <a:cs typeface="Impact"/>
            </a:endParaRPr>
          </a:p>
        </p:txBody>
      </p:sp>
      <p:pic>
        <p:nvPicPr>
          <p:cNvPr id="3" name="Picture 2" descr="Screen Shot 2014-10-05 at 12.19.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5070" y="1385239"/>
            <a:ext cx="6212573" cy="1988023"/>
          </a:xfrm>
          <a:prstGeom prst="rect">
            <a:avLst/>
          </a:prstGeom>
        </p:spPr>
      </p:pic>
      <p:sp>
        <p:nvSpPr>
          <p:cNvPr id="4" name="Shape 93"/>
          <p:cNvSpPr/>
          <p:nvPr/>
        </p:nvSpPr>
        <p:spPr>
          <a:xfrm>
            <a:off x="1384550" y="1197638"/>
            <a:ext cx="1537055"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
        <p:nvSpPr>
          <p:cNvPr id="5" name="Shape 93"/>
          <p:cNvSpPr/>
          <p:nvPr/>
        </p:nvSpPr>
        <p:spPr>
          <a:xfrm>
            <a:off x="6135449" y="2750517"/>
            <a:ext cx="1537055"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4079945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7015" y="220784"/>
            <a:ext cx="8423586" cy="753133"/>
          </a:xfrm>
        </p:spPr>
        <p:txBody>
          <a:bodyPr>
            <a:normAutofit fontScale="90000"/>
          </a:bodyPr>
          <a:lstStyle/>
          <a:p>
            <a:pPr algn="l"/>
            <a:r>
              <a:rPr lang="en-US" dirty="0" smtClean="0">
                <a:latin typeface="Impact"/>
                <a:cs typeface="Impact"/>
              </a:rPr>
              <a:t>The final step – </a:t>
            </a:r>
            <a:r>
              <a:rPr lang="en-US" dirty="0" smtClean="0">
                <a:solidFill>
                  <a:srgbClr val="FF0000"/>
                </a:solidFill>
                <a:latin typeface="Impact"/>
                <a:cs typeface="Impact"/>
              </a:rPr>
              <a:t>matched to priorities</a:t>
            </a:r>
            <a:endParaRPr lang="en-US" dirty="0">
              <a:solidFill>
                <a:srgbClr val="FF0000"/>
              </a:solidFill>
              <a:latin typeface="Impact"/>
              <a:cs typeface="Impact"/>
            </a:endParaRPr>
          </a:p>
        </p:txBody>
      </p:sp>
      <p:pic>
        <p:nvPicPr>
          <p:cNvPr id="3" name="Picture 2" descr="Screen Shot 2014-10-05 at 12.21.4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1083" y="993013"/>
            <a:ext cx="5083081" cy="5779053"/>
          </a:xfrm>
          <a:prstGeom prst="rect">
            <a:avLst/>
          </a:prstGeom>
        </p:spPr>
      </p:pic>
      <p:pic>
        <p:nvPicPr>
          <p:cNvPr id="4" name="Picture 3"/>
          <p:cNvPicPr>
            <a:picLocks noChangeAspect="1"/>
          </p:cNvPicPr>
          <p:nvPr/>
        </p:nvPicPr>
        <p:blipFill>
          <a:blip r:embed="rId3"/>
          <a:stretch>
            <a:fillRect/>
          </a:stretch>
        </p:blipFill>
        <p:spPr>
          <a:xfrm>
            <a:off x="8147054" y="135337"/>
            <a:ext cx="915637" cy="829863"/>
          </a:xfrm>
          <a:prstGeom prst="rect">
            <a:avLst/>
          </a:prstGeom>
        </p:spPr>
      </p:pic>
      <p:cxnSp>
        <p:nvCxnSpPr>
          <p:cNvPr id="6" name="Straight Arrow Connector 5"/>
          <p:cNvCxnSpPr/>
          <p:nvPr/>
        </p:nvCxnSpPr>
        <p:spPr>
          <a:xfrm>
            <a:off x="822524" y="1733720"/>
            <a:ext cx="2763616"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2571800" y="2517799"/>
            <a:ext cx="101434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a:off x="2571800" y="3755898"/>
            <a:ext cx="101434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2571800" y="5211137"/>
            <a:ext cx="1014340" cy="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Shape 93"/>
          <p:cNvSpPr/>
          <p:nvPr/>
        </p:nvSpPr>
        <p:spPr>
          <a:xfrm>
            <a:off x="7123546" y="6218174"/>
            <a:ext cx="1537055" cy="504056"/>
          </a:xfrm>
          <a:prstGeom prst="ellipse">
            <a:avLst/>
          </a:prstGeom>
          <a:noFill/>
          <a:ln w="57150" cap="flat" cmpd="sng">
            <a:solidFill>
              <a:srgbClr val="FF00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Calibri"/>
              <a:ea typeface="Calibri"/>
              <a:cs typeface="Calibri"/>
              <a:sym typeface="Calibri"/>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3239025"/>
            <a:ext cx="5073328" cy="3618975"/>
          </a:xfrm>
          <a:prstGeom prst="rect">
            <a:avLst/>
          </a:prstGeom>
        </p:spPr>
      </p:pic>
      <p:sp>
        <p:nvSpPr>
          <p:cNvPr id="5" name="Title 1"/>
          <p:cNvSpPr>
            <a:spLocks noGrp="1"/>
          </p:cNvSpPr>
          <p:nvPr>
            <p:ph type="ctrTitle"/>
          </p:nvPr>
        </p:nvSpPr>
        <p:spPr>
          <a:xfrm>
            <a:off x="157814" y="89141"/>
            <a:ext cx="8797828" cy="753133"/>
          </a:xfrm>
        </p:spPr>
        <p:txBody>
          <a:bodyPr>
            <a:normAutofit fontScale="90000"/>
          </a:bodyPr>
          <a:lstStyle/>
          <a:p>
            <a:pPr algn="l"/>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rgbClr val="FF0000"/>
                </a:solidFill>
                <a:latin typeface="Impact"/>
                <a:cs typeface="Impact"/>
              </a:rPr>
              <a:t/>
            </a:r>
            <a:br>
              <a:rPr lang="en-US" dirty="0" smtClean="0">
                <a:solidFill>
                  <a:srgbClr val="FF0000"/>
                </a:solidFill>
                <a:latin typeface="Impact"/>
                <a:cs typeface="Impact"/>
              </a:rPr>
            </a:br>
            <a:r>
              <a:rPr lang="en-US" dirty="0">
                <a:solidFill>
                  <a:srgbClr val="FF0000"/>
                </a:solidFill>
                <a:latin typeface="Impact"/>
                <a:cs typeface="Impact"/>
              </a:rPr>
              <a:t/>
            </a:r>
            <a:br>
              <a:rPr lang="en-US" dirty="0">
                <a:solidFill>
                  <a:srgbClr val="FF0000"/>
                </a:solidFill>
                <a:latin typeface="Impact"/>
                <a:cs typeface="Impact"/>
              </a:rPr>
            </a:br>
            <a:r>
              <a:rPr lang="en-US" dirty="0" smtClean="0">
                <a:solidFill>
                  <a:schemeClr val="bg1">
                    <a:lumMod val="75000"/>
                  </a:schemeClr>
                </a:solidFill>
                <a:latin typeface="Impact"/>
                <a:cs typeface="Impact"/>
              </a:rPr>
              <a:t>CPD agenda</a:t>
            </a:r>
            <a:r>
              <a:rPr lang="en-US" dirty="0" smtClean="0">
                <a:latin typeface="Impact"/>
                <a:cs typeface="Impact"/>
              </a:rPr>
              <a:t/>
            </a:r>
            <a:br>
              <a:rPr lang="en-US" dirty="0" smtClean="0">
                <a:latin typeface="Impact"/>
                <a:cs typeface="Impact"/>
              </a:rPr>
            </a:br>
            <a:r>
              <a:rPr lang="en-US" dirty="0" smtClean="0">
                <a:solidFill>
                  <a:schemeClr val="bg1">
                    <a:lumMod val="75000"/>
                  </a:schemeClr>
                </a:solidFill>
                <a:latin typeface="Impact"/>
                <a:cs typeface="Impact"/>
              </a:rPr>
              <a:t>Good CPD in school?</a:t>
            </a:r>
            <a:r>
              <a:rPr lang="en-US" dirty="0" smtClean="0">
                <a:latin typeface="Impact"/>
                <a:cs typeface="Impact"/>
              </a:rPr>
              <a:t/>
            </a:r>
            <a:br>
              <a:rPr lang="en-US" dirty="0" smtClean="0">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rgbClr val="FF0000"/>
                </a:solidFill>
                <a:latin typeface="Impact"/>
                <a:cs typeface="Impact"/>
              </a:rPr>
              <a:t>Evidence</a:t>
            </a:r>
            <a:r>
              <a:rPr lang="en-US" dirty="0" smtClean="0">
                <a:solidFill>
                  <a:schemeClr val="bg1">
                    <a:lumMod val="75000"/>
                  </a:schemeClr>
                </a:solidFill>
                <a:latin typeface="Impact"/>
                <a:cs typeface="Impact"/>
              </a:rPr>
              <a:t> </a:t>
            </a:r>
            <a:r>
              <a:rPr lang="en-US" dirty="0" smtClean="0">
                <a:solidFill>
                  <a:srgbClr val="000000"/>
                </a:solidFill>
                <a:latin typeface="Impact"/>
                <a:cs typeface="Impact"/>
              </a:rPr>
              <a:t>to suggest </a:t>
            </a:r>
            <a:r>
              <a:rPr lang="en-US" dirty="0" smtClean="0">
                <a:solidFill>
                  <a:srgbClr val="FF0000"/>
                </a:solidFill>
                <a:latin typeface="Impact"/>
                <a:cs typeface="Impact"/>
              </a:rPr>
              <a:t>impact</a:t>
            </a:r>
            <a:r>
              <a:rPr lang="en-US" dirty="0" smtClean="0">
                <a:solidFill>
                  <a:schemeClr val="bg1">
                    <a:lumMod val="75000"/>
                  </a:schemeClr>
                </a:solidFill>
                <a:latin typeface="Impact"/>
                <a:cs typeface="Impact"/>
              </a:rPr>
              <a:t> </a:t>
            </a:r>
            <a:r>
              <a:rPr lang="en-US" dirty="0" smtClean="0">
                <a:latin typeface="Impact"/>
                <a:cs typeface="Impact"/>
              </a:rPr>
              <a:t>on students?</a:t>
            </a: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endParaRPr lang="en-US" dirty="0">
              <a:solidFill>
                <a:schemeClr val="bg1">
                  <a:lumMod val="75000"/>
                </a:schemeClr>
              </a:solidFill>
              <a:latin typeface="Impact"/>
              <a:cs typeface="Impact"/>
            </a:endParaRPr>
          </a:p>
        </p:txBody>
      </p:sp>
    </p:spTree>
    <p:extLst>
      <p:ext uri="{BB962C8B-B14F-4D97-AF65-F5344CB8AC3E}">
        <p14:creationId xmlns:p14="http://schemas.microsoft.com/office/powerpoint/2010/main" val="6509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19234" y="3995495"/>
            <a:ext cx="5083684" cy="2862505"/>
          </a:xfrm>
          <a:prstGeom prst="rect">
            <a:avLst/>
          </a:prstGeom>
        </p:spPr>
      </p:pic>
      <p:sp>
        <p:nvSpPr>
          <p:cNvPr id="2" name="Title 1"/>
          <p:cNvSpPr>
            <a:spLocks noGrp="1"/>
          </p:cNvSpPr>
          <p:nvPr>
            <p:ph type="ctrTitle"/>
          </p:nvPr>
        </p:nvSpPr>
        <p:spPr>
          <a:xfrm>
            <a:off x="1470674" y="5806941"/>
            <a:ext cx="3881740" cy="753133"/>
          </a:xfrm>
        </p:spPr>
        <p:txBody>
          <a:bodyPr>
            <a:noAutofit/>
          </a:bodyPr>
          <a:lstStyle/>
          <a:p>
            <a:r>
              <a:rPr lang="en-US" sz="2600" dirty="0" smtClean="0">
                <a:solidFill>
                  <a:schemeClr val="bg1"/>
                </a:solidFill>
                <a:latin typeface="Impact"/>
                <a:cs typeface="Impact"/>
              </a:rPr>
              <a:t>Any </a:t>
            </a:r>
            <a:br>
              <a:rPr lang="en-US" sz="2600" dirty="0" smtClean="0">
                <a:solidFill>
                  <a:schemeClr val="bg1"/>
                </a:solidFill>
                <a:latin typeface="Impact"/>
                <a:cs typeface="Impact"/>
              </a:rPr>
            </a:br>
            <a:r>
              <a:rPr lang="en-US" sz="2600" dirty="0" smtClean="0">
                <a:solidFill>
                  <a:schemeClr val="bg1"/>
                </a:solidFill>
                <a:latin typeface="Impact"/>
                <a:cs typeface="Impact"/>
              </a:rPr>
              <a:t>questions?</a:t>
            </a:r>
            <a:endParaRPr lang="en-US" sz="2600" dirty="0">
              <a:solidFill>
                <a:schemeClr val="bg1"/>
              </a:solidFill>
              <a:latin typeface="Impact"/>
              <a:cs typeface="Impact"/>
            </a:endParaRPr>
          </a:p>
        </p:txBody>
      </p:sp>
      <p:sp>
        <p:nvSpPr>
          <p:cNvPr id="5" name="Title 1"/>
          <p:cNvSpPr txBox="1">
            <a:spLocks/>
          </p:cNvSpPr>
          <p:nvPr/>
        </p:nvSpPr>
        <p:spPr>
          <a:xfrm>
            <a:off x="275914" y="523464"/>
            <a:ext cx="8423586" cy="240463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742950" indent="-742950" algn="l">
              <a:lnSpc>
                <a:spcPct val="140000"/>
              </a:lnSpc>
              <a:buFont typeface="+mj-lt"/>
              <a:buAutoNum type="arabicPeriod"/>
            </a:pPr>
            <a:r>
              <a:rPr lang="en-US" sz="2500" dirty="0" smtClean="0">
                <a:latin typeface="Impact"/>
                <a:cs typeface="Impact"/>
              </a:rPr>
              <a:t>Blue Sky </a:t>
            </a:r>
            <a:r>
              <a:rPr lang="en-US" sz="2500" dirty="0" smtClean="0">
                <a:solidFill>
                  <a:srgbClr val="FF0000"/>
                </a:solidFill>
                <a:latin typeface="Impact"/>
                <a:cs typeface="Impact"/>
              </a:rPr>
              <a:t>FAQs</a:t>
            </a:r>
          </a:p>
          <a:p>
            <a:pPr marL="742950" indent="-742950" algn="l">
              <a:lnSpc>
                <a:spcPct val="140000"/>
              </a:lnSpc>
              <a:buFont typeface="+mj-lt"/>
              <a:buAutoNum type="arabicPeriod"/>
            </a:pPr>
            <a:r>
              <a:rPr lang="en-US" sz="2500" dirty="0" smtClean="0">
                <a:latin typeface="Impact"/>
                <a:cs typeface="Impact"/>
              </a:rPr>
              <a:t>Blue Sky CPD </a:t>
            </a:r>
            <a:r>
              <a:rPr lang="en-US" sz="2500" dirty="0" smtClean="0">
                <a:solidFill>
                  <a:srgbClr val="FF0000"/>
                </a:solidFill>
                <a:latin typeface="Impact"/>
                <a:cs typeface="Impact"/>
              </a:rPr>
              <a:t>handout</a:t>
            </a:r>
          </a:p>
          <a:p>
            <a:pPr marL="742950" indent="-742950" algn="l">
              <a:lnSpc>
                <a:spcPct val="140000"/>
              </a:lnSpc>
              <a:buFont typeface="+mj-lt"/>
              <a:buAutoNum type="arabicPeriod"/>
            </a:pPr>
            <a:r>
              <a:rPr lang="en-US" sz="2500" dirty="0" smtClean="0">
                <a:latin typeface="Impact"/>
                <a:cs typeface="Impact"/>
              </a:rPr>
              <a:t>This </a:t>
            </a:r>
            <a:r>
              <a:rPr lang="en-US" sz="2500" dirty="0" smtClean="0">
                <a:solidFill>
                  <a:srgbClr val="FF0000"/>
                </a:solidFill>
                <a:latin typeface="Impact"/>
                <a:cs typeface="Impact"/>
              </a:rPr>
              <a:t>presentation</a:t>
            </a:r>
          </a:p>
          <a:p>
            <a:pPr marL="742950" indent="-742950" algn="l">
              <a:lnSpc>
                <a:spcPct val="140000"/>
              </a:lnSpc>
              <a:buFont typeface="+mj-lt"/>
              <a:buAutoNum type="arabicPeriod"/>
            </a:pPr>
            <a:r>
              <a:rPr lang="en-US" sz="2500" dirty="0" smtClean="0">
                <a:latin typeface="Impact"/>
                <a:cs typeface="Impact"/>
              </a:rPr>
              <a:t>Link to Google form to </a:t>
            </a:r>
            <a:r>
              <a:rPr lang="en-US" sz="2500" dirty="0" smtClean="0">
                <a:solidFill>
                  <a:srgbClr val="FF0000"/>
                </a:solidFill>
                <a:latin typeface="Impact"/>
                <a:cs typeface="Impact"/>
              </a:rPr>
              <a:t>choose </a:t>
            </a:r>
            <a:r>
              <a:rPr lang="en-US" sz="2500" dirty="0" smtClean="0">
                <a:latin typeface="Impact"/>
                <a:cs typeface="Impact"/>
              </a:rPr>
              <a:t>a reading book</a:t>
            </a:r>
          </a:p>
          <a:p>
            <a:pPr marL="742950" indent="-742950" algn="l">
              <a:lnSpc>
                <a:spcPct val="140000"/>
              </a:lnSpc>
              <a:buFont typeface="+mj-lt"/>
              <a:buAutoNum type="arabicPeriod"/>
            </a:pPr>
            <a:r>
              <a:rPr lang="en-US" sz="2500" dirty="0" smtClean="0">
                <a:latin typeface="Impact"/>
                <a:cs typeface="Impact"/>
              </a:rPr>
              <a:t>MINT class </a:t>
            </a:r>
            <a:r>
              <a:rPr lang="en-US" sz="2500" dirty="0" smtClean="0">
                <a:solidFill>
                  <a:srgbClr val="FF0000"/>
                </a:solidFill>
                <a:latin typeface="Impact"/>
                <a:cs typeface="Impact"/>
              </a:rPr>
              <a:t>login </a:t>
            </a:r>
            <a:r>
              <a:rPr lang="en-US" sz="2500" dirty="0" smtClean="0">
                <a:latin typeface="Impact"/>
                <a:cs typeface="Impact"/>
              </a:rPr>
              <a:t>– go away and play with </a:t>
            </a:r>
            <a:r>
              <a:rPr lang="en-US" sz="2500" dirty="0" smtClean="0">
                <a:solidFill>
                  <a:srgbClr val="FF0000"/>
                </a:solidFill>
                <a:latin typeface="Impact"/>
                <a:cs typeface="Impact"/>
              </a:rPr>
              <a:t>one seating plan</a:t>
            </a:r>
          </a:p>
          <a:p>
            <a:pPr marL="742950" indent="-742950" algn="l">
              <a:lnSpc>
                <a:spcPct val="140000"/>
              </a:lnSpc>
              <a:buFont typeface="+mj-lt"/>
              <a:buAutoNum type="arabicPeriod"/>
            </a:pPr>
            <a:r>
              <a:rPr lang="en-US" sz="2500" dirty="0" smtClean="0">
                <a:latin typeface="Impact"/>
                <a:cs typeface="Impact"/>
              </a:rPr>
              <a:t>Blue Sky login – go away and </a:t>
            </a:r>
            <a:r>
              <a:rPr lang="en-US" sz="2500" dirty="0" smtClean="0">
                <a:solidFill>
                  <a:srgbClr val="FF0000"/>
                </a:solidFill>
                <a:latin typeface="Impact"/>
                <a:cs typeface="Impact"/>
              </a:rPr>
              <a:t>add a CPD </a:t>
            </a:r>
            <a:r>
              <a:rPr lang="en-US" sz="2500" dirty="0" smtClean="0">
                <a:latin typeface="Impact"/>
                <a:cs typeface="Impact"/>
              </a:rPr>
              <a:t>example</a:t>
            </a:r>
            <a:endParaRPr lang="en-US" sz="2500" dirty="0">
              <a:latin typeface="Impact"/>
              <a:cs typeface="Impact"/>
            </a:endParaRPr>
          </a:p>
        </p:txBody>
      </p:sp>
    </p:spTree>
    <p:extLst>
      <p:ext uri="{BB962C8B-B14F-4D97-AF65-F5344CB8AC3E}">
        <p14:creationId xmlns:p14="http://schemas.microsoft.com/office/powerpoint/2010/main" val="1384234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wd">
                                    <p:tmPct val="10000"/>
                                  </p:iterate>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
                                        </p:tgtEl>
                                        <p:attrNameLst>
                                          <p:attrName>ppt_y</p:attrName>
                                        </p:attrNameLst>
                                      </p:cBhvr>
                                      <p:tavLst>
                                        <p:tav tm="0">
                                          <p:val>
                                            <p:strVal val="#ppt_y"/>
                                          </p:val>
                                        </p:tav>
                                        <p:tav tm="100000">
                                          <p:val>
                                            <p:strVal val="#ppt_y"/>
                                          </p:val>
                                        </p:tav>
                                      </p:tavLst>
                                    </p:anim>
                                    <p:anim calcmode="lin" valueType="num">
                                      <p:cBhvr>
                                        <p:cTn id="9"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4912821" y="3803626"/>
            <a:ext cx="4039985" cy="2844823"/>
          </a:xfrm>
          <a:prstGeom prst="rect">
            <a:avLst/>
          </a:prstGeom>
        </p:spPr>
      </p:pic>
      <p:sp>
        <p:nvSpPr>
          <p:cNvPr id="2" name="Title 1"/>
          <p:cNvSpPr>
            <a:spLocks noGrp="1"/>
          </p:cNvSpPr>
          <p:nvPr>
            <p:ph type="title"/>
          </p:nvPr>
        </p:nvSpPr>
        <p:spPr>
          <a:xfrm>
            <a:off x="457200" y="274638"/>
            <a:ext cx="8229600" cy="789391"/>
          </a:xfrm>
        </p:spPr>
        <p:txBody>
          <a:bodyPr/>
          <a:lstStyle/>
          <a:p>
            <a:pPr algn="l"/>
            <a:r>
              <a:rPr lang="en-GB" dirty="0" smtClean="0">
                <a:latin typeface="Impact" panose="020B0806030902050204" pitchFamily="34" charset="0"/>
              </a:rPr>
              <a:t>Go and play!</a:t>
            </a:r>
            <a:endParaRPr lang="en-GB" dirty="0">
              <a:latin typeface="Impact" panose="020B080603090205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709753830"/>
              </p:ext>
            </p:extLst>
          </p:nvPr>
        </p:nvGraphicFramePr>
        <p:xfrm>
          <a:off x="580679" y="1403451"/>
          <a:ext cx="4773930" cy="2617470"/>
        </p:xfrm>
        <a:graphic>
          <a:graphicData uri="http://schemas.openxmlformats.org/drawingml/2006/table">
            <a:tbl>
              <a:tblPr firstRow="1" firstCol="1" bandRow="1">
                <a:tableStyleId>{5C22544A-7EE6-4342-B048-85BDC9FD1C3A}</a:tableStyleId>
              </a:tblPr>
              <a:tblGrid>
                <a:gridCol w="3111500"/>
                <a:gridCol w="1662430"/>
              </a:tblGrid>
              <a:tr h="272415">
                <a:tc gridSpan="2">
                  <a:txBody>
                    <a:bodyPr/>
                    <a:lstStyle/>
                    <a:p>
                      <a:pPr>
                        <a:spcAft>
                          <a:spcPts val="0"/>
                        </a:spcAft>
                      </a:pPr>
                      <a:r>
                        <a:rPr lang="en-GB" sz="1400">
                          <a:effectLst/>
                        </a:rPr>
                        <a:t>DEPARMENT COMPUTER ROOM ALLOCATION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hMerge="1">
                  <a:txBody>
                    <a:bodyPr/>
                    <a:lstStyle/>
                    <a:p>
                      <a:endParaRPr lang="en-GB"/>
                    </a:p>
                  </a:txBody>
                  <a:tcPr/>
                </a:tc>
              </a:tr>
              <a:tr h="213360">
                <a:tc>
                  <a:txBody>
                    <a:bodyPr/>
                    <a:lstStyle/>
                    <a:p>
                      <a:pPr>
                        <a:spcAft>
                          <a:spcPts val="0"/>
                        </a:spcAft>
                      </a:pPr>
                      <a:r>
                        <a:rPr lang="en-GB" sz="1100">
                          <a:effectLst/>
                        </a:rPr>
                        <a:t>DEPARTMENT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ROOM</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Technology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DT2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Science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SC10</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Languages &amp; Art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DT4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Performing Arts &amp; PE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LB2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Humanities &amp; Opening Minds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LB7</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Business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L1A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English/ Media &amp; EAL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L4A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Computing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a:effectLst/>
                        </a:rPr>
                        <a:t>L4G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236855">
                <a:tc>
                  <a:txBody>
                    <a:bodyPr/>
                    <a:lstStyle/>
                    <a:p>
                      <a:pPr>
                        <a:spcAft>
                          <a:spcPts val="0"/>
                        </a:spcAft>
                      </a:pPr>
                      <a:r>
                        <a:rPr lang="en-GB" sz="1100">
                          <a:effectLst/>
                        </a:rPr>
                        <a:t>Maths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GB" sz="1100" dirty="0">
                          <a:effectLst/>
                        </a:rPr>
                        <a:t>U2A</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5" name="Rectangle 1"/>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19234711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ctrTitle"/>
          </p:nvPr>
        </p:nvSpPr>
        <p:spPr>
          <a:xfrm>
            <a:off x="157814" y="89141"/>
            <a:ext cx="8797828" cy="753133"/>
          </a:xfrm>
        </p:spPr>
        <p:txBody>
          <a:bodyPr>
            <a:normAutofit fontScale="90000"/>
          </a:bodyPr>
          <a:lstStyle/>
          <a:p>
            <a:pPr algn="l"/>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a:solidFill>
                  <a:schemeClr val="bg1">
                    <a:lumMod val="75000"/>
                  </a:schemeClr>
                </a:solidFill>
                <a:latin typeface="Impact"/>
                <a:cs typeface="Impact"/>
              </a:rPr>
              <a:t/>
            </a:r>
            <a:br>
              <a:rPr lang="en-US" dirty="0">
                <a:solidFill>
                  <a:schemeClr val="bg1">
                    <a:lumMod val="75000"/>
                  </a:schemeClr>
                </a:solidFill>
                <a:latin typeface="Impact"/>
                <a:cs typeface="Impact"/>
              </a:rPr>
            </a:b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CPD agenda</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in school?</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Good CPD for you?</a:t>
            </a:r>
            <a:br>
              <a:rPr lang="en-US" dirty="0" smtClean="0">
                <a:solidFill>
                  <a:schemeClr val="bg1">
                    <a:lumMod val="75000"/>
                  </a:schemeClr>
                </a:solidFill>
                <a:latin typeface="Impact"/>
                <a:cs typeface="Impact"/>
              </a:rPr>
            </a:br>
            <a:r>
              <a:rPr lang="en-US" dirty="0" smtClean="0">
                <a:solidFill>
                  <a:schemeClr val="bg1">
                    <a:lumMod val="75000"/>
                  </a:schemeClr>
                </a:solidFill>
                <a:latin typeface="Impact"/>
                <a:cs typeface="Impact"/>
              </a:rPr>
              <a:t>Where is the evidence?</a:t>
            </a:r>
            <a:br>
              <a:rPr lang="en-US" dirty="0" smtClean="0">
                <a:solidFill>
                  <a:schemeClr val="bg1">
                    <a:lumMod val="75000"/>
                  </a:schemeClr>
                </a:solidFill>
                <a:latin typeface="Impact"/>
                <a:cs typeface="Impact"/>
              </a:rPr>
            </a:br>
            <a:r>
              <a:rPr lang="en-US" dirty="0" smtClean="0">
                <a:latin typeface="Impact"/>
                <a:cs typeface="Impact"/>
              </a:rPr>
              <a:t>Will this CPD </a:t>
            </a:r>
            <a:r>
              <a:rPr lang="en-US" dirty="0" smtClean="0">
                <a:solidFill>
                  <a:srgbClr val="FF0000"/>
                </a:solidFill>
                <a:latin typeface="Impact"/>
                <a:cs typeface="Impact"/>
              </a:rPr>
              <a:t>help</a:t>
            </a:r>
            <a:r>
              <a:rPr lang="en-US" dirty="0" smtClean="0">
                <a:latin typeface="Impact"/>
                <a:cs typeface="Impact"/>
              </a:rPr>
              <a:t> my students?</a:t>
            </a:r>
            <a:r>
              <a:rPr lang="en-US" dirty="0" smtClean="0">
                <a:solidFill>
                  <a:schemeClr val="bg1">
                    <a:lumMod val="75000"/>
                  </a:schemeClr>
                </a:solidFill>
                <a:latin typeface="Impact"/>
                <a:cs typeface="Impact"/>
              </a:rPr>
              <a:t/>
            </a:r>
            <a:br>
              <a:rPr lang="en-US" dirty="0" smtClean="0">
                <a:solidFill>
                  <a:schemeClr val="bg1">
                    <a:lumMod val="75000"/>
                  </a:schemeClr>
                </a:solidFill>
                <a:latin typeface="Impact"/>
                <a:cs typeface="Impact"/>
              </a:rPr>
            </a:br>
            <a:endParaRPr lang="en-US" dirty="0">
              <a:latin typeface="Impact"/>
              <a:cs typeface="Impact"/>
            </a:endParaRPr>
          </a:p>
        </p:txBody>
      </p:sp>
      <p:pic>
        <p:nvPicPr>
          <p:cNvPr id="3" name="Picture 2"/>
          <p:cNvPicPr>
            <a:picLocks noChangeAspect="1"/>
          </p:cNvPicPr>
          <p:nvPr/>
        </p:nvPicPr>
        <p:blipFill>
          <a:blip r:embed="rId2"/>
          <a:stretch>
            <a:fillRect/>
          </a:stretch>
        </p:blipFill>
        <p:spPr>
          <a:xfrm>
            <a:off x="5594511" y="4841245"/>
            <a:ext cx="3549489" cy="2016755"/>
          </a:xfrm>
          <a:prstGeom prst="rect">
            <a:avLst/>
          </a:prstGeom>
        </p:spPr>
      </p:pic>
    </p:spTree>
    <p:extLst>
      <p:ext uri="{BB962C8B-B14F-4D97-AF65-F5344CB8AC3E}">
        <p14:creationId xmlns:p14="http://schemas.microsoft.com/office/powerpoint/2010/main" val="1754371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1103</TotalTime>
  <Words>664</Words>
  <Application>Microsoft Office PowerPoint</Application>
  <PresentationFormat>On-screen Show (4:3)</PresentationFormat>
  <Paragraphs>132</Paragraphs>
  <Slides>81</Slides>
  <Notes>26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81</vt:i4>
      </vt:variant>
    </vt:vector>
  </HeadingPairs>
  <TitlesOfParts>
    <vt:vector size="86" baseType="lpstr">
      <vt:lpstr>Arial</vt:lpstr>
      <vt:lpstr>Calibri</vt:lpstr>
      <vt:lpstr>Impact</vt:lpstr>
      <vt:lpstr>Times New Roman</vt:lpstr>
      <vt:lpstr>Office Theme</vt:lpstr>
      <vt:lpstr>Please sit where you are comfortable</vt:lpstr>
      <vt:lpstr>Kick off!</vt:lpstr>
      <vt:lpstr>Something CPD</vt:lpstr>
      <vt:lpstr>Something to hear Something for free Something to do …</vt:lpstr>
      <vt:lpstr>  CPD agenda  </vt:lpstr>
      <vt:lpstr>  CPD agenda Good CPD in school? </vt:lpstr>
      <vt:lpstr>  CPD agenda Good CPD in school? Good CPD for you?</vt:lpstr>
      <vt:lpstr>    CPD agenda Good CPD in school? Good CPD for you? Evidence to suggest impact on students? </vt:lpstr>
      <vt:lpstr>     CPD agenda Good CPD in school? Good CPD for you? Where is the evidence? Will this CPD help my students? </vt:lpstr>
      <vt:lpstr>     CPD agenda Good CPD in school? Good CPD for you? Where is the evidence? Will this CPD help my students? What follow up support offered?</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CPD agenda Good CPD in school? Good CPD for you? Where is the evidence? Will this CPD help my students? What follow up support offered? Evaluate the impact on classroom practice?</vt:lpstr>
      <vt:lpstr>      Effective CPD!  1. Shared responsibility (CPD/T&amp;L) 2. On-going process 3. Everyone evaluates the impact on students 4. Support / Observing each other 5. Research, innovation, evidence.</vt:lpstr>
      <vt:lpstr>Something to hear Something for free Something to do …</vt:lpstr>
      <vt:lpstr>Something to hear  </vt:lpstr>
      <vt:lpstr>Introducing</vt:lpstr>
      <vt:lpstr>Something to hear Something for free Something to do …</vt:lpstr>
      <vt:lpstr>. Something for free .</vt:lpstr>
      <vt:lpstr>Introducing Edu-Book Club</vt:lpstr>
      <vt:lpstr>What?  </vt:lpstr>
      <vt:lpstr>Edu-Book club</vt:lpstr>
      <vt:lpstr>Why  </vt:lpstr>
      <vt:lpstr>Why?  </vt:lpstr>
      <vt:lpstr>How?  </vt:lpstr>
      <vt:lpstr>Make 1st and 2nd choice …</vt:lpstr>
      <vt:lpstr>Edu-Book club preview:</vt:lpstr>
      <vt:lpstr>How?  </vt:lpstr>
      <vt:lpstr>Read the previews:</vt:lpstr>
      <vt:lpstr>How?  </vt:lpstr>
      <vt:lpstr>Make sure you have your book with you.</vt:lpstr>
      <vt:lpstr>Something to hear Something for free Something to do …</vt:lpstr>
      <vt:lpstr>Introducing  </vt:lpstr>
      <vt:lpstr>Guide to MintClass at QK </vt:lpstr>
      <vt:lpstr>First login in to the VLE</vt:lpstr>
      <vt:lpstr>On the right side under Staff Links click on Mint Class </vt:lpstr>
      <vt:lpstr>Username = Your staff code (BGN)Password = Your staff code &amp; staff code backwards (BGNNGB) All in CAPITALS</vt:lpstr>
      <vt:lpstr>PowerPoint Presentation</vt:lpstr>
      <vt:lpstr>Then set your own password</vt:lpstr>
      <vt:lpstr>We have already mapped your classroom for you.  To see them, go to templates in the top left corner</vt:lpstr>
      <vt:lpstr>You can see the pre mapped classrooms by hovering over the magnifying glass</vt:lpstr>
      <vt:lpstr>PowerPoint Presentation</vt:lpstr>
      <vt:lpstr>PowerPoint Presentation</vt:lpstr>
      <vt:lpstr>When in Overview your SIMs classroom timetable shows on the left </vt:lpstr>
      <vt:lpstr>From here you can select the different lesson you have throughout the week</vt:lpstr>
      <vt:lpstr>You can set your seating plan automatically with pre set groups </vt:lpstr>
      <vt:lpstr>Or you can seat them manually </vt:lpstr>
      <vt:lpstr>From here you drag and drop the students to their seats</vt:lpstr>
      <vt:lpstr>Once done you can get a more detailed view of each student by pressing the green eye symbol at the top</vt:lpstr>
      <vt:lpstr>This view gives you their Target grade, Current grade, KS2 average score, Pupil premium and SEN</vt:lpstr>
      <vt:lpstr>Click on the arrow to get EAL, Attendance, Reading age and KS2 APS</vt:lpstr>
      <vt:lpstr>If you are covering a lesson, search for the member of staff using their staff code and click on their name</vt:lpstr>
      <vt:lpstr>This shows their timetable, click on Cover this teacher to view their seating plans. </vt:lpstr>
      <vt:lpstr>Click on Return to my lesson to go back to your own timetable</vt:lpstr>
      <vt:lpstr>For help click on the button in the top right corner</vt:lpstr>
      <vt:lpstr>Here you can watch tutorial videos</vt:lpstr>
      <vt:lpstr>End.</vt:lpstr>
      <vt:lpstr>EVERY CLASS SHOULD HAVE A SEATING PLAN  MINT class or on paper</vt:lpstr>
      <vt:lpstr>A professional portfolio</vt:lpstr>
      <vt:lpstr>Introducing               Blue Sky</vt:lpstr>
      <vt:lpstr>Login in to the VLE</vt:lpstr>
      <vt:lpstr>Login in to Blue Sky</vt:lpstr>
      <vt:lpstr>Homepage</vt:lpstr>
      <vt:lpstr>CPD tab</vt:lpstr>
      <vt:lpstr>Add professional CPD activity</vt:lpstr>
      <vt:lpstr>CPD activity page</vt:lpstr>
      <vt:lpstr>CPD details – part 1</vt:lpstr>
      <vt:lpstr>CPD details – part 2</vt:lpstr>
      <vt:lpstr>Select ‘Next step’ if this is a log of CPD</vt:lpstr>
      <vt:lpstr>If you select ‘This is a CPD course.’</vt:lpstr>
      <vt:lpstr>The following asks for simple numbers</vt:lpstr>
      <vt:lpstr>Source of funding?</vt:lpstr>
      <vt:lpstr>The final step – matched to priorities</vt:lpstr>
      <vt:lpstr>Any  questions?</vt:lpstr>
      <vt:lpstr>Go and play!</vt:lpstr>
    </vt:vector>
  </TitlesOfParts>
  <Company>Greig City Academy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Login in to the VLE</dc:title>
  <dc:creator>Ross McGill</dc:creator>
  <cp:lastModifiedBy>Ross McGill</cp:lastModifiedBy>
  <cp:revision>43</cp:revision>
  <cp:lastPrinted>2014-10-08T12:32:37Z</cp:lastPrinted>
  <dcterms:created xsi:type="dcterms:W3CDTF">2014-10-05T10:39:27Z</dcterms:created>
  <dcterms:modified xsi:type="dcterms:W3CDTF">2014-10-08T15:15:21Z</dcterms:modified>
</cp:coreProperties>
</file>